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822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6D0AE-28AC-47C8-82B0-52120DAAD160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624075-87AA-49E2-AD7E-D55A9F805E7E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0716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624075-87AA-49E2-AD7E-D55A9F805E7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421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A3A8-86B2-4A3D-B2A0-9FFD947F617C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ABADA-2B01-4B21-B010-C8C5DA69EAB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392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A3A8-86B2-4A3D-B2A0-9FFD947F617C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ABADA-2B01-4B21-B010-C8C5DA69EAB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430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A3A8-86B2-4A3D-B2A0-9FFD947F617C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ABADA-2B01-4B21-B010-C8C5DA69EAB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36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A3A8-86B2-4A3D-B2A0-9FFD947F617C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ABADA-2B01-4B21-B010-C8C5DA69EAB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654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A3A8-86B2-4A3D-B2A0-9FFD947F617C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ABADA-2B01-4B21-B010-C8C5DA69EAB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862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A3A8-86B2-4A3D-B2A0-9FFD947F617C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ABADA-2B01-4B21-B010-C8C5DA69EAB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067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A3A8-86B2-4A3D-B2A0-9FFD947F617C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ABADA-2B01-4B21-B010-C8C5DA69EAB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3402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A3A8-86B2-4A3D-B2A0-9FFD947F617C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ABADA-2B01-4B21-B010-C8C5DA69EAB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6680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A3A8-86B2-4A3D-B2A0-9FFD947F617C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ABADA-2B01-4B21-B010-C8C5DA69EAB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783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A3A8-86B2-4A3D-B2A0-9FFD947F617C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ABADA-2B01-4B21-B010-C8C5DA69EAB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73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A3A8-86B2-4A3D-B2A0-9FFD947F617C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ABADA-2B01-4B21-B010-C8C5DA69EAB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50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7A3A8-86B2-4A3D-B2A0-9FFD947F617C}" type="datetimeFigureOut">
              <a:rPr lang="en-GB" smtClean="0"/>
              <a:t>30/08/2016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0ABADA-2B01-4B21-B010-C8C5DA69EAB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227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GB" dirty="0"/>
              <a:t>Islamic Civilisations and its influence</a:t>
            </a:r>
          </a:p>
        </p:txBody>
      </p:sp>
      <p:pic>
        <p:nvPicPr>
          <p:cNvPr id="1026" name="Picture 2" descr="http://www.arabstudentaid.org/images/globegraduat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8" y="3809999"/>
            <a:ext cx="333375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loud Callout 6"/>
          <p:cNvSpPr/>
          <p:nvPr/>
        </p:nvSpPr>
        <p:spPr>
          <a:xfrm>
            <a:off x="2123728" y="1556792"/>
            <a:ext cx="6768752" cy="4968552"/>
          </a:xfrm>
          <a:prstGeom prst="cloudCallout">
            <a:avLst>
              <a:gd name="adj1" fmla="val -40273"/>
              <a:gd name="adj2" fmla="val 621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Name a famous:</a:t>
            </a:r>
          </a:p>
          <a:p>
            <a:endParaRPr lang="en-GB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GB" dirty="0"/>
              <a:t>Mathematician</a:t>
            </a:r>
          </a:p>
          <a:p>
            <a:pPr algn="ctr"/>
            <a:r>
              <a:rPr lang="en-GB" dirty="0"/>
              <a:t>Scientist</a:t>
            </a:r>
          </a:p>
          <a:p>
            <a:pPr algn="ctr"/>
            <a:r>
              <a:rPr lang="en-GB" dirty="0"/>
              <a:t>Writer</a:t>
            </a:r>
          </a:p>
          <a:p>
            <a:pPr algn="ctr"/>
            <a:endParaRPr lang="en-GB" dirty="0"/>
          </a:p>
          <a:p>
            <a:endParaRPr lang="en-GB" dirty="0"/>
          </a:p>
          <a:p>
            <a:pPr algn="r"/>
            <a:endParaRPr lang="en-GB" dirty="0"/>
          </a:p>
          <a:p>
            <a:pPr algn="r"/>
            <a:endParaRPr lang="en-GB" dirty="0"/>
          </a:p>
          <a:p>
            <a:pPr algn="r"/>
            <a:endParaRPr lang="en-GB" dirty="0"/>
          </a:p>
          <a:p>
            <a:pPr algn="r"/>
            <a:endParaRPr lang="en-GB" dirty="0"/>
          </a:p>
          <a:p>
            <a:pPr algn="r"/>
            <a:r>
              <a:rPr lang="en-GB" dirty="0"/>
              <a:t>MARÍA SANZ</a:t>
            </a:r>
          </a:p>
        </p:txBody>
      </p:sp>
    </p:spTree>
    <p:extLst>
      <p:ext uri="{BB962C8B-B14F-4D97-AF65-F5344CB8AC3E}">
        <p14:creationId xmlns:p14="http://schemas.microsoft.com/office/powerpoint/2010/main" val="567582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457200" y="274638"/>
            <a:ext cx="8229600" cy="77809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/>
              <a:t>Islamic Civilisations and its influence</a:t>
            </a:r>
          </a:p>
        </p:txBody>
      </p: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197230" y="1196752"/>
            <a:ext cx="2841753" cy="4809797"/>
            <a:chOff x="142814" y="773652"/>
            <a:chExt cx="2877091" cy="5370529"/>
          </a:xfrm>
        </p:grpSpPr>
        <p:sp>
          <p:nvSpPr>
            <p:cNvPr id="13" name="Rounded Rectangle 12"/>
            <p:cNvSpPr/>
            <p:nvPr/>
          </p:nvSpPr>
          <p:spPr bwMode="auto">
            <a:xfrm>
              <a:off x="142814" y="786331"/>
              <a:ext cx="2877091" cy="5357850"/>
            </a:xfrm>
            <a:prstGeom prst="roundRect">
              <a:avLst>
                <a:gd name="adj" fmla="val 5824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85750" indent="-285750" algn="ctr">
                <a:buFont typeface="Arial" pitchFamily="34" charset="0"/>
                <a:buChar char="•"/>
                <a:defRPr/>
              </a:pPr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6" name="Group 27"/>
            <p:cNvGrpSpPr>
              <a:grpSpLocks/>
            </p:cNvGrpSpPr>
            <p:nvPr/>
          </p:nvGrpSpPr>
          <p:grpSpPr bwMode="auto">
            <a:xfrm>
              <a:off x="142844" y="773652"/>
              <a:ext cx="2857520" cy="785818"/>
              <a:chOff x="142844" y="857232"/>
              <a:chExt cx="2857520" cy="785818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737376" y="857232"/>
                <a:ext cx="1612953" cy="584719"/>
              </a:xfrm>
              <a:prstGeom prst="rect">
                <a:avLst/>
              </a:prstGeom>
              <a:noFill/>
            </p:spPr>
            <p:txBody>
              <a:bodyPr wrap="none">
                <a:spAutoFit/>
                <a:scene3d>
                  <a:camera prst="orthographicFront"/>
                  <a:lightRig rig="balanced" dir="t">
                    <a:rot lat="0" lon="0" rev="2100000"/>
                  </a:lightRig>
                </a:scene3d>
                <a:sp3d extrusionH="57150" prstMaterial="metal">
                  <a:bevelT w="38100" h="25400"/>
                  <a:contourClr>
                    <a:schemeClr val="bg2"/>
                  </a:contourClr>
                </a:sp3d>
              </a:bodyPr>
              <a:lstStyle/>
              <a:p>
                <a:pPr algn="ctr">
                  <a:defRPr/>
                </a:pPr>
                <a:r>
                  <a:rPr lang="en-US" sz="3200" b="1" u="sng" dirty="0">
                    <a:ln w="50800"/>
                    <a:solidFill>
                      <a:prstClr val="white">
                        <a:lumMod val="95000"/>
                      </a:prst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ccent SF" pitchFamily="2" charset="0"/>
                  </a:rPr>
                  <a:t>WHAT</a:t>
                </a: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42844" y="1273718"/>
                <a:ext cx="2857520" cy="369332"/>
              </a:xfrm>
              <a:prstGeom prst="rect">
                <a:avLst/>
              </a:prstGeom>
              <a:noFill/>
            </p:spPr>
            <p:txBody>
              <a:bodyPr>
                <a:spAutoFit/>
                <a:scene3d>
                  <a:camera prst="orthographicFront"/>
                  <a:lightRig rig="balanced" dir="t">
                    <a:rot lat="0" lon="0" rev="2100000"/>
                  </a:lightRig>
                </a:scene3d>
                <a:sp3d extrusionH="57150" prstMaterial="metal">
                  <a:bevelT w="38100" h="25400"/>
                  <a:contourClr>
                    <a:schemeClr val="bg2"/>
                  </a:contourClr>
                </a:sp3d>
              </a:bodyPr>
              <a:lstStyle/>
              <a:p>
                <a:pPr algn="ctr">
                  <a:defRPr/>
                </a:pPr>
                <a:r>
                  <a:rPr lang="en-US" b="1" u="sng" dirty="0">
                    <a:ln w="50800"/>
                    <a:solidFill>
                      <a:prstClr val="white">
                        <a:lumMod val="95000"/>
                      </a:prst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ccent SF" pitchFamily="2" charset="0"/>
                  </a:rPr>
                  <a:t>…are we learning?</a:t>
                </a:r>
              </a:p>
            </p:txBody>
          </p:sp>
        </p:grpSp>
      </p:grpSp>
      <p:sp>
        <p:nvSpPr>
          <p:cNvPr id="16" name="TextBox 15"/>
          <p:cNvSpPr txBox="1"/>
          <p:nvPr/>
        </p:nvSpPr>
        <p:spPr>
          <a:xfrm>
            <a:off x="531772" y="1963871"/>
            <a:ext cx="232090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1600" dirty="0">
                <a:latin typeface="+mj-lt"/>
              </a:rPr>
              <a:t>To understand Muslim contributions to science and art</a:t>
            </a:r>
          </a:p>
          <a:p>
            <a:endParaRPr lang="en-GB" sz="1600" dirty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>
                <a:latin typeface="+mj-lt"/>
              </a:rPr>
              <a:t>To be able to describe some of the most important contributions 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1600" dirty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>
                <a:latin typeface="+mj-lt"/>
              </a:rPr>
              <a:t>Explain why these contributions were significant 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97260" y="6165304"/>
            <a:ext cx="5310844" cy="50405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>
                <a:solidFill>
                  <a:srgbClr val="FF0000"/>
                </a:solidFill>
              </a:rPr>
              <a:t>Key Words</a:t>
            </a:r>
            <a:r>
              <a:rPr lang="en-GB" dirty="0"/>
              <a:t>: astronomers , astrolabe,  influences 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00020" y="6165304"/>
            <a:ext cx="2846749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Activate </a:t>
            </a:r>
          </a:p>
        </p:txBody>
      </p:sp>
      <p:grpSp>
        <p:nvGrpSpPr>
          <p:cNvPr id="21" name="Group 12"/>
          <p:cNvGrpSpPr>
            <a:grpSpLocks/>
          </p:cNvGrpSpPr>
          <p:nvPr/>
        </p:nvGrpSpPr>
        <p:grpSpPr bwMode="auto">
          <a:xfrm>
            <a:off x="2818507" y="3141623"/>
            <a:ext cx="5868292" cy="2659187"/>
            <a:chOff x="142844" y="802327"/>
            <a:chExt cx="8858312" cy="5214974"/>
          </a:xfrm>
        </p:grpSpPr>
        <p:sp>
          <p:nvSpPr>
            <p:cNvPr id="22" name="Rounded Rectangle 21"/>
            <p:cNvSpPr/>
            <p:nvPr/>
          </p:nvSpPr>
          <p:spPr>
            <a:xfrm>
              <a:off x="2928926" y="802327"/>
              <a:ext cx="6072230" cy="1682250"/>
            </a:xfrm>
            <a:prstGeom prst="roundRect">
              <a:avLst>
                <a:gd name="adj" fmla="val 6120"/>
              </a:avLst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b="1" dirty="0">
                  <a:solidFill>
                    <a:schemeClr val="tx1"/>
                  </a:solidFill>
                </a:rPr>
                <a:t>Students will be able to explain why these contributions are a significant part of History </a:t>
              </a: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1357290" y="2568689"/>
              <a:ext cx="7643866" cy="1682250"/>
            </a:xfrm>
            <a:prstGeom prst="roundRect">
              <a:avLst>
                <a:gd name="adj" fmla="val 6932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b="1" dirty="0">
                  <a:solidFill>
                    <a:schemeClr val="tx2"/>
                  </a:solidFill>
                </a:rPr>
                <a:t>Students will be able to describe the contributions in two or three sentences</a:t>
              </a: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142844" y="4335051"/>
              <a:ext cx="8858312" cy="1682250"/>
            </a:xfrm>
            <a:prstGeom prst="roundRect">
              <a:avLst>
                <a:gd name="adj" fmla="val 7743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b="1" dirty="0">
                  <a:solidFill>
                    <a:schemeClr val="bg1"/>
                  </a:solidFill>
                </a:rPr>
                <a:t>Students will be able to show understanding about some of the most important influences 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226307" y="1458586"/>
            <a:ext cx="5306133" cy="1392150"/>
            <a:chOff x="3226307" y="992083"/>
            <a:chExt cx="5460313" cy="1858653"/>
          </a:xfrm>
        </p:grpSpPr>
        <p:pic>
          <p:nvPicPr>
            <p:cNvPr id="29" name="Picture 2" descr="http://www.islamiciphonewallpapers.com/wp-content/uploads/25-cordoba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575"/>
            <a:stretch/>
          </p:blipFill>
          <p:spPr bwMode="auto">
            <a:xfrm>
              <a:off x="3226307" y="992083"/>
              <a:ext cx="1296144" cy="183581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4" descr="http://www.kued.org/uploads/photos/259-107_islamic_spain-web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518" y="992083"/>
              <a:ext cx="2447754" cy="183581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6" descr="http://www.khaleejesque.com/wp-content/uploads/2011/11/Al-Hamra-Court-of-the-Lions-Mohammed-VI-620x465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666"/>
            <a:stretch/>
          </p:blipFill>
          <p:spPr bwMode="auto">
            <a:xfrm>
              <a:off x="7092280" y="992083"/>
              <a:ext cx="1594340" cy="185865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79425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lloydabercrombie.files.wordpress.com/2012/05/islamicempir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8" y="836712"/>
            <a:ext cx="8955770" cy="574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323528" y="116632"/>
            <a:ext cx="8640960" cy="50405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/>
              <a:t>Cordoba</a:t>
            </a:r>
            <a:r>
              <a:rPr lang="en-GB" dirty="0"/>
              <a:t> is a town in Spain. </a:t>
            </a:r>
            <a:r>
              <a:rPr lang="en-GB" b="1" u="sng" dirty="0"/>
              <a:t>Samarkand</a:t>
            </a:r>
            <a:r>
              <a:rPr lang="en-GB" dirty="0"/>
              <a:t> is in Central Asia. They are thousands of km apart, but they have one thing in common. They once shared in the Islamic Empires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755576" y="476672"/>
            <a:ext cx="648072" cy="30243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3491880" y="337993"/>
            <a:ext cx="3960440" cy="287498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3662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www.islamicspain.tv/For-Teachers/maps/Med%20Labels%20Citi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04805"/>
            <a:ext cx="7920880" cy="3826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395536" y="6165304"/>
            <a:ext cx="8424936" cy="576064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accent2">
                    <a:lumMod val="75000"/>
                  </a:schemeClr>
                </a:solidFill>
              </a:rPr>
              <a:t>The Spread of Islam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4509120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Use the coloured map to help you identify and colour in the different stages of the Islamic Empires.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97219" y="130324"/>
            <a:ext cx="2592288" cy="41835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Demonstrate </a:t>
            </a:r>
          </a:p>
        </p:txBody>
      </p:sp>
    </p:spTree>
    <p:extLst>
      <p:ext uri="{BB962C8B-B14F-4D97-AF65-F5344CB8AC3E}">
        <p14:creationId xmlns:p14="http://schemas.microsoft.com/office/powerpoint/2010/main" val="1348280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67544" y="260648"/>
            <a:ext cx="8136904" cy="504056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So why did the Muslims have Empires?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5576" y="1340768"/>
            <a:ext cx="727280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dirty="0"/>
              <a:t>Swords, slaves, spices, ivory and teak from India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/>
              <a:t>Weapons from Afghanistan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/>
              <a:t>Furs from Europe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/>
              <a:t>Horses, pottery, silk and paper from China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/>
              <a:t>Slaves from Europe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/>
              <a:t>Horses from Arabia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/>
              <a:t>Papyrus and linen from Egypt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/>
              <a:t>Slaves from East Africa</a:t>
            </a:r>
          </a:p>
          <a:p>
            <a:pPr marL="342900" indent="-342900">
              <a:buFont typeface="Arial" pitchFamily="34" charset="0"/>
              <a:buChar char="•"/>
            </a:pPr>
            <a:endParaRPr lang="en-GB" sz="2400" dirty="0"/>
          </a:p>
          <a:p>
            <a:endParaRPr lang="en-GB" dirty="0"/>
          </a:p>
        </p:txBody>
      </p:sp>
      <p:sp>
        <p:nvSpPr>
          <p:cNvPr id="4" name="Rounded Rectangle 3"/>
          <p:cNvSpPr/>
          <p:nvPr/>
        </p:nvSpPr>
        <p:spPr>
          <a:xfrm rot="20704062">
            <a:off x="3980871" y="3989971"/>
            <a:ext cx="4032448" cy="2088232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Now find the countries and add these goods to your map </a:t>
            </a:r>
          </a:p>
        </p:txBody>
      </p:sp>
    </p:spTree>
    <p:extLst>
      <p:ext uri="{BB962C8B-B14F-4D97-AF65-F5344CB8AC3E}">
        <p14:creationId xmlns:p14="http://schemas.microsoft.com/office/powerpoint/2010/main" val="3647092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Documents and Settings\gsaddique\Local Settings\Temporary Internet Files\Content.IE5\KI2SB5R7\MP90042781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294" y="4725144"/>
            <a:ext cx="2867705" cy="2132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323528" y="188640"/>
            <a:ext cx="2880320" cy="57606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Consolidate</a:t>
            </a:r>
          </a:p>
        </p:txBody>
      </p:sp>
      <p:sp>
        <p:nvSpPr>
          <p:cNvPr id="3" name="Rounded Rectangular Callout 2"/>
          <p:cNvSpPr/>
          <p:nvPr/>
        </p:nvSpPr>
        <p:spPr>
          <a:xfrm>
            <a:off x="467544" y="1196752"/>
            <a:ext cx="6408712" cy="3312368"/>
          </a:xfrm>
          <a:prstGeom prst="wedgeRoundRectCallout">
            <a:avLst>
              <a:gd name="adj1" fmla="val 53150"/>
              <a:gd name="adj2" fmla="val 75792"/>
              <a:gd name="adj3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The Islamic Empires were only a part of Arabia. They only covered one country and didn’t last very long, they didn't take any thing from other countries! </a:t>
            </a:r>
          </a:p>
        </p:txBody>
      </p:sp>
      <p:sp>
        <p:nvSpPr>
          <p:cNvPr id="4" name="Rectangle 3"/>
          <p:cNvSpPr/>
          <p:nvPr/>
        </p:nvSpPr>
        <p:spPr>
          <a:xfrm>
            <a:off x="-304532" y="5191407"/>
            <a:ext cx="7016759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Do you agree with this statement?</a:t>
            </a:r>
          </a:p>
          <a:p>
            <a:pPr algn="ctr"/>
            <a:r>
              <a:rPr lang="en-US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If not, why?</a:t>
            </a:r>
            <a:endParaRPr lang="en-US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545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264</Words>
  <Application>Microsoft Office PowerPoint</Application>
  <PresentationFormat>Presentación en pantalla (4:3)</PresentationFormat>
  <Paragraphs>45</Paragraphs>
  <Slides>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Accent SF</vt:lpstr>
      <vt:lpstr>Arial</vt:lpstr>
      <vt:lpstr>Calibri</vt:lpstr>
      <vt:lpstr>Office Theme</vt:lpstr>
      <vt:lpstr>Islamic Civilisations and its influence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Halifax High at Wellesley 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Islamic Empires-introduction</dc:title>
  <dc:creator>SADDIQUE Ghizala</dc:creator>
  <cp:lastModifiedBy>Maria Sanz</cp:lastModifiedBy>
  <cp:revision>24</cp:revision>
  <dcterms:created xsi:type="dcterms:W3CDTF">2012-02-20T08:42:05Z</dcterms:created>
  <dcterms:modified xsi:type="dcterms:W3CDTF">2016-08-30T21:32:28Z</dcterms:modified>
</cp:coreProperties>
</file>