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82" r:id="rId2"/>
    <p:sldId id="283" r:id="rId3"/>
    <p:sldId id="296" r:id="rId4"/>
    <p:sldId id="256" r:id="rId5"/>
    <p:sldId id="280" r:id="rId6"/>
    <p:sldId id="258" r:id="rId7"/>
    <p:sldId id="294" r:id="rId8"/>
    <p:sldId id="259" r:id="rId9"/>
    <p:sldId id="284" r:id="rId10"/>
    <p:sldId id="285" r:id="rId11"/>
    <p:sldId id="286" r:id="rId12"/>
    <p:sldId id="287" r:id="rId13"/>
    <p:sldId id="260" r:id="rId14"/>
    <p:sldId id="261" r:id="rId15"/>
    <p:sldId id="262" r:id="rId16"/>
    <p:sldId id="295" r:id="rId17"/>
    <p:sldId id="293" r:id="rId18"/>
    <p:sldId id="263" r:id="rId19"/>
    <p:sldId id="288" r:id="rId20"/>
    <p:sldId id="281" r:id="rId21"/>
    <p:sldId id="264" r:id="rId22"/>
    <p:sldId id="269" r:id="rId23"/>
    <p:sldId id="265" r:id="rId24"/>
    <p:sldId id="266" r:id="rId25"/>
    <p:sldId id="270" r:id="rId26"/>
    <p:sldId id="279" r:id="rId27"/>
    <p:sldId id="271" r:id="rId28"/>
    <p:sldId id="291" r:id="rId29"/>
    <p:sldId id="297" r:id="rId30"/>
    <p:sldId id="298" r:id="rId31"/>
    <p:sldId id="299" r:id="rId32"/>
  </p:sldIdLst>
  <p:sldSz cx="9144000" cy="6858000" type="screen4x3"/>
  <p:notesSz cx="68580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45" autoAdjust="0"/>
  </p:normalViewPr>
  <p:slideViewPr>
    <p:cSldViewPr snapToGrid="0" snapToObjects="1">
      <p:cViewPr varScale="1">
        <p:scale>
          <a:sx n="68" d="100"/>
          <a:sy n="68" d="100"/>
        </p:scale>
        <p:origin x="1882" y="9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8A0D1FA-867D-4B30-A113-B6474490746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BBCD7D4-ABC4-4F17-A5B0-5A1F6887D9C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9E720B60-8BD0-41FD-9ACC-CF40C6F54E36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93505B06-D6F2-4AD1-9484-677BA8E4A43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F789DB32-93C8-4282-9D93-52B98BBF09F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E139EAE-81A7-4E68-9D67-A1001A514B30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43D316-F8A8-4EEF-A715-554F43561A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099C6F-E592-419A-A881-19FE148BAB1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A5CFCFD7-08FF-4FD9-AA79-44A2B439D630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D8BEF2D-DEAE-46C0-883C-B74B089E87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0AEACE4-05D5-4F30-AAAD-31E2C8055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D6B9F-0D48-40B7-9B24-12A08FBB09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7F521-8F44-4160-B47D-99A5F690A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4A4F1A3A-569A-470B-836C-AA67FE76C9B0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C0BC795E-4B0E-4927-9544-E8E4C5D912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CBA083AE-F3F1-4F80-93D3-3DEFCDC578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t" hangingPunct="1"/>
            <a:r>
              <a:rPr lang="en-US" altLang="en-US" b="1"/>
              <a:t>Goals of Feudalism</a:t>
            </a:r>
            <a:endParaRPr lang="en-US" altLang="en-US"/>
          </a:p>
          <a:p>
            <a:pPr eaLnBrk="1" fontAlgn="t" hangingPunct="1"/>
            <a:r>
              <a:rPr lang="en-US" altLang="en-US" b="1"/>
              <a:t>1. Read the Goals of Feudalism and based on whether or not they accomplished the goals, answer the question (</a:t>
            </a:r>
            <a:r>
              <a:rPr lang="en-US" altLang="en-US" b="1" i="1"/>
              <a:t>Yes, No, Maybe So</a:t>
            </a:r>
            <a:r>
              <a:rPr lang="en-US" altLang="en-US" b="1"/>
              <a:t>).  </a:t>
            </a:r>
            <a:endParaRPr lang="en-US" altLang="en-US"/>
          </a:p>
          <a:p>
            <a:pPr eaLnBrk="1" fontAlgn="t" hangingPunct="1"/>
            <a:r>
              <a:rPr lang="en-US" altLang="en-US" b="1"/>
              <a:t>2. Then provide a reason for your answer, making sure to include specific examples.  You will have to use the History Alive books!</a:t>
            </a: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6C666AC8-3E08-4E96-8D40-04DDB658F3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212555B-35FC-472C-ABE0-59045D4626D8}" type="slidenum">
              <a:rPr lang="en-US" altLang="en-US">
                <a:latin typeface="Calibri" panose="020F0502020204030204" pitchFamily="34" charset="0"/>
              </a:rPr>
              <a:pPr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77973E0D-BBB9-4A43-9026-BA315D524E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0F7955E2-83EA-40A5-A2B7-6AF0BC7014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1" hangingPunct="1">
              <a:buFontTx/>
              <a:buChar char="•"/>
            </a:pPr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1. Kings and Queens</a:t>
            </a:r>
          </a:p>
          <a:p>
            <a:pPr lvl="2"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Rulers </a:t>
            </a:r>
          </a:p>
          <a:p>
            <a:pPr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2. Nobility </a:t>
            </a:r>
          </a:p>
          <a:p>
            <a:pPr lvl="2"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Lords and Knights </a:t>
            </a:r>
          </a:p>
          <a:p>
            <a:pPr lvl="2"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Controlled the land </a:t>
            </a:r>
          </a:p>
          <a:p>
            <a:pPr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3. Clergy </a:t>
            </a:r>
          </a:p>
          <a:p>
            <a:pPr lvl="2"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Church officials </a:t>
            </a:r>
          </a:p>
          <a:p>
            <a:pPr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4. Peasants </a:t>
            </a:r>
          </a:p>
          <a:p>
            <a:pPr lvl="2"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Majority of the population </a:t>
            </a:r>
          </a:p>
          <a:p>
            <a:pPr lvl="2" eaLnBrk="1" hangingPunct="1"/>
            <a:r>
              <a:rPr lang="en-US" altLang="en-US" sz="2100">
                <a:solidFill>
                  <a:schemeClr val="bg1"/>
                </a:solidFill>
                <a:latin typeface="Bookman Old Style" panose="02050604050505020204" pitchFamily="18" charset="0"/>
              </a:rPr>
              <a:t>Worked the land and served the nobles</a:t>
            </a:r>
          </a:p>
          <a:p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AAE12712-3676-4E5E-98E9-B820C0DDDE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4AB2649-9B6E-4E88-9275-7EE79500B555}" type="slidenum">
              <a:rPr lang="en-US" altLang="en-US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E152F746-C867-4F78-9AE2-E86584BE7A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7EA30A6-3291-467C-9E9C-81D88BDC79A7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15363" name="Rectangle 1026">
            <a:extLst>
              <a:ext uri="{FF2B5EF4-FFF2-40B4-BE49-F238E27FC236}">
                <a16:creationId xmlns:a16="http://schemas.microsoft.com/office/drawing/2014/main" id="{DDA26EAB-8639-4349-9332-2BF4BBEE54F6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4" name="Rectangle 1027">
            <a:extLst>
              <a:ext uri="{FF2B5EF4-FFF2-40B4-BE49-F238E27FC236}">
                <a16:creationId xmlns:a16="http://schemas.microsoft.com/office/drawing/2014/main" id="{CDECD4B6-28C0-401A-9C0E-444BCBE2A6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79D9F2AC-D014-4416-A7AF-6999EAEA3E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FA78F0-5E27-463B-A313-5E15DE0A2D6B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F530C123-6471-4D2E-BDAE-05E801863115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BA14317-9713-4942-91BB-42DFC8953B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3EAE822C-13B6-4AB3-8543-D9C7F0F9FD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9AA8D7A-33FB-4E27-A605-02EBD98B546C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27529ACF-7620-4B83-8BBB-EC51A37D4725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72B5A5C-1C24-426F-821C-3DA601165F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8BD2B33-C7BA-4F7B-87C6-D6A68BBF24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B227B53-9E1C-4547-AAB1-154461D7AE78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725849FA-4C2D-49C9-9251-3FE1FADCB18B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5303EC1-92D3-4C86-B5FA-084A18F0E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12888-A804-4F40-A284-3C5F04316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C447A-7A95-437C-B3EC-3CC77D956D87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7DD2D-4D36-4892-A33B-2D9D39FC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63BBC-ECEC-4F60-848F-4241F7235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167E0-7D27-4E83-A86D-6F0B8D10372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54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0D71D-5199-4FF7-835F-669F5A07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64542-B32C-43D7-8FC2-BEEFD9998DFB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925B0-ECF3-42E9-BDD3-23C47D1B9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8EE84-3871-4A5B-B6FE-00A024425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612D4-8318-4B32-9561-D24660C97CA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757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F6AB4-BC71-443E-B738-B5ADFA0E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F8579-7666-447D-8384-91C3483D0CD8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2DC0C-A584-49EB-8CEE-15155DEAE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5DD47-7FA5-4433-A44C-72D65CC6B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06B14-B817-4F18-B37A-AC8632D4541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48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86649B6-A272-4926-BF27-780911AD8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AF535-66E2-4639-ACE6-A60752BC72B3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3D83E85-9427-4D79-8BD4-47D823485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4FBE1A9-3545-443E-AB6E-00991F5B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2DF42-CB22-4E24-8EAC-E0F89966E82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236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D38BEC2-823A-49E1-A2D0-AE39B6FC2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CEE23-B1B7-4A91-881C-B4692B738EC2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EE85AD3-627A-4868-9EEF-6C6990B73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43F715E-1FD4-4A39-809E-1C27F9F9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B004B-D0A3-40DB-8254-E13B3C6FB56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22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8F2C86-9507-48C8-90A7-3CD9DF6DB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46A4C-93E8-4EE5-B01E-195F69CEB959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F706E56-1EA2-48B7-964C-7D2DD4D35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1EF1E9C-C8EE-45C8-ACD2-B26DE7CF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B26FC-0F19-432A-85DC-1C9E0C20A7D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54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EE638A0-C680-4FCC-86A3-7C1BC3E2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436AC-89C2-428C-9DDB-F35DDCC41AA6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D4115B-767D-409B-9BDE-DE5E5C612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0F8832B-EB43-4A0D-A656-B81DB011A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D88E7-0CB4-4EF4-820E-6D212EFC30A3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5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0B23ECF-6E45-4C4C-BAC1-11BD74DD0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B0719-9AB8-41B4-9306-00D85E2AC221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D24DB61-AFFB-455B-BB08-52DF07FDA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BFD3BB-B69E-4DB9-AE86-656CB323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83F53-B401-4088-8627-3A3B6C46794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010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84E7DB5-5EEF-4C9D-B435-8320E8046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B514-5050-44CF-8C35-E223296832CE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E04ECB-8DE1-44C7-AB5B-F07657C0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8118A8-7DD0-42FD-8987-FC8F1EE9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D12B5-40C9-4E0E-9E5B-6D8CF8543C9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375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550F0-E2D9-4859-AEB5-3F7D17C6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0DE8B-4926-4233-8616-D50A2E36A8C5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056B4-31EA-42BB-98C0-6FF7055CF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42D55-9905-4F02-9641-EAB6235B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49C00-5D4E-40CF-88A3-6094B397D9D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20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1C877-69A3-4217-895F-85378FD65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65681-FF68-45E1-9F58-B1D072522901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52C70-D666-42ED-BE55-87D36AB0D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E9F92-7A6E-4A7D-91B4-B4A6197D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746E2-A198-4F32-B061-0CEC65A905B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31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085478B-7886-43CA-9296-B6F20896C4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C7890CD-074A-4AA8-A1B7-BE40094D0E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78AB1-D65F-4C01-9727-EBEECB909C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A802CD6A-D721-4C26-BC79-81519A352164}" type="datetimeFigureOut">
              <a:rPr lang="en-US" altLang="en-US"/>
              <a:pPr>
                <a:defRPr/>
              </a:pPr>
              <a:t>7/12/2021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D81D4-BF59-41B9-8EE7-3404A2521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88AA0-5B2B-4EB6-B4AF-32FFC37F4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CF306AF-1CA7-4AF2-9745-E072BAE4F8AE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ALLEN3\Documents\Pre-AP%20WHI%2016-17\Unit%205\Crash%20Course%20Feudalism%20Excerpt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ALLEN3\Documents\Pre-AP%20WHI%2016-17\Unit%205\Chivalry%20in%20the%20Middle%20Ages.mp4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C502F-740A-43C5-83C5-FE354629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ONNIE" pitchFamily="2" charset="0"/>
                <a:ea typeface="ＭＳ Ｐゴシック" charset="0"/>
              </a:rPr>
              <a:t>*</a:t>
            </a:r>
            <a:r>
              <a:rPr lang="en-US" sz="8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ONNIE" pitchFamily="2" charset="0"/>
                <a:ea typeface="ＭＳ Ｐゴシック" charset="0"/>
              </a:rPr>
              <a:t>Bellringer: 3/8 and 3/9</a:t>
            </a:r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ONNIE" pitchFamily="2" charset="0"/>
                <a:ea typeface="ＭＳ Ｐゴシック" charset="0"/>
              </a:rPr>
              <a:t>*</a:t>
            </a:r>
            <a:b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ONNIE" pitchFamily="2" charset="0"/>
                <a:ea typeface="ＭＳ Ｐゴシック" charset="0"/>
              </a:rPr>
            </a:br>
            <a:endParaRPr 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ONNIE" pitchFamily="2" charset="0"/>
              <a:ea typeface="ＭＳ Ｐゴシック" charset="0"/>
            </a:endParaRP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A1ECF4A6-A37B-45FA-A533-0B61593AF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11338"/>
            <a:ext cx="8229600" cy="4275137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</a:rPr>
              <a:t>1. Pick up the papers by the door.</a:t>
            </a:r>
          </a:p>
          <a:p>
            <a:r>
              <a:rPr lang="en-US" altLang="en-US" b="1">
                <a:solidFill>
                  <a:schemeClr val="bg1"/>
                </a:solidFill>
              </a:rPr>
              <a:t>2. Update your ToC:</a:t>
            </a:r>
          </a:p>
          <a:p>
            <a:pPr lvl="1"/>
            <a:r>
              <a:rPr lang="en-US" altLang="en-US">
                <a:solidFill>
                  <a:schemeClr val="bg1"/>
                </a:solidFill>
              </a:rPr>
              <a:t>114: Activity: Life of Charlemagne Chart</a:t>
            </a:r>
          </a:p>
          <a:p>
            <a:pPr lvl="1"/>
            <a:r>
              <a:rPr lang="en-US" altLang="en-US">
                <a:solidFill>
                  <a:schemeClr val="bg1"/>
                </a:solidFill>
              </a:rPr>
              <a:t>115: Notes – Feudalism in the Middle Ages</a:t>
            </a:r>
          </a:p>
          <a:p>
            <a:r>
              <a:rPr lang="en-US" altLang="en-US" b="1">
                <a:solidFill>
                  <a:schemeClr val="bg1"/>
                </a:solidFill>
              </a:rPr>
              <a:t>3. Write down your HW:</a:t>
            </a:r>
          </a:p>
          <a:p>
            <a:pPr lvl="1"/>
            <a:r>
              <a:rPr lang="en-US" altLang="en-US">
                <a:solidFill>
                  <a:schemeClr val="bg1"/>
                </a:solidFill>
              </a:rPr>
              <a:t>None! Enjoy your evening off from reading! </a:t>
            </a:r>
            <a:r>
              <a:rPr lang="en-US" altLang="en-US">
                <a:solidFill>
                  <a:schemeClr val="bg1"/>
                </a:solidFill>
                <a:sym typeface="Wingdings" panose="05000000000000000000" pitchFamily="2" charset="2"/>
              </a:rPr>
              <a:t> 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188D1-71DD-4BDF-99B2-E43F5A1A8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9221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ONNIE" pitchFamily="2" charset="0"/>
                <a:ea typeface="ＭＳ Ｐゴシック" charset="0"/>
              </a:rPr>
              <a:t>*</a:t>
            </a:r>
            <a:r>
              <a:rPr lang="en-US" sz="8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ONNIE" pitchFamily="2" charset="0"/>
                <a:ea typeface="ＭＳ Ｐゴシック" charset="0"/>
              </a:rPr>
              <a:t>AGENDA: 3/8 + 3/9</a:t>
            </a:r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ONNIE" pitchFamily="2" charset="0"/>
                <a:ea typeface="ＭＳ Ｐゴシック" charset="0"/>
              </a:rPr>
              <a:t>*</a:t>
            </a:r>
            <a:b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ONNIE" pitchFamily="2" charset="0"/>
                <a:ea typeface="ＭＳ Ｐゴシック" charset="0"/>
              </a:rPr>
            </a:br>
            <a:endParaRPr 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ONNIE" pitchFamily="2" charset="0"/>
              <a:ea typeface="ＭＳ Ｐゴシック" charset="0"/>
            </a:endParaRP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F0245B3A-0CE6-4586-8548-556D8B85B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6275"/>
            <a:ext cx="8229600" cy="4275138"/>
          </a:xfrm>
        </p:spPr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1. Bellringer</a:t>
            </a:r>
          </a:p>
          <a:p>
            <a:r>
              <a:rPr lang="en-US" altLang="en-US">
                <a:solidFill>
                  <a:schemeClr val="bg1"/>
                </a:solidFill>
              </a:rPr>
              <a:t>2. Reading Check</a:t>
            </a:r>
          </a:p>
          <a:p>
            <a:r>
              <a:rPr lang="en-US" altLang="en-US">
                <a:solidFill>
                  <a:schemeClr val="bg1"/>
                </a:solidFill>
              </a:rPr>
              <a:t>3. Activity: Life of Charlemagne Reading/Chart</a:t>
            </a:r>
          </a:p>
          <a:p>
            <a:r>
              <a:rPr lang="en-US" altLang="en-US">
                <a:solidFill>
                  <a:schemeClr val="bg1"/>
                </a:solidFill>
              </a:rPr>
              <a:t>4. Quick Notes: Feudalism</a:t>
            </a:r>
          </a:p>
          <a:p>
            <a:r>
              <a:rPr lang="en-US" altLang="en-US">
                <a:solidFill>
                  <a:schemeClr val="bg1"/>
                </a:solidFill>
              </a:rPr>
              <a:t>5. Start “Dark Ages” documentary (time-permitting)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B362219-8084-4F54-A9AA-865DEA5FF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i="1" u="sng">
                <a:solidFill>
                  <a:srgbClr val="FFFF00"/>
                </a:solidFill>
                <a:latin typeface="Arial Narrow" panose="020B0606020202030204" pitchFamily="34" charset="0"/>
              </a:rPr>
              <a:t>Pre-Notes Activity: Charlemagne Reading and Review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4E11A9A3-FCC7-4030-A216-4132AB261A6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6550" y="1849438"/>
          <a:ext cx="8470900" cy="46164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70900">
                  <a:extLst>
                    <a:ext uri="{9D8B030D-6E8A-4147-A177-3AD203B41FA5}">
                      <a16:colId xmlns:a16="http://schemas.microsoft.com/office/drawing/2014/main" val="2994441627"/>
                    </a:ext>
                  </a:extLst>
                </a:gridCol>
              </a:tblGrid>
              <a:tr h="7010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Life of Charlemagne Activity</a:t>
                      </a:r>
                    </a:p>
                  </a:txBody>
                  <a:tcPr marL="91442" marR="91442" marT="45710" marB="45710"/>
                </a:tc>
                <a:extLst>
                  <a:ext uri="{0D108BD9-81ED-4DB2-BD59-A6C34878D82A}">
                    <a16:rowId xmlns:a16="http://schemas.microsoft.com/office/drawing/2014/main" val="4242897518"/>
                  </a:ext>
                </a:extLst>
              </a:tr>
              <a:tr h="3915430">
                <a:tc>
                  <a:txBody>
                    <a:bodyPr/>
                    <a:lstStyle/>
                    <a:p>
                      <a:pPr marL="457200" indent="-457200" eaLnBrk="1" hangingPunct="1">
                        <a:buFontTx/>
                        <a:buAutoNum type="arabicPeriod"/>
                        <a:defRPr/>
                      </a:pPr>
                      <a:r>
                        <a:rPr lang="en-US" sz="3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Read the Life of Charlemagne reading on your own.</a:t>
                      </a:r>
                    </a:p>
                    <a:p>
                      <a:pPr marL="457200" indent="-457200" eaLnBrk="1" hangingPunct="1">
                        <a:buFontTx/>
                        <a:buAutoNum type="arabicPeriod"/>
                        <a:defRPr/>
                      </a:pPr>
                      <a:r>
                        <a:rPr lang="en-US" sz="3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Then,</a:t>
                      </a:r>
                      <a:r>
                        <a:rPr lang="en-US" sz="31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either individually or with a person sitting next to you, c</a:t>
                      </a:r>
                      <a:r>
                        <a:rPr lang="en-US" sz="3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omplete your chart for</a:t>
                      </a:r>
                      <a:r>
                        <a:rPr lang="en-US" sz="31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the sections in the reading:</a:t>
                      </a:r>
                      <a:endParaRPr lang="en-US" sz="3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914400" lvl="1" indent="-514350" eaLnBrk="1" hangingPunct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3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Summarize the section.</a:t>
                      </a:r>
                    </a:p>
                    <a:p>
                      <a:pPr marL="914400" lvl="1" indent="-514350" eaLnBrk="1" hangingPunct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3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Draw a picture that represents your section.</a:t>
                      </a:r>
                      <a:endParaRPr lang="en-US" sz="31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914400" lvl="1" indent="-514350" eaLnBrk="1" hangingPunct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3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Write the Impact </a:t>
                      </a:r>
                    </a:p>
                  </a:txBody>
                  <a:tcPr marL="91442" marR="91442" marT="45710" marB="45710"/>
                </a:tc>
                <a:extLst>
                  <a:ext uri="{0D108BD9-81ED-4DB2-BD59-A6C34878D82A}">
                    <a16:rowId xmlns:a16="http://schemas.microsoft.com/office/drawing/2014/main" val="362280258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220px-Rolandfealty">
            <a:extLst>
              <a:ext uri="{FF2B5EF4-FFF2-40B4-BE49-F238E27FC236}">
                <a16:creationId xmlns:a16="http://schemas.microsoft.com/office/drawing/2014/main" id="{F84DD5B9-6781-420A-9517-17E768DF9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7" name="Title 1">
            <a:extLst>
              <a:ext uri="{FF2B5EF4-FFF2-40B4-BE49-F238E27FC236}">
                <a16:creationId xmlns:a16="http://schemas.microsoft.com/office/drawing/2014/main" id="{7E40D992-3560-4C9C-AA9C-2806D6BA4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29736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6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ＭＳ Ｐゴシック" pitchFamily="34" charset="-128"/>
              </a:rPr>
              <a:t>The Middle Ages</a:t>
            </a:r>
            <a:r>
              <a:rPr lang="en-US" alt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ＭＳ Ｐゴシック" pitchFamily="34" charset="-128"/>
              </a:rPr>
              <a:t>:</a:t>
            </a:r>
            <a:br>
              <a:rPr lang="en-US" alt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ＭＳ Ｐゴシック" pitchFamily="34" charset="-128"/>
              </a:rPr>
            </a:br>
            <a:r>
              <a:rPr lang="en-US" altLang="en-US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ＭＳ Ｐゴシック" pitchFamily="34" charset="-128"/>
              </a:rPr>
              <a:t>Feudalism and the Manor System</a:t>
            </a:r>
            <a:endParaRPr lang="en-US" alt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FBBCC-6789-47F6-861B-2F3996F3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158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7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ＭＳ Ｐゴシック" charset="0"/>
                <a:cs typeface="+mj-cs"/>
              </a:rPr>
              <a:t>How is medieval society organized?</a:t>
            </a:r>
            <a:endParaRPr lang="en-US" sz="3700" b="1" u="sng" dirty="0">
              <a:solidFill>
                <a:schemeClr val="bg1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E5EC279-830E-4D83-BBA9-0110F3DD4FC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6550" y="1589088"/>
          <a:ext cx="5016500" cy="4530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130">
                  <a:extLst>
                    <a:ext uri="{9D8B030D-6E8A-4147-A177-3AD203B41FA5}">
                      <a16:colId xmlns:a16="http://schemas.microsoft.com/office/drawing/2014/main" val="4263445260"/>
                    </a:ext>
                  </a:extLst>
                </a:gridCol>
                <a:gridCol w="3931370">
                  <a:extLst>
                    <a:ext uri="{9D8B030D-6E8A-4147-A177-3AD203B41FA5}">
                      <a16:colId xmlns:a16="http://schemas.microsoft.com/office/drawing/2014/main" val="4120035098"/>
                    </a:ext>
                  </a:extLst>
                </a:gridCol>
              </a:tblGrid>
              <a:tr h="47729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22" marR="91422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22" marR="91422" marT="45704" marB="45704"/>
                </a:tc>
                <a:extLst>
                  <a:ext uri="{0D108BD9-81ED-4DB2-BD59-A6C34878D82A}">
                    <a16:rowId xmlns:a16="http://schemas.microsoft.com/office/drawing/2014/main" val="2862631467"/>
                  </a:ext>
                </a:extLst>
              </a:tr>
              <a:tr h="761946">
                <a:tc>
                  <a:txBody>
                    <a:bodyPr/>
                    <a:lstStyle/>
                    <a:p>
                      <a:r>
                        <a:rPr lang="en-US" sz="2200" b="1" i="1" dirty="0">
                          <a:solidFill>
                            <a:srgbClr val="00B050"/>
                          </a:solidFill>
                        </a:rPr>
                        <a:t>Kings &amp; queens</a:t>
                      </a:r>
                    </a:p>
                  </a:txBody>
                  <a:tcPr marL="91422" marR="91422" marT="45704" marB="4570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="1" dirty="0">
                          <a:solidFill>
                            <a:srgbClr val="00B050"/>
                          </a:solidFill>
                        </a:rPr>
                        <a:t>Rulers</a:t>
                      </a:r>
                    </a:p>
                  </a:txBody>
                  <a:tcPr marL="91422" marR="91422" marT="45704" marB="45704"/>
                </a:tc>
                <a:extLst>
                  <a:ext uri="{0D108BD9-81ED-4DB2-BD59-A6C34878D82A}">
                    <a16:rowId xmlns:a16="http://schemas.microsoft.com/office/drawing/2014/main" val="2147218536"/>
                  </a:ext>
                </a:extLst>
              </a:tr>
              <a:tr h="1097215">
                <a:tc>
                  <a:txBody>
                    <a:bodyPr/>
                    <a:lstStyle/>
                    <a:p>
                      <a:r>
                        <a:rPr lang="en-US" sz="2200" b="1" i="1" dirty="0">
                          <a:solidFill>
                            <a:srgbClr val="00B050"/>
                          </a:solidFill>
                        </a:rPr>
                        <a:t>Nobles/lords</a:t>
                      </a:r>
                    </a:p>
                  </a:txBody>
                  <a:tcPr marL="91422" marR="91422" marT="45704" marB="4570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solidFill>
                            <a:srgbClr val="00B050"/>
                          </a:solidFill>
                        </a:rPr>
                        <a:t>Controlled</a:t>
                      </a:r>
                      <a:r>
                        <a:rPr lang="en-US" sz="2200" baseline="0" dirty="0">
                          <a:solidFill>
                            <a:srgbClr val="00B050"/>
                          </a:solidFill>
                        </a:rPr>
                        <a:t> land in the name of the king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dirty="0">
                          <a:solidFill>
                            <a:srgbClr val="00B050"/>
                          </a:solidFill>
                        </a:rPr>
                        <a:t>Collect rent </a:t>
                      </a:r>
                      <a:r>
                        <a:rPr lang="en-US" sz="2200" baseline="0" dirty="0"/>
                        <a:t>from serfs</a:t>
                      </a:r>
                      <a:endParaRPr lang="en-US" sz="2200" dirty="0"/>
                    </a:p>
                  </a:txBody>
                  <a:tcPr marL="91422" marR="91422" marT="45704" marB="45704"/>
                </a:tc>
                <a:extLst>
                  <a:ext uri="{0D108BD9-81ED-4DB2-BD59-A6C34878D82A}">
                    <a16:rowId xmlns:a16="http://schemas.microsoft.com/office/drawing/2014/main" val="1495201798"/>
                  </a:ext>
                </a:extLst>
              </a:tr>
              <a:tr h="1097059">
                <a:tc>
                  <a:txBody>
                    <a:bodyPr/>
                    <a:lstStyle/>
                    <a:p>
                      <a:r>
                        <a:rPr lang="en-US" sz="2200" b="1" i="1" dirty="0">
                          <a:solidFill>
                            <a:srgbClr val="00B050"/>
                          </a:solidFill>
                        </a:rPr>
                        <a:t>Knights</a:t>
                      </a:r>
                    </a:p>
                  </a:txBody>
                  <a:tcPr marL="91422" marR="91422" marT="45704" marB="4570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Serve the</a:t>
                      </a:r>
                      <a:r>
                        <a:rPr lang="en-US" sz="2200" baseline="0" dirty="0"/>
                        <a:t> lords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baseline="0" dirty="0">
                          <a:solidFill>
                            <a:srgbClr val="00B050"/>
                          </a:solidFill>
                        </a:rPr>
                        <a:t>Provide protection for manors</a:t>
                      </a:r>
                      <a:endParaRPr lang="en-US" sz="2200" dirty="0">
                        <a:solidFill>
                          <a:srgbClr val="00B050"/>
                        </a:solidFill>
                      </a:endParaRPr>
                    </a:p>
                  </a:txBody>
                  <a:tcPr marL="91422" marR="91422" marT="45704" marB="45704"/>
                </a:tc>
                <a:extLst>
                  <a:ext uri="{0D108BD9-81ED-4DB2-BD59-A6C34878D82A}">
                    <a16:rowId xmlns:a16="http://schemas.microsoft.com/office/drawing/2014/main" val="390271420"/>
                  </a:ext>
                </a:extLst>
              </a:tr>
              <a:tr h="1097215">
                <a:tc>
                  <a:txBody>
                    <a:bodyPr/>
                    <a:lstStyle/>
                    <a:p>
                      <a:r>
                        <a:rPr lang="en-US" sz="2200" b="1" i="1" dirty="0">
                          <a:solidFill>
                            <a:srgbClr val="00B050"/>
                          </a:solidFill>
                        </a:rPr>
                        <a:t>Serfs</a:t>
                      </a:r>
                      <a:r>
                        <a:rPr lang="en-US" sz="2200" b="1" i="1" baseline="0" dirty="0">
                          <a:solidFill>
                            <a:srgbClr val="00B050"/>
                          </a:solidFill>
                        </a:rPr>
                        <a:t> (peasants)</a:t>
                      </a:r>
                      <a:endParaRPr lang="en-US" sz="22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L="91422" marR="91422" marT="45704" marB="4570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solidFill>
                            <a:srgbClr val="00B050"/>
                          </a:solidFill>
                        </a:rPr>
                        <a:t>Majority of the population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solidFill>
                            <a:srgbClr val="00B050"/>
                          </a:solidFill>
                        </a:rPr>
                        <a:t>Worked the land</a:t>
                      </a:r>
                      <a:r>
                        <a:rPr lang="en-US" sz="2200" baseline="0" dirty="0">
                          <a:solidFill>
                            <a:srgbClr val="00B050"/>
                          </a:solidFill>
                        </a:rPr>
                        <a:t> in exchange for protection, place to live</a:t>
                      </a:r>
                      <a:endParaRPr lang="en-US" sz="2200" dirty="0">
                        <a:solidFill>
                          <a:srgbClr val="00B050"/>
                        </a:solidFill>
                      </a:endParaRPr>
                    </a:p>
                  </a:txBody>
                  <a:tcPr marL="91422" marR="91422" marT="45704" marB="45704"/>
                </a:tc>
                <a:extLst>
                  <a:ext uri="{0D108BD9-81ED-4DB2-BD59-A6C34878D82A}">
                    <a16:rowId xmlns:a16="http://schemas.microsoft.com/office/drawing/2014/main" val="264295375"/>
                  </a:ext>
                </a:extLst>
              </a:tr>
            </a:tbl>
          </a:graphicData>
        </a:graphic>
      </p:graphicFrame>
      <p:pic>
        <p:nvPicPr>
          <p:cNvPr id="9239" name="Picture 5">
            <a:extLst>
              <a:ext uri="{FF2B5EF4-FFF2-40B4-BE49-F238E27FC236}">
                <a16:creationId xmlns:a16="http://schemas.microsoft.com/office/drawing/2014/main" id="{7C86A5C1-3965-47EB-AC80-3F4AD5EBB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788" y="1922463"/>
            <a:ext cx="3384550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CB133-9B40-4486-BF01-0B5A97BD2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ＭＳ Ｐゴシック" pitchFamily="34" charset="-128"/>
              </a:rPr>
              <a:t>What is feudalism?</a:t>
            </a:r>
          </a:p>
        </p:txBody>
      </p:sp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5DDE2785-98DB-4C67-9FE3-4FDAB142A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7313"/>
            <a:ext cx="2344738" cy="42973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C000"/>
                </a:solidFill>
                <a:latin typeface="Bookman Old Style" panose="02050604050505020204" pitchFamily="18" charset="0"/>
              </a:rPr>
              <a:t>Political and social </a:t>
            </a:r>
            <a:r>
              <a:rPr lang="en-US" altLang="en-US" sz="2400">
                <a:solidFill>
                  <a:schemeClr val="bg1"/>
                </a:solidFill>
                <a:latin typeface="Bookman Old Style" panose="02050604050505020204" pitchFamily="18" charset="0"/>
              </a:rPr>
              <a:t>system based on the </a:t>
            </a:r>
            <a:r>
              <a:rPr lang="en-US" altLang="en-US" sz="2400" b="1">
                <a:solidFill>
                  <a:srgbClr val="FFC000"/>
                </a:solidFill>
                <a:latin typeface="Bookman Old Style" panose="02050604050505020204" pitchFamily="18" charset="0"/>
              </a:rPr>
              <a:t>granting of land in exchange for loyalty, military assistance, working land, etc.</a:t>
            </a:r>
          </a:p>
          <a:p>
            <a:pPr eaLnBrk="1" hangingPunct="1"/>
            <a:endParaRPr lang="en-US" altLang="en-US" sz="240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1268" name="Picture 2" descr="05-15-2006 04;43;53PM">
            <a:extLst>
              <a:ext uri="{FF2B5EF4-FFF2-40B4-BE49-F238E27FC236}">
                <a16:creationId xmlns:a16="http://schemas.microsoft.com/office/drawing/2014/main" id="{85884792-4F4B-4F9D-BCC8-413CC5CD4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3" y="1557338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A669CD70-20FA-462E-B973-AFDAED2ED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4" name="Crash Course Feudalism Excerpt.mp4">
            <a:hlinkClick r:id="" action="ppaction://media"/>
            <a:extLst>
              <a:ext uri="{FF2B5EF4-FFF2-40B4-BE49-F238E27FC236}">
                <a16:creationId xmlns:a16="http://schemas.microsoft.com/office/drawing/2014/main" id="{B043FEC6-E613-4A2A-B459-0361F6A379E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863" y="512763"/>
            <a:ext cx="8804275" cy="48910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3ED0B-D759-4049-B9F1-43583668B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ＭＳ Ｐゴシック" pitchFamily="34" charset="-128"/>
              </a:rPr>
              <a:t>Why does feudalism develop?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714F9-5765-4DC8-934E-1AC2E3875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" y="1541463"/>
            <a:ext cx="2363788" cy="5522912"/>
          </a:xfrm>
        </p:spPr>
        <p:txBody>
          <a:bodyPr/>
          <a:lstStyle/>
          <a:p>
            <a:pPr eaLnBrk="1" hangingPunct="1"/>
            <a:r>
              <a:rPr lang="en-US" altLang="en-US" sz="2200">
                <a:solidFill>
                  <a:schemeClr val="bg1"/>
                </a:solidFill>
                <a:latin typeface="Bookman Old Style" panose="02050604050505020204" pitchFamily="18" charset="0"/>
              </a:rPr>
              <a:t>1. Developed as a result of </a:t>
            </a:r>
            <a:r>
              <a:rPr lang="en-US" altLang="en-US" sz="2200" b="1">
                <a:solidFill>
                  <a:srgbClr val="FFC000"/>
                </a:solidFill>
                <a:latin typeface="Bookman Old Style" panose="02050604050505020204" pitchFamily="18" charset="0"/>
              </a:rPr>
              <a:t>frequent invasions in western Europe</a:t>
            </a:r>
          </a:p>
          <a:p>
            <a:pPr eaLnBrk="1" hangingPunct="1"/>
            <a:endParaRPr lang="en-US" altLang="en-US" sz="2200" b="1">
              <a:solidFill>
                <a:srgbClr val="FFC000"/>
              </a:solidFill>
              <a:latin typeface="Bookman Old Style" panose="02050604050505020204" pitchFamily="18" charset="0"/>
            </a:endParaRPr>
          </a:p>
          <a:p>
            <a:pPr eaLnBrk="1" hangingPunct="1"/>
            <a:r>
              <a:rPr lang="en-US" altLang="en-US" sz="2200">
                <a:solidFill>
                  <a:schemeClr val="bg1"/>
                </a:solidFill>
                <a:latin typeface="Bookman Old Style" panose="02050604050505020204" pitchFamily="18" charset="0"/>
              </a:rPr>
              <a:t>2. </a:t>
            </a:r>
            <a:r>
              <a:rPr lang="en-US" altLang="en-US" sz="2200" b="1">
                <a:solidFill>
                  <a:srgbClr val="FFC000"/>
                </a:solidFill>
                <a:latin typeface="Bookman Old Style" panose="02050604050505020204" pitchFamily="18" charset="0"/>
              </a:rPr>
              <a:t>Kings and nobles needed to protect their lands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200">
              <a:latin typeface="Bookman Old Style" panose="02050604050505020204" pitchFamily="18" charset="0"/>
            </a:endParaRP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CD5F955C-9AB8-46D3-BC5E-76AFDE441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1381125"/>
            <a:ext cx="6773862" cy="539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>
            <a:extLst>
              <a:ext uri="{FF2B5EF4-FFF2-40B4-BE49-F238E27FC236}">
                <a16:creationId xmlns:a16="http://schemas.microsoft.com/office/drawing/2014/main" id="{FE02BB55-3FDE-4369-8873-5CCB17162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F4CBB0-8E63-44A9-BE60-7F08ABDC18A0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A085A8E7-2600-44CF-9310-DA0C28C17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How does feudalism work?</a:t>
            </a:r>
            <a:endParaRPr lang="en-US" u="sng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8EEC1A87-FB91-4860-8A65-713E3879B2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0960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14341" name="Rectangle 9">
            <a:extLst>
              <a:ext uri="{FF2B5EF4-FFF2-40B4-BE49-F238E27FC236}">
                <a16:creationId xmlns:a16="http://schemas.microsoft.com/office/drawing/2014/main" id="{0C651060-B861-4646-8D77-040781B39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638800"/>
            <a:ext cx="4419600" cy="762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SERFS AND FREEMEN</a:t>
            </a:r>
          </a:p>
        </p:txBody>
      </p:sp>
      <p:sp>
        <p:nvSpPr>
          <p:cNvPr id="55306" name="Text Box 10">
            <a:extLst>
              <a:ext uri="{FF2B5EF4-FFF2-40B4-BE49-F238E27FC236}">
                <a16:creationId xmlns:a16="http://schemas.microsoft.com/office/drawing/2014/main" id="{1D5BB307-D1EB-4980-9C56-CCD54FC61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068513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55307" name="Text Box 11">
            <a:extLst>
              <a:ext uri="{FF2B5EF4-FFF2-40B4-BE49-F238E27FC236}">
                <a16:creationId xmlns:a16="http://schemas.microsoft.com/office/drawing/2014/main" id="{A3249C67-C09F-4B6E-8C8C-DE6D52C74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3" y="20574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6" grpId="0" autoUpdateAnimBg="0"/>
      <p:bldP spid="5530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72149D77-910A-4B76-91D0-62C31993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8AF8ED-2112-4C83-85DA-260C886BDEC3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3603D8A7-AAD7-48FA-B65B-15F1030FD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488" y="457200"/>
            <a:ext cx="9053512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How does feudalism work?</a:t>
            </a:r>
            <a:endParaRPr lang="en-US" u="sng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4062BF25-3CA7-42C8-AA93-D6CBC96D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0960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1276" name="Rectangle 12">
            <a:extLst>
              <a:ext uri="{FF2B5EF4-FFF2-40B4-BE49-F238E27FC236}">
                <a16:creationId xmlns:a16="http://schemas.microsoft.com/office/drawing/2014/main" id="{6D5B04C9-B401-4B34-A853-8C7E9D179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191000"/>
            <a:ext cx="3581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LESSER NOBLES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(KNIGHTS)</a:t>
            </a:r>
          </a:p>
        </p:txBody>
      </p:sp>
      <p:sp>
        <p:nvSpPr>
          <p:cNvPr id="11278" name="Line 14">
            <a:extLst>
              <a:ext uri="{FF2B5EF4-FFF2-40B4-BE49-F238E27FC236}">
                <a16:creationId xmlns:a16="http://schemas.microsoft.com/office/drawing/2014/main" id="{76EA9ED7-3400-4D42-AED2-496CC39B8360}"/>
              </a:ext>
            </a:extLst>
          </p:cNvPr>
          <p:cNvSpPr>
            <a:spLocks noChangeShapeType="1"/>
          </p:cNvSpPr>
          <p:nvPr/>
        </p:nvSpPr>
        <p:spPr bwMode="auto">
          <a:xfrm rot="10502190" flipH="1">
            <a:off x="2819400" y="4953000"/>
            <a:ext cx="457200" cy="685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79" name="Line 15">
            <a:extLst>
              <a:ext uri="{FF2B5EF4-FFF2-40B4-BE49-F238E27FC236}">
                <a16:creationId xmlns:a16="http://schemas.microsoft.com/office/drawing/2014/main" id="{2C771935-497A-45AF-96DF-30DFEC033CA7}"/>
              </a:ext>
            </a:extLst>
          </p:cNvPr>
          <p:cNvSpPr>
            <a:spLocks noChangeShapeType="1"/>
          </p:cNvSpPr>
          <p:nvPr/>
        </p:nvSpPr>
        <p:spPr bwMode="auto">
          <a:xfrm rot="219851">
            <a:off x="6019800" y="4876800"/>
            <a:ext cx="457200" cy="762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E1F7AB7D-E63E-4E45-9B24-754F12DBC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151438"/>
            <a:ext cx="801688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LABOR</a:t>
            </a:r>
          </a:p>
        </p:txBody>
      </p:sp>
      <p:sp>
        <p:nvSpPr>
          <p:cNvPr id="11282" name="Text Box 18">
            <a:extLst>
              <a:ext uri="{FF2B5EF4-FFF2-40B4-BE49-F238E27FC236}">
                <a16:creationId xmlns:a16="http://schemas.microsoft.com/office/drawing/2014/main" id="{F6170EEB-6C98-486E-A6B4-7A21D4980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151438"/>
            <a:ext cx="1347788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PROTECTION</a:t>
            </a:r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6197234F-969D-46C5-9DB1-035BACAA0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638800"/>
            <a:ext cx="4419600" cy="762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SERFS AND FREEMEN</a:t>
            </a:r>
          </a:p>
        </p:txBody>
      </p:sp>
      <p:sp>
        <p:nvSpPr>
          <p:cNvPr id="11299" name="Text Box 35">
            <a:extLst>
              <a:ext uri="{FF2B5EF4-FFF2-40B4-BE49-F238E27FC236}">
                <a16:creationId xmlns:a16="http://schemas.microsoft.com/office/drawing/2014/main" id="{C746C12B-DA63-4B4D-81E0-6D40E463A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068513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2"/>
              </a:solidFill>
            </a:endParaRPr>
          </a:p>
        </p:txBody>
      </p:sp>
      <p:sp>
        <p:nvSpPr>
          <p:cNvPr id="11300" name="Text Box 36">
            <a:extLst>
              <a:ext uri="{FF2B5EF4-FFF2-40B4-BE49-F238E27FC236}">
                <a16:creationId xmlns:a16="http://schemas.microsoft.com/office/drawing/2014/main" id="{CF02ABFB-B664-4666-B71D-34A61D4C7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3" y="20574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6" grpId="0" animBg="1" autoUpdateAnimBg="0"/>
      <p:bldP spid="11281" grpId="0" autoUpdateAnimBg="0"/>
      <p:bldP spid="11282" grpId="0" autoUpdateAnimBg="0"/>
      <p:bldP spid="11299" grpId="0" autoUpdateAnimBg="0"/>
      <p:bldP spid="1130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2E498B7D-8761-4218-AF7D-1D009EC85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D22EBD-68EB-41D4-AFB7-1AE3712FC2B9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A9D76ED1-2E3F-41E9-BF79-B66623846B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338" y="457200"/>
            <a:ext cx="8890000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How does feudalism work?</a:t>
            </a:r>
            <a:endParaRPr lang="en-US" b="1" u="sng" dirty="0">
              <a:solidFill>
                <a:schemeClr val="bg1"/>
              </a:solidFill>
              <a:latin typeface="Comic Sans MS"/>
              <a:ea typeface="+mj-ea"/>
              <a:cs typeface="Comic Sans MS"/>
            </a:endParaRP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C937CADC-B9CD-4C46-86CC-849F29FC3D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0960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8437" name="Rectangle 4">
            <a:extLst>
              <a:ext uri="{FF2B5EF4-FFF2-40B4-BE49-F238E27FC236}">
                <a16:creationId xmlns:a16="http://schemas.microsoft.com/office/drawing/2014/main" id="{46AF1709-E0C9-4885-9210-E5318EADE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191000"/>
            <a:ext cx="3581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LESSER NOBLES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(KNIGHTS)</a:t>
            </a:r>
          </a:p>
        </p:txBody>
      </p:sp>
      <p:sp>
        <p:nvSpPr>
          <p:cNvPr id="18438" name="Line 5">
            <a:extLst>
              <a:ext uri="{FF2B5EF4-FFF2-40B4-BE49-F238E27FC236}">
                <a16:creationId xmlns:a16="http://schemas.microsoft.com/office/drawing/2014/main" id="{F1AFADD7-7BDA-4A04-A88B-1EF9187AD4D2}"/>
              </a:ext>
            </a:extLst>
          </p:cNvPr>
          <p:cNvSpPr>
            <a:spLocks noChangeShapeType="1"/>
          </p:cNvSpPr>
          <p:nvPr/>
        </p:nvSpPr>
        <p:spPr bwMode="auto">
          <a:xfrm rot="10502190" flipH="1">
            <a:off x="2819400" y="4953000"/>
            <a:ext cx="457200" cy="685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439" name="Line 6">
            <a:extLst>
              <a:ext uri="{FF2B5EF4-FFF2-40B4-BE49-F238E27FC236}">
                <a16:creationId xmlns:a16="http://schemas.microsoft.com/office/drawing/2014/main" id="{BC985BCF-5638-4F1C-8838-4C5D089BAA2E}"/>
              </a:ext>
            </a:extLst>
          </p:cNvPr>
          <p:cNvSpPr>
            <a:spLocks noChangeShapeType="1"/>
          </p:cNvSpPr>
          <p:nvPr/>
        </p:nvSpPr>
        <p:spPr bwMode="auto">
          <a:xfrm rot="219851">
            <a:off x="6019800" y="4876800"/>
            <a:ext cx="457200" cy="762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440" name="Text Box 7">
            <a:extLst>
              <a:ext uri="{FF2B5EF4-FFF2-40B4-BE49-F238E27FC236}">
                <a16:creationId xmlns:a16="http://schemas.microsoft.com/office/drawing/2014/main" id="{2B37382E-6CEE-4A12-A573-27E4F9F6D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151438"/>
            <a:ext cx="801688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LABOR</a:t>
            </a:r>
          </a:p>
        </p:txBody>
      </p:sp>
      <p:sp>
        <p:nvSpPr>
          <p:cNvPr id="18441" name="Text Box 8">
            <a:extLst>
              <a:ext uri="{FF2B5EF4-FFF2-40B4-BE49-F238E27FC236}">
                <a16:creationId xmlns:a16="http://schemas.microsoft.com/office/drawing/2014/main" id="{32B4C07F-6C9C-47F4-88B5-73D07091C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151438"/>
            <a:ext cx="1347788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PROTECTION</a:t>
            </a:r>
          </a:p>
        </p:txBody>
      </p:sp>
      <p:sp>
        <p:nvSpPr>
          <p:cNvPr id="51209" name="Rectangle 9">
            <a:extLst>
              <a:ext uri="{FF2B5EF4-FFF2-40B4-BE49-F238E27FC236}">
                <a16:creationId xmlns:a16="http://schemas.microsoft.com/office/drawing/2014/main" id="{AEB15EDF-CCA1-43D7-AD53-07BE05A4F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819400"/>
            <a:ext cx="2743200" cy="685800"/>
          </a:xfrm>
          <a:prstGeom prst="rect">
            <a:avLst/>
          </a:prstGeom>
          <a:solidFill>
            <a:srgbClr val="FF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POWERFUL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NOBLES</a:t>
            </a:r>
          </a:p>
        </p:txBody>
      </p:sp>
      <p:sp>
        <p:nvSpPr>
          <p:cNvPr id="51211" name="Line 11">
            <a:extLst>
              <a:ext uri="{FF2B5EF4-FFF2-40B4-BE49-F238E27FC236}">
                <a16:creationId xmlns:a16="http://schemas.microsoft.com/office/drawing/2014/main" id="{678D0A5E-A21E-4E3A-ACE0-01BB2506F29F}"/>
              </a:ext>
            </a:extLst>
          </p:cNvPr>
          <p:cNvSpPr>
            <a:spLocks noChangeShapeType="1"/>
          </p:cNvSpPr>
          <p:nvPr/>
        </p:nvSpPr>
        <p:spPr bwMode="auto">
          <a:xfrm rot="10590674" flipH="1">
            <a:off x="3505200" y="3505200"/>
            <a:ext cx="3048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212" name="Line 12">
            <a:extLst>
              <a:ext uri="{FF2B5EF4-FFF2-40B4-BE49-F238E27FC236}">
                <a16:creationId xmlns:a16="http://schemas.microsoft.com/office/drawing/2014/main" id="{D9FDE43C-4828-4365-A6BF-617B30A091A2}"/>
              </a:ext>
            </a:extLst>
          </p:cNvPr>
          <p:cNvSpPr>
            <a:spLocks noChangeShapeType="1"/>
          </p:cNvSpPr>
          <p:nvPr/>
        </p:nvSpPr>
        <p:spPr bwMode="auto">
          <a:xfrm rot="-197150">
            <a:off x="5486400" y="3505200"/>
            <a:ext cx="304800" cy="685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445" name="Rectangle 15">
            <a:extLst>
              <a:ext uri="{FF2B5EF4-FFF2-40B4-BE49-F238E27FC236}">
                <a16:creationId xmlns:a16="http://schemas.microsoft.com/office/drawing/2014/main" id="{A04556EF-0C2E-4BEE-B56E-37D4ADDA3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638800"/>
            <a:ext cx="4419600" cy="762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SERFS AND FREEMEN</a:t>
            </a:r>
          </a:p>
        </p:txBody>
      </p:sp>
      <p:sp>
        <p:nvSpPr>
          <p:cNvPr id="51216" name="Text Box 16">
            <a:extLst>
              <a:ext uri="{FF2B5EF4-FFF2-40B4-BE49-F238E27FC236}">
                <a16:creationId xmlns:a16="http://schemas.microsoft.com/office/drawing/2014/main" id="{0116D51D-7B7E-4605-B291-F517C07F3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429000"/>
            <a:ext cx="134778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LAND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PROTECTION</a:t>
            </a:r>
          </a:p>
        </p:txBody>
      </p:sp>
      <p:sp>
        <p:nvSpPr>
          <p:cNvPr id="51219" name="Text Box 19">
            <a:extLst>
              <a:ext uri="{FF2B5EF4-FFF2-40B4-BE49-F238E27FC236}">
                <a16:creationId xmlns:a16="http://schemas.microsoft.com/office/drawing/2014/main" id="{CCA7D98A-4BE9-4625-A507-D0198002C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950" y="3505200"/>
            <a:ext cx="182403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LOYALTY 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MILITARY SERVICE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9" grpId="0" animBg="1" autoUpdateAnimBg="0"/>
      <p:bldP spid="51216" grpId="0" autoUpdateAnimBg="0"/>
      <p:bldP spid="5121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>
            <a:extLst>
              <a:ext uri="{FF2B5EF4-FFF2-40B4-BE49-F238E27FC236}">
                <a16:creationId xmlns:a16="http://schemas.microsoft.com/office/drawing/2014/main" id="{C50C58B1-7269-4018-A6EF-885AA668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E0F59F-4A32-485F-9D07-253BAAB107FE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8D7B19E2-B9EB-4D43-A9D2-82FB758666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880475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How does feudalism work?</a:t>
            </a:r>
            <a:endParaRPr lang="en-US" b="1" u="sng" dirty="0">
              <a:solidFill>
                <a:schemeClr val="bg1"/>
              </a:solidFill>
              <a:latin typeface="Comic Sans MS"/>
              <a:ea typeface="+mj-ea"/>
              <a:cs typeface="Comic Sans MS"/>
            </a:endParaRP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B1337D04-3E3D-41B2-8144-5CA593B8F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0960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0485" name="Rectangle 4">
            <a:extLst>
              <a:ext uri="{FF2B5EF4-FFF2-40B4-BE49-F238E27FC236}">
                <a16:creationId xmlns:a16="http://schemas.microsoft.com/office/drawing/2014/main" id="{D48D5B36-1D0B-458B-ACC2-3B2E8FFB3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191000"/>
            <a:ext cx="3581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LESSER NOBLES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(KNIGHTS)</a:t>
            </a:r>
          </a:p>
        </p:txBody>
      </p:sp>
      <p:sp>
        <p:nvSpPr>
          <p:cNvPr id="20486" name="Line 5">
            <a:extLst>
              <a:ext uri="{FF2B5EF4-FFF2-40B4-BE49-F238E27FC236}">
                <a16:creationId xmlns:a16="http://schemas.microsoft.com/office/drawing/2014/main" id="{405935F1-35C8-45AA-A465-4FBA4B379263}"/>
              </a:ext>
            </a:extLst>
          </p:cNvPr>
          <p:cNvSpPr>
            <a:spLocks noChangeShapeType="1"/>
          </p:cNvSpPr>
          <p:nvPr/>
        </p:nvSpPr>
        <p:spPr bwMode="auto">
          <a:xfrm rot="10502190" flipH="1">
            <a:off x="2819400" y="4953000"/>
            <a:ext cx="457200" cy="685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487" name="Line 6">
            <a:extLst>
              <a:ext uri="{FF2B5EF4-FFF2-40B4-BE49-F238E27FC236}">
                <a16:creationId xmlns:a16="http://schemas.microsoft.com/office/drawing/2014/main" id="{319A76BA-16B9-4CDE-BB8A-D2A7B8928CA3}"/>
              </a:ext>
            </a:extLst>
          </p:cNvPr>
          <p:cNvSpPr>
            <a:spLocks noChangeShapeType="1"/>
          </p:cNvSpPr>
          <p:nvPr/>
        </p:nvSpPr>
        <p:spPr bwMode="auto">
          <a:xfrm rot="219851">
            <a:off x="6019800" y="4876800"/>
            <a:ext cx="457200" cy="762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488" name="Text Box 7">
            <a:extLst>
              <a:ext uri="{FF2B5EF4-FFF2-40B4-BE49-F238E27FC236}">
                <a16:creationId xmlns:a16="http://schemas.microsoft.com/office/drawing/2014/main" id="{898F2A84-0830-4E8F-A057-CEA22A70B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151438"/>
            <a:ext cx="801688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LABOR</a:t>
            </a:r>
          </a:p>
        </p:txBody>
      </p:sp>
      <p:sp>
        <p:nvSpPr>
          <p:cNvPr id="20489" name="Text Box 8">
            <a:extLst>
              <a:ext uri="{FF2B5EF4-FFF2-40B4-BE49-F238E27FC236}">
                <a16:creationId xmlns:a16="http://schemas.microsoft.com/office/drawing/2014/main" id="{CDEE2288-273A-413A-84A3-5BB53AF08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151438"/>
            <a:ext cx="1347788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PROTECTION</a:t>
            </a:r>
          </a:p>
        </p:txBody>
      </p:sp>
      <p:sp>
        <p:nvSpPr>
          <p:cNvPr id="20490" name="Rectangle 9">
            <a:extLst>
              <a:ext uri="{FF2B5EF4-FFF2-40B4-BE49-F238E27FC236}">
                <a16:creationId xmlns:a16="http://schemas.microsoft.com/office/drawing/2014/main" id="{EDA7D22A-1225-4CC6-9745-46C9D7412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819400"/>
            <a:ext cx="2743200" cy="685800"/>
          </a:xfrm>
          <a:prstGeom prst="rect">
            <a:avLst/>
          </a:prstGeom>
          <a:solidFill>
            <a:srgbClr val="FF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POWERFUL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NOBLES</a:t>
            </a:r>
          </a:p>
        </p:txBody>
      </p:sp>
      <p:sp>
        <p:nvSpPr>
          <p:cNvPr id="57354" name="Rectangle 10">
            <a:extLst>
              <a:ext uri="{FF2B5EF4-FFF2-40B4-BE49-F238E27FC236}">
                <a16:creationId xmlns:a16="http://schemas.microsoft.com/office/drawing/2014/main" id="{C4F23419-872F-440B-80F2-78D9B8038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524000"/>
            <a:ext cx="1447800" cy="533400"/>
          </a:xfrm>
          <a:prstGeom prst="rect">
            <a:avLst/>
          </a:pr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KING</a:t>
            </a:r>
          </a:p>
        </p:txBody>
      </p:sp>
      <p:sp>
        <p:nvSpPr>
          <p:cNvPr id="20492" name="Line 11">
            <a:extLst>
              <a:ext uri="{FF2B5EF4-FFF2-40B4-BE49-F238E27FC236}">
                <a16:creationId xmlns:a16="http://schemas.microsoft.com/office/drawing/2014/main" id="{322F380A-199D-490F-91CD-234FF5C66234}"/>
              </a:ext>
            </a:extLst>
          </p:cNvPr>
          <p:cNvSpPr>
            <a:spLocks noChangeShapeType="1"/>
          </p:cNvSpPr>
          <p:nvPr/>
        </p:nvSpPr>
        <p:spPr bwMode="auto">
          <a:xfrm rot="10590674" flipH="1">
            <a:off x="3505200" y="3505200"/>
            <a:ext cx="3048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493" name="Line 12">
            <a:extLst>
              <a:ext uri="{FF2B5EF4-FFF2-40B4-BE49-F238E27FC236}">
                <a16:creationId xmlns:a16="http://schemas.microsoft.com/office/drawing/2014/main" id="{6585DE6C-149A-4E18-85B1-0AE599AD901F}"/>
              </a:ext>
            </a:extLst>
          </p:cNvPr>
          <p:cNvSpPr>
            <a:spLocks noChangeShapeType="1"/>
          </p:cNvSpPr>
          <p:nvPr/>
        </p:nvSpPr>
        <p:spPr bwMode="auto">
          <a:xfrm rot="-197150">
            <a:off x="5486400" y="3505200"/>
            <a:ext cx="304800" cy="685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7357" name="Line 13">
            <a:extLst>
              <a:ext uri="{FF2B5EF4-FFF2-40B4-BE49-F238E27FC236}">
                <a16:creationId xmlns:a16="http://schemas.microsoft.com/office/drawing/2014/main" id="{57FDF80A-EFB0-4573-A90A-739D118746E5}"/>
              </a:ext>
            </a:extLst>
          </p:cNvPr>
          <p:cNvSpPr>
            <a:spLocks noChangeShapeType="1"/>
          </p:cNvSpPr>
          <p:nvPr/>
        </p:nvSpPr>
        <p:spPr bwMode="auto">
          <a:xfrm rot="10563668" flipH="1">
            <a:off x="4038600" y="2133600"/>
            <a:ext cx="3048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7358" name="Line 14">
            <a:extLst>
              <a:ext uri="{FF2B5EF4-FFF2-40B4-BE49-F238E27FC236}">
                <a16:creationId xmlns:a16="http://schemas.microsoft.com/office/drawing/2014/main" id="{3A51AF30-AD37-4170-BAB2-8E478B19FD59}"/>
              </a:ext>
            </a:extLst>
          </p:cNvPr>
          <p:cNvSpPr>
            <a:spLocks noChangeShapeType="1"/>
          </p:cNvSpPr>
          <p:nvPr/>
        </p:nvSpPr>
        <p:spPr bwMode="auto">
          <a:xfrm rot="-215287">
            <a:off x="4953000" y="2133600"/>
            <a:ext cx="2286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496" name="Rectangle 15">
            <a:extLst>
              <a:ext uri="{FF2B5EF4-FFF2-40B4-BE49-F238E27FC236}">
                <a16:creationId xmlns:a16="http://schemas.microsoft.com/office/drawing/2014/main" id="{55EDD7E6-7CF0-4E1F-81BB-8BA784408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638800"/>
            <a:ext cx="4419600" cy="762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</a:rPr>
              <a:t>SERFS AND FREEMEN</a:t>
            </a:r>
          </a:p>
        </p:txBody>
      </p:sp>
      <p:sp>
        <p:nvSpPr>
          <p:cNvPr id="20497" name="Text Box 16">
            <a:extLst>
              <a:ext uri="{FF2B5EF4-FFF2-40B4-BE49-F238E27FC236}">
                <a16:creationId xmlns:a16="http://schemas.microsoft.com/office/drawing/2014/main" id="{2B4AF533-EB29-4462-8DA7-8391558A1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429000"/>
            <a:ext cx="134778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LAND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PROTECTION</a:t>
            </a:r>
          </a:p>
        </p:txBody>
      </p:sp>
      <p:sp>
        <p:nvSpPr>
          <p:cNvPr id="57361" name="Text Box 17">
            <a:extLst>
              <a:ext uri="{FF2B5EF4-FFF2-40B4-BE49-F238E27FC236}">
                <a16:creationId xmlns:a16="http://schemas.microsoft.com/office/drawing/2014/main" id="{2E694997-D85D-4302-A3B8-73C9AFE44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068513"/>
            <a:ext cx="690563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LAND</a:t>
            </a:r>
          </a:p>
        </p:txBody>
      </p:sp>
      <p:sp>
        <p:nvSpPr>
          <p:cNvPr id="57362" name="Text Box 18">
            <a:extLst>
              <a:ext uri="{FF2B5EF4-FFF2-40B4-BE49-F238E27FC236}">
                <a16:creationId xmlns:a16="http://schemas.microsoft.com/office/drawing/2014/main" id="{2C7C5EEB-6AC9-4F5A-954D-7EC8B8E13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800" y="2057400"/>
            <a:ext cx="14017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LOYALTY 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SERVICE</a:t>
            </a:r>
          </a:p>
        </p:txBody>
      </p:sp>
      <p:sp>
        <p:nvSpPr>
          <p:cNvPr id="20500" name="Text Box 19">
            <a:extLst>
              <a:ext uri="{FF2B5EF4-FFF2-40B4-BE49-F238E27FC236}">
                <a16:creationId xmlns:a16="http://schemas.microsoft.com/office/drawing/2014/main" id="{D595AC5E-49A1-4148-A50F-CCC44C3B9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950" y="3505200"/>
            <a:ext cx="182403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LOYALTY 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700" b="1">
                <a:solidFill>
                  <a:srgbClr val="FFC000"/>
                </a:solidFill>
              </a:rPr>
              <a:t>MILITARY SERVICE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4" grpId="0" animBg="1" autoUpdateAnimBg="0"/>
      <p:bldP spid="57361" grpId="0" autoUpdateAnimBg="0"/>
      <p:bldP spid="5736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A2FEE-C8B3-46AB-A9D0-EA3CBEAF8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5413"/>
            <a:ext cx="8229600" cy="9937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How does feudalism work? </a:t>
            </a:r>
            <a:endParaRPr lang="en-US" u="sng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AC260-D161-404D-A727-24A50DB44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025" y="1268413"/>
            <a:ext cx="3895725" cy="5387975"/>
          </a:xfrm>
        </p:spPr>
        <p:txBody>
          <a:bodyPr/>
          <a:lstStyle/>
          <a:p>
            <a:pPr eaLnBrk="1" hangingPunct="1"/>
            <a:r>
              <a:rPr lang="en-US" altLang="en-US" sz="2300">
                <a:solidFill>
                  <a:schemeClr val="bg1"/>
                </a:solidFill>
                <a:latin typeface="Bookman Old Style" panose="02050604050505020204" pitchFamily="18" charset="0"/>
              </a:rPr>
              <a:t>Lords = </a:t>
            </a:r>
            <a:r>
              <a:rPr lang="en-US" altLang="en-US" sz="2300" b="1">
                <a:solidFill>
                  <a:srgbClr val="FFC000"/>
                </a:solidFill>
                <a:latin typeface="Bookman Old Style" panose="02050604050505020204" pitchFamily="18" charset="0"/>
              </a:rPr>
              <a:t>divided their lands into sections called fiefs </a:t>
            </a:r>
          </a:p>
          <a:p>
            <a:pPr eaLnBrk="1" hangingPunct="1"/>
            <a:r>
              <a:rPr lang="en-US" altLang="en-US" sz="2300" b="1">
                <a:solidFill>
                  <a:schemeClr val="bg1"/>
                </a:solidFill>
                <a:latin typeface="Bookman Old Style" panose="02050604050505020204" pitchFamily="18" charset="0"/>
              </a:rPr>
              <a:t>Fiefs = </a:t>
            </a:r>
            <a:r>
              <a:rPr lang="en-US" altLang="en-US" sz="2300" b="1">
                <a:solidFill>
                  <a:srgbClr val="FFC000"/>
                </a:solidFill>
                <a:latin typeface="Bookman Old Style" panose="02050604050505020204" pitchFamily="18" charset="0"/>
              </a:rPr>
              <a:t>(land) given to vassals </a:t>
            </a:r>
          </a:p>
          <a:p>
            <a:pPr lvl="1" eaLnBrk="1" hangingPunct="1"/>
            <a:r>
              <a:rPr lang="en-US" altLang="en-US" sz="2300">
                <a:solidFill>
                  <a:schemeClr val="bg1"/>
                </a:solidFill>
                <a:latin typeface="Bookman Old Style" panose="02050604050505020204" pitchFamily="18" charset="0"/>
              </a:rPr>
              <a:t>Vassal: </a:t>
            </a:r>
            <a:r>
              <a:rPr lang="en-US" altLang="en-US" sz="2300" b="1">
                <a:solidFill>
                  <a:srgbClr val="FFC000"/>
                </a:solidFill>
                <a:latin typeface="Bookman Old Style" panose="02050604050505020204" pitchFamily="18" charset="0"/>
              </a:rPr>
              <a:t>A person granted land for loyalty or military service</a:t>
            </a:r>
          </a:p>
          <a:p>
            <a:pPr eaLnBrk="1" hangingPunct="1"/>
            <a:r>
              <a:rPr lang="en-US" altLang="en-US" sz="2300">
                <a:solidFill>
                  <a:schemeClr val="bg1"/>
                </a:solidFill>
                <a:latin typeface="Bookman Old Style" panose="02050604050505020204" pitchFamily="18" charset="0"/>
              </a:rPr>
              <a:t>All nobles were vassals to the king </a:t>
            </a:r>
          </a:p>
          <a:p>
            <a:pPr eaLnBrk="1" hangingPunct="1"/>
            <a:r>
              <a:rPr lang="en-US" altLang="en-US" sz="2300">
                <a:solidFill>
                  <a:schemeClr val="bg1"/>
                </a:solidFill>
                <a:latin typeface="Bookman Old Style" panose="02050604050505020204" pitchFamily="18" charset="0"/>
              </a:rPr>
              <a:t>Knights = vassals to the lords, and so on…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300">
              <a:latin typeface="Bookman Old Style" panose="02050604050505020204" pitchFamily="18" charset="0"/>
            </a:endParaRPr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83CE8A60-8175-47DA-BF30-78B49D19F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19188"/>
            <a:ext cx="4391025" cy="566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A2676-B84C-485D-AD7C-0B5A535A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How does feudalism work? </a:t>
            </a:r>
            <a:endParaRPr lang="en-US" u="sng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05C90025-D55B-4FE8-9C43-3DE1C5F8D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7638"/>
            <a:ext cx="4084638" cy="5299075"/>
          </a:xfrm>
        </p:spPr>
        <p:txBody>
          <a:bodyPr/>
          <a:lstStyle/>
          <a:p>
            <a:pPr eaLnBrk="1" hangingPunct="1"/>
            <a:r>
              <a:rPr lang="en-US" altLang="en-US" sz="2200">
                <a:solidFill>
                  <a:srgbClr val="FFFFFF"/>
                </a:solidFill>
                <a:latin typeface="Bookman Old Style" panose="02050604050505020204" pitchFamily="18" charset="0"/>
              </a:rPr>
              <a:t>Knights </a:t>
            </a:r>
          </a:p>
          <a:p>
            <a:pPr lvl="1" eaLnBrk="1" hangingPunct="1"/>
            <a:r>
              <a:rPr lang="en-US" altLang="en-US" sz="2200">
                <a:solidFill>
                  <a:srgbClr val="FFFFFF"/>
                </a:solidFill>
                <a:latin typeface="Bookman Old Style" panose="02050604050505020204" pitchFamily="18" charset="0"/>
              </a:rPr>
              <a:t>Mounted warriors who protected lord</a:t>
            </a:r>
            <a:r>
              <a:rPr lang="ja-JP" altLang="en-US" sz="2200">
                <a:solidFill>
                  <a:srgbClr val="FFFFFF"/>
                </a:solidFill>
                <a:latin typeface="Bookman Old Style" panose="02050604050505020204" pitchFamily="18" charset="0"/>
              </a:rPr>
              <a:t>’</a:t>
            </a:r>
            <a:r>
              <a:rPr lang="en-US" altLang="ja-JP" sz="2200">
                <a:solidFill>
                  <a:srgbClr val="FFFFFF"/>
                </a:solidFill>
                <a:latin typeface="Bookman Old Style" panose="02050604050505020204" pitchFamily="18" charset="0"/>
              </a:rPr>
              <a:t>s lands</a:t>
            </a:r>
          </a:p>
          <a:p>
            <a:pPr lvl="1" eaLnBrk="1" hangingPunct="1"/>
            <a:r>
              <a:rPr lang="en-US" altLang="en-US" sz="2200" b="1">
                <a:solidFill>
                  <a:srgbClr val="FFC000"/>
                </a:solidFill>
                <a:latin typeface="Bookman Old Style" panose="02050604050505020204" pitchFamily="18" charset="0"/>
              </a:rPr>
              <a:t>Given land for their services </a:t>
            </a:r>
          </a:p>
          <a:p>
            <a:pPr lvl="1" eaLnBrk="1" hangingPunct="1"/>
            <a:r>
              <a:rPr lang="en-US" altLang="en-US" sz="2200" b="1">
                <a:solidFill>
                  <a:srgbClr val="FFC000"/>
                </a:solidFill>
                <a:latin typeface="Bookman Old Style" panose="02050604050505020204" pitchFamily="18" charset="0"/>
              </a:rPr>
              <a:t>Followed code of chivalry </a:t>
            </a:r>
          </a:p>
          <a:p>
            <a:pPr lvl="2" eaLnBrk="1" hangingPunct="1"/>
            <a:r>
              <a:rPr lang="en-US" altLang="en-US" sz="2200">
                <a:solidFill>
                  <a:srgbClr val="FFFFFF"/>
                </a:solidFill>
                <a:latin typeface="Bookman Old Style" panose="02050604050505020204" pitchFamily="18" charset="0"/>
              </a:rPr>
              <a:t>Code of  ethics followed by knights </a:t>
            </a:r>
          </a:p>
          <a:p>
            <a:pPr lvl="2" eaLnBrk="1" hangingPunct="1"/>
            <a:r>
              <a:rPr lang="en-US" altLang="en-US" sz="2200" b="1">
                <a:solidFill>
                  <a:srgbClr val="FFC000"/>
                </a:solidFill>
                <a:latin typeface="Bookman Old Style" panose="02050604050505020204" pitchFamily="18" charset="0"/>
              </a:rPr>
              <a:t>Honesty, fairness in battle, loyal, proper treatment of women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DC179912-D5BB-4E74-BEBD-1CDCB4EBE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1593850"/>
            <a:ext cx="4637088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B26BAF7-0684-409D-9E74-9AF3224315C6}"/>
              </a:ext>
            </a:extLst>
          </p:cNvPr>
          <p:cNvCxnSpPr/>
          <p:nvPr/>
        </p:nvCxnSpPr>
        <p:spPr>
          <a:xfrm>
            <a:off x="714375" y="3806825"/>
            <a:ext cx="349250" cy="18129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03700D79-9B19-4A91-BED5-7502568A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819E2D6D-51DB-4CB0-B082-26A8F9955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 </a:t>
            </a:r>
          </a:p>
        </p:txBody>
      </p:sp>
      <p:pic>
        <p:nvPicPr>
          <p:cNvPr id="24580" name="Picture 3">
            <a:extLst>
              <a:ext uri="{FF2B5EF4-FFF2-40B4-BE49-F238E27FC236}">
                <a16:creationId xmlns:a16="http://schemas.microsoft.com/office/drawing/2014/main" id="{598474F0-FA2F-4B52-9258-C525C0499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056C630-A900-428B-B483-BE4E421CC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4" name="Chivalry in the Middle Ages.mp4">
            <a:hlinkClick r:id="" action="ppaction://media"/>
            <a:extLst>
              <a:ext uri="{FF2B5EF4-FFF2-40B4-BE49-F238E27FC236}">
                <a16:creationId xmlns:a16="http://schemas.microsoft.com/office/drawing/2014/main" id="{AA9C8F2E-3CBE-4DF7-A407-E4C27646EEE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58788"/>
            <a:ext cx="9144000" cy="5143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8769-8BCF-48DC-9ABC-D93899DD7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>
                <a:solidFill>
                  <a:schemeClr val="bg1"/>
                </a:solidFill>
                <a:ea typeface="+mj-ea"/>
                <a:cs typeface="+mj-cs"/>
              </a:rPr>
              <a:t> </a:t>
            </a: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How does feudalism work? </a:t>
            </a:r>
            <a:endParaRPr lang="en-US" u="sng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1349B602-F44C-4ABC-B7EB-073C68782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5363" y="1417638"/>
            <a:ext cx="4084637" cy="5299075"/>
          </a:xfrm>
        </p:spPr>
        <p:txBody>
          <a:bodyPr/>
          <a:lstStyle/>
          <a:p>
            <a:pPr eaLnBrk="1" hangingPunct="1"/>
            <a:r>
              <a:rPr lang="en-US" altLang="en-US" sz="2700">
                <a:solidFill>
                  <a:srgbClr val="FFFFFF"/>
                </a:solidFill>
                <a:latin typeface="Bookman Old Style" panose="02050604050505020204" pitchFamily="18" charset="0"/>
              </a:rPr>
              <a:t>Serfs</a:t>
            </a:r>
          </a:p>
          <a:p>
            <a:pPr lvl="1" eaLnBrk="1" hangingPunct="1"/>
            <a:r>
              <a:rPr lang="en-US" altLang="en-US" sz="2700">
                <a:solidFill>
                  <a:srgbClr val="FFFFFF"/>
                </a:solidFill>
                <a:latin typeface="Bookman Old Style" panose="02050604050505020204" pitchFamily="18" charset="0"/>
              </a:rPr>
              <a:t>Peasants = </a:t>
            </a:r>
            <a:r>
              <a:rPr lang="en-US" altLang="en-US" sz="2700" b="1">
                <a:solidFill>
                  <a:srgbClr val="FFC000"/>
                </a:solidFill>
                <a:latin typeface="Bookman Old Style" panose="02050604050505020204" pitchFamily="18" charset="0"/>
              </a:rPr>
              <a:t>lowest class in feudal system</a:t>
            </a:r>
          </a:p>
          <a:p>
            <a:pPr lvl="1" eaLnBrk="1" hangingPunct="1"/>
            <a:r>
              <a:rPr lang="en-US" altLang="en-US" sz="2700" b="1">
                <a:solidFill>
                  <a:srgbClr val="FFC000"/>
                </a:solidFill>
                <a:latin typeface="Bookman Old Style" panose="02050604050505020204" pitchFamily="18" charset="0"/>
              </a:rPr>
              <a:t>Worked the land on manors in exchange for protection, place to live, etc.</a:t>
            </a:r>
          </a:p>
          <a:p>
            <a:pPr lvl="1" eaLnBrk="1" hangingPunct="1"/>
            <a:endParaRPr lang="en-US" altLang="en-US" sz="220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lvl="1" eaLnBrk="1" hangingPunct="1"/>
            <a:endParaRPr lang="en-US" altLang="en-US" sz="2200" b="1">
              <a:solidFill>
                <a:srgbClr val="FFC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6628" name="Picture 2" descr="Related image">
            <a:extLst>
              <a:ext uri="{FF2B5EF4-FFF2-40B4-BE49-F238E27FC236}">
                <a16:creationId xmlns:a16="http://schemas.microsoft.com/office/drawing/2014/main" id="{9AA51D75-49F4-49ED-B591-C183C4A58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1274763"/>
            <a:ext cx="3998913" cy="551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53129-CE55-4426-B5E8-ACA65C673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Feudal Obligations</a:t>
            </a:r>
            <a:endParaRPr lang="en-US" b="1" u="sng" dirty="0">
              <a:solidFill>
                <a:schemeClr val="bg1"/>
              </a:solidFill>
              <a:latin typeface="Comic Sans MS"/>
              <a:ea typeface="+mj-ea"/>
              <a:cs typeface="Comic Sans M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DCB0B-F8A4-404E-B750-E0DAB7AB8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416" y="1527176"/>
            <a:ext cx="4289035" cy="639761"/>
          </a:xfrm>
          <a:ln>
            <a:solidFill>
              <a:srgbClr val="558ED5"/>
            </a:solidFill>
            <a:miter lim="800000"/>
            <a:headEnd/>
            <a:tailEnd/>
          </a:ln>
          <a:extLst>
            <a:ext uri="{FAA26D3D-D897-4be2-8F04-BA451C77F1D7}"/>
          </a:extLst>
        </p:spPr>
        <p:txBody>
          <a:bodyPr rtlCol="0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800" dirty="0">
                <a:ln/>
                <a:solidFill>
                  <a:schemeClr val="accent3"/>
                </a:solidFill>
                <a:ea typeface="+mn-ea"/>
                <a:cs typeface="+mn-cs"/>
              </a:rPr>
              <a:t>Knights Obligation to Lord</a:t>
            </a:r>
          </a:p>
        </p:txBody>
      </p:sp>
      <p:sp>
        <p:nvSpPr>
          <p:cNvPr id="38915" name="Content Placeholder 3">
            <a:extLst>
              <a:ext uri="{FF2B5EF4-FFF2-40B4-BE49-F238E27FC236}">
                <a16:creationId xmlns:a16="http://schemas.microsoft.com/office/drawing/2014/main" id="{1505F1C4-0508-4D14-A89A-5A6570391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7963" y="2174875"/>
            <a:ext cx="4289425" cy="3951288"/>
          </a:xfrm>
          <a:ln w="38100">
            <a:solidFill>
              <a:srgbClr val="558ED5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u="sng">
                <a:solidFill>
                  <a:schemeClr val="bg1"/>
                </a:solidFill>
                <a:latin typeface="Comic Sans MS" panose="030F0702030302020204" pitchFamily="66" charset="0"/>
              </a:rPr>
              <a:t>Provide military service</a:t>
            </a:r>
          </a:p>
          <a:p>
            <a:pPr eaLnBrk="1" hangingPunct="1"/>
            <a:r>
              <a:rPr lang="en-US" altLang="en-US" u="sng">
                <a:solidFill>
                  <a:schemeClr val="bg1"/>
                </a:solidFill>
                <a:latin typeface="Comic Sans MS" panose="030F0702030302020204" pitchFamily="66" charset="0"/>
              </a:rPr>
              <a:t>Remain loyal and faithful </a:t>
            </a:r>
          </a:p>
          <a:p>
            <a:pPr eaLnBrk="1" hangingPunct="1"/>
            <a:r>
              <a:rPr lang="en-US" altLang="en-US" u="sng">
                <a:solidFill>
                  <a:schemeClr val="bg1"/>
                </a:solidFill>
                <a:latin typeface="Comic Sans MS" panose="030F0702030302020204" pitchFamily="66" charset="0"/>
              </a:rPr>
              <a:t>Give money on special occasions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D37356-56E7-41EC-B88B-76BA9C113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53872" cy="639762"/>
          </a:xfrm>
          <a:ln>
            <a:solidFill>
              <a:srgbClr val="558ED5"/>
            </a:solidFill>
            <a:miter lim="800000"/>
            <a:headEnd/>
            <a:tailEnd/>
          </a:ln>
          <a:extLst>
            <a:ext uri="{FAA26D3D-D897-4be2-8F04-BA451C77F1D7}"/>
          </a:extLst>
        </p:spPr>
        <p:txBody>
          <a:bodyPr rtlCol="0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800" dirty="0">
                <a:ln/>
                <a:solidFill>
                  <a:schemeClr val="accent3"/>
                </a:solidFill>
                <a:ea typeface="+mn-ea"/>
                <a:cs typeface="+mn-cs"/>
              </a:rPr>
              <a:t>Lord’s Obligation to Knights</a:t>
            </a:r>
          </a:p>
        </p:txBody>
      </p:sp>
      <p:sp>
        <p:nvSpPr>
          <p:cNvPr id="38917" name="Content Placeholder 5">
            <a:extLst>
              <a:ext uri="{FF2B5EF4-FFF2-40B4-BE49-F238E27FC236}">
                <a16:creationId xmlns:a16="http://schemas.microsoft.com/office/drawing/2014/main" id="{7BABFAAC-6CFB-4C5C-B02D-5BD5209B83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354513" cy="3951288"/>
          </a:xfrm>
          <a:ln w="28575">
            <a:solidFill>
              <a:srgbClr val="558ED5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u="sng">
                <a:solidFill>
                  <a:srgbClr val="FFFFFF"/>
                </a:solidFill>
                <a:latin typeface="Comic Sans MS" panose="030F0702030302020204" pitchFamily="66" charset="0"/>
              </a:rPr>
              <a:t>Give Land</a:t>
            </a:r>
          </a:p>
          <a:p>
            <a:pPr eaLnBrk="1" hangingPunct="1"/>
            <a:r>
              <a:rPr lang="en-US" altLang="en-US" u="sng">
                <a:solidFill>
                  <a:srgbClr val="FFFFFF"/>
                </a:solidFill>
                <a:latin typeface="Comic Sans MS" panose="030F0702030302020204" pitchFamily="66" charset="0"/>
              </a:rPr>
              <a:t>Protect from attack </a:t>
            </a:r>
          </a:p>
          <a:p>
            <a:pPr eaLnBrk="1" hangingPunct="1"/>
            <a:r>
              <a:rPr lang="en-US" altLang="en-US" u="sng">
                <a:solidFill>
                  <a:srgbClr val="FFFFFF"/>
                </a:solidFill>
                <a:latin typeface="Comic Sans MS" panose="030F0702030302020204" pitchFamily="66" charset="0"/>
              </a:rPr>
              <a:t>Resolve disputes between knights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F068415-01C4-4628-A44B-C391FD3A6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8675" name="Text Placeholder 2">
            <a:extLst>
              <a:ext uri="{FF2B5EF4-FFF2-40B4-BE49-F238E27FC236}">
                <a16:creationId xmlns:a16="http://schemas.microsoft.com/office/drawing/2014/main" id="{B3292CDE-F542-496C-8BA5-1771D685C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8676" name="Content Placeholder 3">
            <a:extLst>
              <a:ext uri="{FF2B5EF4-FFF2-40B4-BE49-F238E27FC236}">
                <a16:creationId xmlns:a16="http://schemas.microsoft.com/office/drawing/2014/main" id="{05C0CD57-100E-4576-9591-EE53487B385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8677" name="Text Placeholder 4">
            <a:extLst>
              <a:ext uri="{FF2B5EF4-FFF2-40B4-BE49-F238E27FC236}">
                <a16:creationId xmlns:a16="http://schemas.microsoft.com/office/drawing/2014/main" id="{C2E7772A-0FE7-4C77-A61E-7EBCD7D2E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8678" name="Content Placeholder 5">
            <a:extLst>
              <a:ext uri="{FF2B5EF4-FFF2-40B4-BE49-F238E27FC236}">
                <a16:creationId xmlns:a16="http://schemas.microsoft.com/office/drawing/2014/main" id="{C054A082-5694-4069-8304-9B584808513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8679" name="Picture 2" descr="http://lifeexaminations.files.wordpress.com/2011/04/feudalism3.jpg">
            <a:extLst>
              <a:ext uri="{FF2B5EF4-FFF2-40B4-BE49-F238E27FC236}">
                <a16:creationId xmlns:a16="http://schemas.microsoft.com/office/drawing/2014/main" id="{58173957-B622-4D5F-8AF2-200791914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b="2267"/>
          <a:stretch>
            <a:fillRect/>
          </a:stretch>
        </p:blipFill>
        <p:spPr bwMode="auto">
          <a:xfrm>
            <a:off x="685800" y="0"/>
            <a:ext cx="7772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B58058D-9D36-4EF0-9278-D2FD81107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ea typeface="ＭＳ Ｐゴシック" pitchFamily="34" charset="-128"/>
              </a:rPr>
              <a:t>Feudalism has FOUR GOALS: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F88DDE9-87DB-456F-8E07-D00961E1D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en-US" sz="3700" b="1">
                <a:solidFill>
                  <a:srgbClr val="FFC000"/>
                </a:solidFill>
                <a:latin typeface="Bookman Old Style" panose="02050604050505020204" pitchFamily="18" charset="0"/>
              </a:rPr>
              <a:t>1. Political Order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3700" b="1">
                <a:solidFill>
                  <a:srgbClr val="FFC000"/>
                </a:solidFill>
                <a:latin typeface="Bookman Old Style" panose="02050604050505020204" pitchFamily="18" charset="0"/>
              </a:rPr>
              <a:t>2. Economic Stability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3700" b="1">
                <a:solidFill>
                  <a:srgbClr val="FFC000"/>
                </a:solidFill>
                <a:latin typeface="Bookman Old Style" panose="02050604050505020204" pitchFamily="18" charset="0"/>
              </a:rPr>
              <a:t>3. Prosperity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en-US" sz="3700" b="1">
                <a:solidFill>
                  <a:srgbClr val="FFC000"/>
                </a:solidFill>
                <a:latin typeface="Bookman Old Style" panose="02050604050505020204" pitchFamily="18" charset="0"/>
              </a:rPr>
              <a:t>4. Opportunity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C7105-71AC-49E7-B252-3AD3EF39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What is the manorial system?</a:t>
            </a:r>
            <a:endParaRPr lang="en-US" b="1" u="sng" dirty="0">
              <a:solidFill>
                <a:schemeClr val="bg1"/>
              </a:solidFill>
              <a:latin typeface="Comic Sans MS"/>
              <a:ea typeface="+mj-ea"/>
              <a:cs typeface="Comic Sans MS"/>
            </a:endParaRPr>
          </a:p>
        </p:txBody>
      </p:sp>
      <p:sp>
        <p:nvSpPr>
          <p:cNvPr id="39938" name="Content Placeholder 2">
            <a:extLst>
              <a:ext uri="{FF2B5EF4-FFF2-40B4-BE49-F238E27FC236}">
                <a16:creationId xmlns:a16="http://schemas.microsoft.com/office/drawing/2014/main" id="{86840857-A9F3-4FA9-A241-09179B148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0413" y="1600200"/>
            <a:ext cx="3303587" cy="4937125"/>
          </a:xfrm>
        </p:spPr>
        <p:txBody>
          <a:bodyPr/>
          <a:lstStyle/>
          <a:p>
            <a:pPr eaLnBrk="1" hangingPunct="1"/>
            <a:r>
              <a:rPr lang="en-US" altLang="en-US" sz="2400">
                <a:solidFill>
                  <a:schemeClr val="bg1"/>
                </a:solidFill>
                <a:latin typeface="Bookman Old Style" panose="02050604050505020204" pitchFamily="18" charset="0"/>
              </a:rPr>
              <a:t>An </a:t>
            </a:r>
            <a:r>
              <a:rPr lang="en-US" altLang="en-US" sz="2400" b="1">
                <a:solidFill>
                  <a:srgbClr val="FFC000"/>
                </a:solidFill>
                <a:latin typeface="Bookman Old Style" panose="02050604050505020204" pitchFamily="18" charset="0"/>
              </a:rPr>
              <a:t>economic system in the Middle Ages built around large estates called manors </a:t>
            </a:r>
          </a:p>
          <a:p>
            <a:pPr eaLnBrk="1" hangingPunct="1"/>
            <a:r>
              <a:rPr lang="en-US" altLang="en-US" sz="2400">
                <a:solidFill>
                  <a:schemeClr val="bg1"/>
                </a:solidFill>
                <a:latin typeface="Bookman Old Style" panose="02050604050505020204" pitchFamily="18" charset="0"/>
              </a:rPr>
              <a:t>Included a village and the land surrounding it </a:t>
            </a:r>
          </a:p>
        </p:txBody>
      </p:sp>
      <p:pic>
        <p:nvPicPr>
          <p:cNvPr id="39939" name="Picture 3">
            <a:extLst>
              <a:ext uri="{FF2B5EF4-FFF2-40B4-BE49-F238E27FC236}">
                <a16:creationId xmlns:a16="http://schemas.microsoft.com/office/drawing/2014/main" id="{4DFEDF3B-D357-459C-808C-99939A60D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600200"/>
            <a:ext cx="5472113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2E055-4FF5-49B2-A5FB-F50248098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What is the manorial system?</a:t>
            </a:r>
            <a:endParaRPr lang="en-US" b="1" u="sng" dirty="0">
              <a:solidFill>
                <a:schemeClr val="bg1"/>
              </a:solidFill>
              <a:latin typeface="Comic Sans MS"/>
              <a:ea typeface="+mj-ea"/>
              <a:cs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58EAA-410B-4316-AB31-211989D35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8238"/>
            <a:ext cx="8910638" cy="13398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Bookman Old Style" pitchFamily="18" charset="0"/>
                <a:ea typeface="+mn-ea"/>
                <a:cs typeface="Comic Sans MS"/>
              </a:rPr>
              <a:t>Manors were self sufficient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sz="2400" b="1" i="1" dirty="0">
                <a:solidFill>
                  <a:srgbClr val="FFC000"/>
                </a:solidFill>
                <a:latin typeface="Bookman Old Style" pitchFamily="18" charset="0"/>
                <a:ea typeface="+mn-ea"/>
                <a:cs typeface="Comic Sans MS"/>
              </a:rPr>
              <a:t>Most things needed for daily life were produced on the manor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sz="2400" dirty="0">
              <a:solidFill>
                <a:schemeClr val="bg1"/>
              </a:solidFill>
              <a:latin typeface="Bookman Old Style" pitchFamily="18" charset="0"/>
              <a:ea typeface="+mn-ea"/>
              <a:cs typeface="Comic Sans MS"/>
            </a:endParaRPr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2ABF2FE0-6E88-4EA8-961E-48E8C2670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78088"/>
            <a:ext cx="9144000" cy="43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E3FF0E50-C4FE-4B8C-A576-60F8A9257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2CA608B4-C3D7-4186-917B-0BCD01CB1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</a:t>
            </a:r>
          </a:p>
        </p:txBody>
      </p:sp>
      <p:pic>
        <p:nvPicPr>
          <p:cNvPr id="32772" name="Picture 4">
            <a:extLst>
              <a:ext uri="{FF2B5EF4-FFF2-40B4-BE49-F238E27FC236}">
                <a16:creationId xmlns:a16="http://schemas.microsoft.com/office/drawing/2014/main" id="{2CCE64C4-5817-462F-87F0-13ADF5DC3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8D654-61EB-44E9-BC39-5FE93278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8" y="104775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What was life like for the serfs?</a:t>
            </a:r>
            <a:endParaRPr lang="en-US" u="sng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76634-976B-4E7B-ACE5-DA7212076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8563" y="1881188"/>
            <a:ext cx="3952875" cy="5441950"/>
          </a:xfrm>
        </p:spPr>
        <p:txBody>
          <a:bodyPr/>
          <a:lstStyle/>
          <a:p>
            <a:pPr lvl="1" eaLnBrk="1" hangingPunct="1"/>
            <a:r>
              <a:rPr lang="en-US" altLang="en-US" sz="2300" b="1">
                <a:solidFill>
                  <a:srgbClr val="FFC000"/>
                </a:solidFill>
                <a:latin typeface="Bookman Old Style" panose="02050604050505020204" pitchFamily="18" charset="0"/>
              </a:rPr>
              <a:t>Were not allowed to leave or marry without the lord</a:t>
            </a:r>
            <a:r>
              <a:rPr lang="ja-JP" altLang="en-US" sz="2300" b="1">
                <a:solidFill>
                  <a:srgbClr val="FFC000"/>
                </a:solidFill>
                <a:latin typeface="Bookman Old Style" panose="02050604050505020204" pitchFamily="18" charset="0"/>
              </a:rPr>
              <a:t>’</a:t>
            </a:r>
            <a:r>
              <a:rPr lang="en-US" altLang="ja-JP" sz="2300" b="1">
                <a:solidFill>
                  <a:srgbClr val="FFC000"/>
                </a:solidFill>
                <a:latin typeface="Bookman Old Style" panose="02050604050505020204" pitchFamily="18" charset="0"/>
              </a:rPr>
              <a:t>s permission</a:t>
            </a:r>
          </a:p>
          <a:p>
            <a:pPr lvl="1" eaLnBrk="1" hangingPunct="1"/>
            <a:r>
              <a:rPr lang="en-US" altLang="en-US" sz="2300">
                <a:solidFill>
                  <a:srgbClr val="FFFFFF"/>
                </a:solidFill>
                <a:latin typeface="Bookman Old Style" panose="02050604050505020204" pitchFamily="18" charset="0"/>
              </a:rPr>
              <a:t>Were allowed to farm on the manor in return for work </a:t>
            </a:r>
          </a:p>
          <a:p>
            <a:pPr lvl="1" eaLnBrk="1" hangingPunct="1"/>
            <a:r>
              <a:rPr lang="en-US" altLang="en-US" sz="2300">
                <a:solidFill>
                  <a:srgbClr val="FFFFFF"/>
                </a:solidFill>
                <a:latin typeface="Bookman Old Style" panose="02050604050505020204" pitchFamily="18" charset="0"/>
              </a:rPr>
              <a:t>Lords were required to protect the serfs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300">
              <a:latin typeface="Bookman Old Style" panose="02050604050505020204" pitchFamily="18" charset="0"/>
            </a:endParaRPr>
          </a:p>
        </p:txBody>
      </p:sp>
      <p:pic>
        <p:nvPicPr>
          <p:cNvPr id="33796" name="Picture 3">
            <a:extLst>
              <a:ext uri="{FF2B5EF4-FFF2-40B4-BE49-F238E27FC236}">
                <a16:creationId xmlns:a16="http://schemas.microsoft.com/office/drawing/2014/main" id="{C8CC731B-F629-4AE0-98FE-C7A085F41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6775"/>
            <a:ext cx="5319713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4446-667B-472E-969D-9286EBC20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u="sng" dirty="0">
              <a:ea typeface="+mj-ea"/>
              <a:cs typeface="+mj-cs"/>
            </a:endParaRP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FCD2FABF-CF7E-4C86-A170-59B081173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4613" y="887413"/>
            <a:ext cx="3532187" cy="5070475"/>
          </a:xfrm>
        </p:spPr>
        <p:txBody>
          <a:bodyPr/>
          <a:lstStyle/>
          <a:p>
            <a:pPr eaLnBrk="1" hangingPunct="1"/>
            <a:r>
              <a:rPr lang="en-US" altLang="en-US" sz="2700">
                <a:solidFill>
                  <a:srgbClr val="FFFFFF"/>
                </a:solidFill>
                <a:latin typeface="Bookman Old Style" panose="02050604050505020204" pitchFamily="18" charset="0"/>
              </a:rPr>
              <a:t>The life of a serf was harsh </a:t>
            </a:r>
          </a:p>
          <a:p>
            <a:pPr lvl="1" eaLnBrk="1" hangingPunct="1"/>
            <a:r>
              <a:rPr lang="en-US" altLang="en-US" sz="2700" b="1">
                <a:solidFill>
                  <a:srgbClr val="FFC000"/>
                </a:solidFill>
                <a:latin typeface="Bookman Old Style" panose="02050604050505020204" pitchFamily="18" charset="0"/>
              </a:rPr>
              <a:t>Worked long hours</a:t>
            </a:r>
          </a:p>
          <a:p>
            <a:pPr lvl="1" eaLnBrk="1" hangingPunct="1"/>
            <a:r>
              <a:rPr lang="en-US" altLang="en-US" sz="2700" b="1">
                <a:solidFill>
                  <a:srgbClr val="FFC000"/>
                </a:solidFill>
                <a:latin typeface="Bookman Old Style" panose="02050604050505020204" pitchFamily="18" charset="0"/>
              </a:rPr>
              <a:t>Few lived past 35 years old</a:t>
            </a:r>
          </a:p>
          <a:p>
            <a:pPr lvl="1" eaLnBrk="1" hangingPunct="1"/>
            <a:r>
              <a:rPr lang="en-US" altLang="en-US" sz="2700" b="1">
                <a:solidFill>
                  <a:srgbClr val="FFC000"/>
                </a:solidFill>
                <a:latin typeface="Bookman Old Style" panose="02050604050505020204" pitchFamily="18" charset="0"/>
              </a:rPr>
              <a:t>Based on heredity</a:t>
            </a:r>
          </a:p>
          <a:p>
            <a:pPr lvl="2" eaLnBrk="1" hangingPunct="1"/>
            <a:r>
              <a:rPr lang="en-US" altLang="en-US" sz="2700">
                <a:solidFill>
                  <a:srgbClr val="FFFFFF"/>
                </a:solidFill>
                <a:latin typeface="Bookman Old Style" panose="02050604050505020204" pitchFamily="18" charset="0"/>
              </a:rPr>
              <a:t>You were a serf if you parents were  </a:t>
            </a:r>
          </a:p>
          <a:p>
            <a:pPr lvl="1" eaLnBrk="1" hangingPunct="1"/>
            <a:endParaRPr lang="en-US" altLang="en-US" sz="230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4820" name="Picture 3">
            <a:extLst>
              <a:ext uri="{FF2B5EF4-FFF2-40B4-BE49-F238E27FC236}">
                <a16:creationId xmlns:a16="http://schemas.microsoft.com/office/drawing/2014/main" id="{6B1FFDD4-7C9B-495B-AA2D-81F69DCD2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541338"/>
            <a:ext cx="4768850" cy="594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7A87DD7-D6BB-47C0-8172-92733711AC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538" y="274638"/>
            <a:ext cx="8910637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4800" b="1" u="sng" dirty="0">
              <a:ea typeface="+mj-ea"/>
              <a:cs typeface="+mj-cs"/>
            </a:endParaRP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8A08C21E-6551-4D0D-870E-A8481E200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7938" y="392113"/>
            <a:ext cx="4564063" cy="629126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  <a:latin typeface="Bookman Old Style" panose="02050604050505020204" pitchFamily="18" charset="0"/>
              </a:rPr>
              <a:t>Peasants pay taxes to use mill and bakery; </a:t>
            </a:r>
            <a:r>
              <a:rPr lang="en-US" altLang="en-US" b="1">
                <a:solidFill>
                  <a:srgbClr val="FFC000"/>
                </a:solidFill>
                <a:latin typeface="Bookman Old Style" panose="02050604050505020204" pitchFamily="18" charset="0"/>
              </a:rPr>
              <a:t>pay a tithe </a:t>
            </a:r>
            <a:r>
              <a:rPr lang="en-US" altLang="en-US">
                <a:solidFill>
                  <a:schemeClr val="bg1"/>
                </a:solidFill>
                <a:latin typeface="Bookman Old Style" panose="02050604050505020204" pitchFamily="18" charset="0"/>
              </a:rPr>
              <a:t>to priest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b="1">
                <a:solidFill>
                  <a:srgbClr val="FFC000"/>
                </a:solidFill>
                <a:latin typeface="Bookman Old Style" panose="02050604050505020204" pitchFamily="18" charset="0"/>
              </a:rPr>
              <a:t>Tithe = church tax = 1/10</a:t>
            </a:r>
            <a:r>
              <a:rPr lang="en-US" altLang="en-US" sz="2800" b="1" baseline="30000">
                <a:solidFill>
                  <a:srgbClr val="FFC000"/>
                </a:solidFill>
                <a:latin typeface="Bookman Old Style" panose="02050604050505020204" pitchFamily="18" charset="0"/>
              </a:rPr>
              <a:t>th</a:t>
            </a:r>
            <a:r>
              <a:rPr lang="en-US" altLang="en-US" sz="2800" b="1">
                <a:solidFill>
                  <a:srgbClr val="FFC000"/>
                </a:solidFill>
                <a:latin typeface="Bookman Old Style" panose="02050604050505020204" pitchFamily="18" charset="0"/>
              </a:rPr>
              <a:t> of peasant</a:t>
            </a:r>
            <a:r>
              <a:rPr lang="ja-JP" altLang="en-US" sz="2800" b="1">
                <a:solidFill>
                  <a:srgbClr val="FFC000"/>
                </a:solidFill>
                <a:latin typeface="Bookman Old Style" panose="02050604050505020204" pitchFamily="18" charset="0"/>
              </a:rPr>
              <a:t>’</a:t>
            </a:r>
            <a:r>
              <a:rPr lang="en-US" altLang="ja-JP" sz="2800" b="1">
                <a:solidFill>
                  <a:srgbClr val="FFC000"/>
                </a:solidFill>
                <a:latin typeface="Bookman Old Style" panose="02050604050505020204" pitchFamily="18" charset="0"/>
              </a:rPr>
              <a:t>s income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  <a:latin typeface="Bookman Old Style" panose="02050604050505020204" pitchFamily="18" charset="0"/>
              </a:rPr>
              <a:t>Serfs </a:t>
            </a:r>
            <a:r>
              <a:rPr lang="en-US" altLang="en-US" b="1">
                <a:solidFill>
                  <a:srgbClr val="FFC000"/>
                </a:solidFill>
                <a:latin typeface="Bookman Old Style" panose="02050604050505020204" pitchFamily="18" charset="0"/>
              </a:rPr>
              <a:t>live in crowded cottages with dirt floors, straw for beds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  <a:latin typeface="Bookman Old Style" panose="02050604050505020204" pitchFamily="18" charset="0"/>
              </a:rPr>
              <a:t>Serfs generally accept their lives as part of God</a:t>
            </a:r>
            <a:r>
              <a:rPr lang="ja-JP" altLang="en-US">
                <a:solidFill>
                  <a:schemeClr val="bg1"/>
                </a:solidFill>
                <a:latin typeface="Bookman Old Style" panose="02050604050505020204" pitchFamily="18" charset="0"/>
              </a:rPr>
              <a:t>’</a:t>
            </a:r>
            <a:r>
              <a:rPr lang="en-US" altLang="ja-JP">
                <a:solidFill>
                  <a:schemeClr val="bg1"/>
                </a:solidFill>
                <a:latin typeface="Bookman Old Style" panose="02050604050505020204" pitchFamily="18" charset="0"/>
              </a:rPr>
              <a:t>s plan</a:t>
            </a:r>
          </a:p>
          <a:p>
            <a:pPr eaLnBrk="1" hangingPunct="1">
              <a:lnSpc>
                <a:spcPct val="90000"/>
              </a:lnSpc>
            </a:pPr>
            <a:endParaRPr lang="en-US" altLang="en-US" sz="2500">
              <a:latin typeface="Bookman Old Style" panose="02050604050505020204" pitchFamily="18" charset="0"/>
            </a:endParaRPr>
          </a:p>
        </p:txBody>
      </p:sp>
      <p:pic>
        <p:nvPicPr>
          <p:cNvPr id="35844" name="Picture 3">
            <a:extLst>
              <a:ext uri="{FF2B5EF4-FFF2-40B4-BE49-F238E27FC236}">
                <a16:creationId xmlns:a16="http://schemas.microsoft.com/office/drawing/2014/main" id="{B4155D2F-2AF4-48C7-BEF8-07B35B6D8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846138"/>
            <a:ext cx="4221162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C51CD-C7C4-41C8-BE22-3B24E4690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What about the freemen?</a:t>
            </a:r>
            <a:endParaRPr lang="en-US" u="sng" dirty="0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7BA04162-068D-4A26-B09B-640F8E5D5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814763" cy="4525963"/>
          </a:xfrm>
        </p:spPr>
        <p:txBody>
          <a:bodyPr/>
          <a:lstStyle/>
          <a:p>
            <a:pPr eaLnBrk="1" hangingPunct="1"/>
            <a:r>
              <a:rPr lang="en-US" altLang="en-US" u="sng">
                <a:solidFill>
                  <a:schemeClr val="bg1"/>
                </a:solidFill>
                <a:latin typeface="Bookman Old Style" panose="02050604050505020204" pitchFamily="18" charset="0"/>
              </a:rPr>
              <a:t>Freemen </a:t>
            </a:r>
          </a:p>
          <a:p>
            <a:pPr lvl="1" eaLnBrk="1" hangingPunct="1"/>
            <a:r>
              <a:rPr lang="en-US" altLang="en-US" b="1">
                <a:solidFill>
                  <a:schemeClr val="bg1"/>
                </a:solidFill>
                <a:latin typeface="Bookman Old Style" panose="02050604050505020204" pitchFamily="18" charset="0"/>
              </a:rPr>
              <a:t>skilled workers (artisans) who paid rent to nobles and could leave the manor </a:t>
            </a:r>
          </a:p>
          <a:p>
            <a:pPr lvl="2" eaLnBrk="1" hangingPunct="1"/>
            <a:r>
              <a:rPr lang="en-US" altLang="en-US">
                <a:solidFill>
                  <a:schemeClr val="bg1"/>
                </a:solidFill>
                <a:latin typeface="Bookman Old Style" panose="02050604050505020204" pitchFamily="18" charset="0"/>
              </a:rPr>
              <a:t>Ex. Blacksmith and millers</a:t>
            </a:r>
          </a:p>
        </p:txBody>
      </p:sp>
      <p:pic>
        <p:nvPicPr>
          <p:cNvPr id="36868" name="Picture 5" descr="nms_brwb_blacksmith_3153_3341">
            <a:extLst>
              <a:ext uri="{FF2B5EF4-FFF2-40B4-BE49-F238E27FC236}">
                <a16:creationId xmlns:a16="http://schemas.microsoft.com/office/drawing/2014/main" id="{9EB63FF9-9BE2-4244-B739-42EFDF422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41525"/>
            <a:ext cx="4405313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8A1DED-4F14-47E6-8148-E5B6499E7A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1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 Narrow" pitchFamily="34" charset="0"/>
                        </a:rPr>
                        <a:t>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 Narrow" pitchFamily="34" charset="0"/>
                        </a:rPr>
                        <a:t>Yes/No/Maybe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 Narrow" pitchFamily="34" charset="0"/>
                        </a:rPr>
                        <a:t>Reasons/Examples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717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Arial Narrow" pitchFamily="34" charset="0"/>
                      </a:endParaRPr>
                    </a:p>
                    <a:p>
                      <a:pPr algn="ctr"/>
                      <a:r>
                        <a:rPr lang="en-US" sz="1800" b="1" dirty="0">
                          <a:latin typeface="Arial Narrow" pitchFamily="34" charset="0"/>
                        </a:rPr>
                        <a:t>Political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7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 Narrow" pitchFamily="34" charset="0"/>
                        </a:rPr>
                        <a:t>Economic Stability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7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 Narrow" pitchFamily="34" charset="0"/>
                        </a:rPr>
                        <a:t>Prosperity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71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 Narrow" pitchFamily="34" charset="0"/>
                        </a:rPr>
                        <a:t>Opportunity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BD052-4F88-4E8B-9191-314F401E8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99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ea typeface="+mj-ea"/>
                <a:cs typeface="+mj-cs"/>
              </a:rPr>
              <a:t>Manorial System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B6258E-21E5-4949-AC01-C0DF4EE1D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AutoNum type="arabicParenR"/>
            </a:pPr>
            <a:r>
              <a:rPr lang="en-US" altLang="es-ES" sz="2800" dirty="0">
                <a:solidFill>
                  <a:schemeClr val="bg2"/>
                </a:solidFill>
              </a:rPr>
              <a:t>Everyone owed loyalty to the ________</a:t>
            </a:r>
          </a:p>
          <a:p>
            <a:pPr marL="533400" indent="-533400" eaLnBrk="1" hangingPunct="1">
              <a:buFont typeface="Wingdings" panose="05000000000000000000" pitchFamily="2" charset="2"/>
              <a:buAutoNum type="arabicParenR"/>
            </a:pPr>
            <a:r>
              <a:rPr lang="en-US" altLang="es-ES" sz="2800" dirty="0">
                <a:solidFill>
                  <a:schemeClr val="bg2"/>
                </a:solidFill>
              </a:rPr>
              <a:t>Nobles were near the top of the social hierarchy .  They got _______ from the king.</a:t>
            </a:r>
          </a:p>
          <a:p>
            <a:pPr marL="533400" indent="-533400" eaLnBrk="1" hangingPunct="1">
              <a:buFont typeface="Wingdings" panose="05000000000000000000" pitchFamily="2" charset="2"/>
              <a:buAutoNum type="arabicParenR"/>
            </a:pPr>
            <a:r>
              <a:rPr lang="en-US" altLang="es-ES" sz="2800" dirty="0">
                <a:solidFill>
                  <a:schemeClr val="bg2"/>
                </a:solidFill>
              </a:rPr>
              <a:t>Lesser nobles (knights) gave _________ _________ in return for land</a:t>
            </a:r>
          </a:p>
          <a:p>
            <a:pPr marL="533400" indent="-533400" eaLnBrk="1" hangingPunct="1">
              <a:buFont typeface="Wingdings" panose="05000000000000000000" pitchFamily="2" charset="2"/>
              <a:buAutoNum type="arabicParenR"/>
            </a:pPr>
            <a:r>
              <a:rPr lang="en-US" altLang="es-ES" sz="2800" dirty="0">
                <a:solidFill>
                  <a:schemeClr val="bg2"/>
                </a:solidFill>
              </a:rPr>
              <a:t>_______ were bound to the land.  They worked in return for ____________.</a:t>
            </a:r>
          </a:p>
          <a:p>
            <a:pPr marL="533400" indent="-533400" eaLnBrk="1" hangingPunct="1">
              <a:buFont typeface="Wingdings" panose="05000000000000000000" pitchFamily="2" charset="2"/>
              <a:buAutoNum type="arabicParenR"/>
            </a:pPr>
            <a:r>
              <a:rPr lang="en-US" altLang="es-ES" sz="2800" dirty="0">
                <a:solidFill>
                  <a:schemeClr val="bg2"/>
                </a:solidFill>
              </a:rPr>
              <a:t>__________ were skilled workers.  They paid rent to the ______ and were free to move if they wanted to.</a:t>
            </a:r>
          </a:p>
          <a:p>
            <a:endParaRPr lang="es-ES" dirty="0"/>
          </a:p>
        </p:txBody>
      </p:sp>
      <p:pic>
        <p:nvPicPr>
          <p:cNvPr id="4" name="Picture 7" descr="hh00751_">
            <a:extLst>
              <a:ext uri="{FF2B5EF4-FFF2-40B4-BE49-F238E27FC236}">
                <a16:creationId xmlns:a16="http://schemas.microsoft.com/office/drawing/2014/main" id="{5539183A-E786-43AA-A7B6-D9594D847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78493"/>
            <a:ext cx="8826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hh00751_">
            <a:extLst>
              <a:ext uri="{FF2B5EF4-FFF2-40B4-BE49-F238E27FC236}">
                <a16:creationId xmlns:a16="http://schemas.microsoft.com/office/drawing/2014/main" id="{5B5EC601-4B5D-4835-9BF3-5E22F45CF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092" y="134937"/>
            <a:ext cx="8826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615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2A567-1426-4D20-B7D2-27C7B5DBC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>
                <a:solidFill>
                  <a:srgbClr val="00B050"/>
                </a:solidFill>
              </a:rPr>
              <a:t>Check</a:t>
            </a:r>
            <a:r>
              <a:rPr lang="es-ES" b="1" dirty="0">
                <a:solidFill>
                  <a:srgbClr val="00B050"/>
                </a:solidFill>
              </a:rPr>
              <a:t> </a:t>
            </a:r>
            <a:r>
              <a:rPr lang="es-ES" b="1" dirty="0" err="1">
                <a:solidFill>
                  <a:srgbClr val="00B050"/>
                </a:solidFill>
              </a:rPr>
              <a:t>your</a:t>
            </a:r>
            <a:r>
              <a:rPr lang="es-ES" b="1" dirty="0">
                <a:solidFill>
                  <a:srgbClr val="00B050"/>
                </a:solidFill>
              </a:rPr>
              <a:t> </a:t>
            </a:r>
            <a:r>
              <a:rPr lang="es-ES" b="1" dirty="0" err="1">
                <a:solidFill>
                  <a:srgbClr val="00B050"/>
                </a:solidFill>
              </a:rPr>
              <a:t>answers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93350E-BB04-4420-A198-1685D48D8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arenR"/>
            </a:pPr>
            <a:r>
              <a:rPr lang="en-US" altLang="es-ES" sz="3200" dirty="0">
                <a:solidFill>
                  <a:schemeClr val="bg2"/>
                </a:solidFill>
              </a:rPr>
              <a:t>Everyone owed loyalty to the </a:t>
            </a:r>
            <a:r>
              <a:rPr lang="en-US" altLang="es-ES" sz="3200" u="sng" dirty="0">
                <a:solidFill>
                  <a:srgbClr val="FF0000"/>
                </a:solidFill>
              </a:rPr>
              <a:t>king</a:t>
            </a:r>
            <a:r>
              <a:rPr lang="en-US" altLang="es-ES" sz="3200" dirty="0">
                <a:solidFill>
                  <a:schemeClr val="bg2"/>
                </a:solidFill>
              </a:rPr>
              <a:t>.</a:t>
            </a:r>
            <a:endParaRPr lang="en-US" altLang="es-ES" sz="3200" dirty="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arenR"/>
            </a:pPr>
            <a:r>
              <a:rPr lang="en-US" altLang="es-ES" sz="3200" dirty="0">
                <a:solidFill>
                  <a:schemeClr val="bg1"/>
                </a:solidFill>
              </a:rPr>
              <a:t>Nobles</a:t>
            </a:r>
            <a:r>
              <a:rPr lang="en-US" altLang="es-ES" sz="3200" dirty="0">
                <a:solidFill>
                  <a:schemeClr val="bg2"/>
                </a:solidFill>
              </a:rPr>
              <a:t> were near the top of the social hierarchy.  They got </a:t>
            </a:r>
            <a:r>
              <a:rPr lang="en-US" altLang="es-ES" sz="3200" u="sng" dirty="0">
                <a:solidFill>
                  <a:srgbClr val="FF0000"/>
                </a:solidFill>
              </a:rPr>
              <a:t>land</a:t>
            </a:r>
            <a:r>
              <a:rPr lang="en-US" altLang="es-ES" sz="3200" dirty="0">
                <a:solidFill>
                  <a:schemeClr val="bg2"/>
                </a:solidFill>
              </a:rPr>
              <a:t> from the king.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arenR"/>
            </a:pPr>
            <a:r>
              <a:rPr lang="en-US" altLang="es-ES" sz="3200" dirty="0">
                <a:solidFill>
                  <a:schemeClr val="bg2"/>
                </a:solidFill>
              </a:rPr>
              <a:t>Lesser nobles (knights) gave </a:t>
            </a:r>
            <a:r>
              <a:rPr lang="en-US" altLang="es-ES" sz="3200" u="sng" dirty="0">
                <a:solidFill>
                  <a:srgbClr val="FF0000"/>
                </a:solidFill>
              </a:rPr>
              <a:t>military</a:t>
            </a:r>
            <a:r>
              <a:rPr lang="en-US" altLang="es-ES" sz="3200" u="sng" dirty="0">
                <a:solidFill>
                  <a:srgbClr val="FF9966"/>
                </a:solidFill>
              </a:rPr>
              <a:t> </a:t>
            </a:r>
            <a:r>
              <a:rPr lang="en-US" altLang="es-ES" sz="3200" u="sng" dirty="0">
                <a:solidFill>
                  <a:srgbClr val="FF0000"/>
                </a:solidFill>
              </a:rPr>
              <a:t>service</a:t>
            </a:r>
            <a:r>
              <a:rPr lang="en-US" altLang="es-ES" sz="3200" dirty="0">
                <a:solidFill>
                  <a:schemeClr val="bg2"/>
                </a:solidFill>
              </a:rPr>
              <a:t> in return for land.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arenR"/>
            </a:pPr>
            <a:r>
              <a:rPr lang="en-US" altLang="es-ES" sz="3200" u="sng" dirty="0">
                <a:solidFill>
                  <a:srgbClr val="FF0000"/>
                </a:solidFill>
              </a:rPr>
              <a:t>Serfs</a:t>
            </a:r>
            <a:r>
              <a:rPr lang="en-US" altLang="es-ES" sz="3200" dirty="0">
                <a:solidFill>
                  <a:schemeClr val="bg2"/>
                </a:solidFill>
              </a:rPr>
              <a:t> were bound to the land.  They worked in return for </a:t>
            </a:r>
            <a:r>
              <a:rPr lang="en-US" altLang="es-ES" sz="3200" u="sng" dirty="0">
                <a:solidFill>
                  <a:srgbClr val="FF0000"/>
                </a:solidFill>
              </a:rPr>
              <a:t>protection</a:t>
            </a:r>
            <a:r>
              <a:rPr lang="en-US" altLang="es-ES" sz="3200" u="sng" dirty="0">
                <a:solidFill>
                  <a:schemeClr val="bg2"/>
                </a:solidFill>
              </a:rPr>
              <a:t>.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AutoNum type="arabicParenR"/>
            </a:pPr>
            <a:r>
              <a:rPr lang="en-US" altLang="es-ES" sz="3200" u="sng" dirty="0">
                <a:solidFill>
                  <a:srgbClr val="FF0000"/>
                </a:solidFill>
              </a:rPr>
              <a:t>Freemen</a:t>
            </a:r>
            <a:r>
              <a:rPr lang="en-US" altLang="es-ES" sz="3200" dirty="0">
                <a:solidFill>
                  <a:schemeClr val="bg2"/>
                </a:solidFill>
              </a:rPr>
              <a:t> were skilled workers.  They paid rent to the </a:t>
            </a:r>
            <a:r>
              <a:rPr lang="en-US" altLang="es-ES" sz="3200" u="sng" dirty="0">
                <a:solidFill>
                  <a:srgbClr val="FF0000"/>
                </a:solidFill>
              </a:rPr>
              <a:t>nobles</a:t>
            </a:r>
            <a:r>
              <a:rPr lang="en-US" altLang="es-ES" sz="3200" dirty="0">
                <a:solidFill>
                  <a:schemeClr val="bg2"/>
                </a:solidFill>
              </a:rPr>
              <a:t> and were free to move if they wanted to.</a:t>
            </a:r>
            <a:endParaRPr lang="en-US" altLang="es-ES" sz="3200" u="sng" dirty="0">
              <a:solidFill>
                <a:srgbClr val="FF9966"/>
              </a:solidFill>
            </a:endParaRPr>
          </a:p>
          <a:p>
            <a:endParaRPr lang="es-ES" dirty="0"/>
          </a:p>
        </p:txBody>
      </p:sp>
      <p:pic>
        <p:nvPicPr>
          <p:cNvPr id="4" name="Picture 7" descr="hh00751_">
            <a:extLst>
              <a:ext uri="{FF2B5EF4-FFF2-40B4-BE49-F238E27FC236}">
                <a16:creationId xmlns:a16="http://schemas.microsoft.com/office/drawing/2014/main" id="{EAEB1668-52EB-40FA-A462-B45C433E4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22" y="92076"/>
            <a:ext cx="8826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hh00751_">
            <a:extLst>
              <a:ext uri="{FF2B5EF4-FFF2-40B4-BE49-F238E27FC236}">
                <a16:creationId xmlns:a16="http://schemas.microsoft.com/office/drawing/2014/main" id="{BC46F8B9-8AC4-4815-A642-9811FD00F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684" y="195704"/>
            <a:ext cx="8826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hh00751_">
            <a:extLst>
              <a:ext uri="{FF2B5EF4-FFF2-40B4-BE49-F238E27FC236}">
                <a16:creationId xmlns:a16="http://schemas.microsoft.com/office/drawing/2014/main" id="{12908EBC-8157-4570-8D7E-80A5BE62E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22" y="0"/>
            <a:ext cx="8826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09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6822E-2B00-4033-AB7F-01D3E83AA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>
                <a:solidFill>
                  <a:srgbClr val="00B050"/>
                </a:solidFill>
              </a:rPr>
              <a:t>Closure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6079E7-F24D-4FD5-8DC4-C938E728A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 dirty="0">
                <a:solidFill>
                  <a:schemeClr val="bg2"/>
                </a:solidFill>
                <a:latin typeface="Comic Sans MS" panose="030F0702030302020204" pitchFamily="66" charset="0"/>
              </a:rPr>
              <a:t>What was the Manorial System </a:t>
            </a:r>
          </a:p>
          <a:p>
            <a:pPr eaLnBrk="1" hangingPunct="1"/>
            <a:r>
              <a:rPr lang="en-US" altLang="es-ES" dirty="0">
                <a:solidFill>
                  <a:schemeClr val="bg2"/>
                </a:solidFill>
                <a:latin typeface="Comic Sans MS" panose="030F0702030302020204" pitchFamily="66" charset="0"/>
              </a:rPr>
              <a:t>How were manors self sufficient?  </a:t>
            </a:r>
          </a:p>
          <a:p>
            <a:pPr eaLnBrk="1" hangingPunct="1"/>
            <a:r>
              <a:rPr lang="en-US" altLang="es-ES" dirty="0">
                <a:solidFill>
                  <a:schemeClr val="bg2"/>
                </a:solidFill>
                <a:latin typeface="Comic Sans MS" panose="030F0702030302020204" pitchFamily="66" charset="0"/>
              </a:rPr>
              <a:t>Explain why feudalism developed in western Europe</a:t>
            </a:r>
            <a:r>
              <a:rPr lang="en-US" altLang="es-ES" dirty="0">
                <a:solidFill>
                  <a:schemeClr val="bg1"/>
                </a:solidFill>
              </a:rPr>
              <a:t>.</a:t>
            </a:r>
            <a:r>
              <a:rPr lang="en-US" altLang="es-ES" dirty="0"/>
              <a:t> </a:t>
            </a:r>
          </a:p>
          <a:p>
            <a:endParaRPr lang="es-ES" dirty="0"/>
          </a:p>
        </p:txBody>
      </p:sp>
      <p:pic>
        <p:nvPicPr>
          <p:cNvPr id="4" name="Picture 7" descr="hh00751_">
            <a:extLst>
              <a:ext uri="{FF2B5EF4-FFF2-40B4-BE49-F238E27FC236}">
                <a16:creationId xmlns:a16="http://schemas.microsoft.com/office/drawing/2014/main" id="{7569A3BA-47A7-4254-9355-A28C68028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78493"/>
            <a:ext cx="8826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hh00751_">
            <a:extLst>
              <a:ext uri="{FF2B5EF4-FFF2-40B4-BE49-F238E27FC236}">
                <a16:creationId xmlns:a16="http://schemas.microsoft.com/office/drawing/2014/main" id="{340602C5-51BF-4A4E-A7D4-311DAE373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350" y="146580"/>
            <a:ext cx="8826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266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3184</TotalTime>
  <Words>998</Words>
  <Application>Microsoft Office PowerPoint</Application>
  <PresentationFormat>Presentación en pantalla (4:3)</PresentationFormat>
  <Paragraphs>178</Paragraphs>
  <Slides>31</Slides>
  <Notes>6</Notes>
  <HiddenSlides>0</HiddenSlides>
  <MMClips>2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0" baseType="lpstr">
      <vt:lpstr>Arial</vt:lpstr>
      <vt:lpstr>MS PGothic</vt:lpstr>
      <vt:lpstr>Calibri</vt:lpstr>
      <vt:lpstr>AR BONNIE</vt:lpstr>
      <vt:lpstr>Wingdings</vt:lpstr>
      <vt:lpstr>Arial Narrow</vt:lpstr>
      <vt:lpstr>Comic Sans MS</vt:lpstr>
      <vt:lpstr>Bookman Old Style</vt:lpstr>
      <vt:lpstr>Office Theme</vt:lpstr>
      <vt:lpstr>*Bellringer: 3/8 and 3/9* </vt:lpstr>
      <vt:lpstr>*AGENDA: 3/8 + 3/9* </vt:lpstr>
      <vt:lpstr>Pre-Notes Activity: Charlemagne Reading and Review</vt:lpstr>
      <vt:lpstr>The Middle Ages: Feudalism and the Manor System</vt:lpstr>
      <vt:lpstr>How is medieval society organized?</vt:lpstr>
      <vt:lpstr>What is feudalism?</vt:lpstr>
      <vt:lpstr>Presentación de PowerPoint</vt:lpstr>
      <vt:lpstr>Why does feudalism develop?</vt:lpstr>
      <vt:lpstr>How does feudalism work?</vt:lpstr>
      <vt:lpstr>How does feudalism work?</vt:lpstr>
      <vt:lpstr>How does feudalism work?</vt:lpstr>
      <vt:lpstr>How does feudalism work?</vt:lpstr>
      <vt:lpstr>How does feudalism work? </vt:lpstr>
      <vt:lpstr> How does feudalism work? </vt:lpstr>
      <vt:lpstr>Presentación de PowerPoint</vt:lpstr>
      <vt:lpstr>Presentación de PowerPoint</vt:lpstr>
      <vt:lpstr> How does feudalism work? </vt:lpstr>
      <vt:lpstr>Feudal Obligations</vt:lpstr>
      <vt:lpstr>Presentación de PowerPoint</vt:lpstr>
      <vt:lpstr>Feudalism has FOUR GOALS:</vt:lpstr>
      <vt:lpstr>What is the manorial system?</vt:lpstr>
      <vt:lpstr>What is the manorial system?</vt:lpstr>
      <vt:lpstr>Presentación de PowerPoint</vt:lpstr>
      <vt:lpstr>What was life like for the serfs?</vt:lpstr>
      <vt:lpstr>Presentación de PowerPoint</vt:lpstr>
      <vt:lpstr>Presentación de PowerPoint</vt:lpstr>
      <vt:lpstr>What about the freemen?</vt:lpstr>
      <vt:lpstr>Presentación de PowerPoint</vt:lpstr>
      <vt:lpstr>Manorial System</vt:lpstr>
      <vt:lpstr>Check your answers</vt:lpstr>
      <vt:lpstr>Closure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Voorhis</dc:creator>
  <cp:lastModifiedBy>Maria Sanz</cp:lastModifiedBy>
  <cp:revision>33</cp:revision>
  <cp:lastPrinted>2014-01-08T13:31:02Z</cp:lastPrinted>
  <dcterms:created xsi:type="dcterms:W3CDTF">2013-01-01T23:33:29Z</dcterms:created>
  <dcterms:modified xsi:type="dcterms:W3CDTF">2021-07-12T07:52:41Z</dcterms:modified>
</cp:coreProperties>
</file>