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64476-776B-4658-8A87-DF118E1464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FEUDALISM AND MANORIAL SYSTEM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C2B9F3-1051-4C22-968C-6F985A8F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661" y="4465468"/>
            <a:ext cx="8602463" cy="1784412"/>
          </a:xfrm>
        </p:spPr>
        <p:txBody>
          <a:bodyPr>
            <a:normAutofit/>
          </a:bodyPr>
          <a:lstStyle/>
          <a:p>
            <a:endParaRPr lang="es-ES" sz="1400" dirty="0"/>
          </a:p>
          <a:p>
            <a:r>
              <a:rPr lang="es-ES" sz="3800" dirty="0"/>
              <a:t>IES FORTUNY</a:t>
            </a:r>
          </a:p>
          <a:p>
            <a:r>
              <a:rPr lang="es-ES" sz="3800" dirty="0"/>
              <a:t>MARÍA SANZ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528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8B6A4-60F9-493C-B082-A24DD3ED9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71450"/>
            <a:ext cx="11210924" cy="158115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DF7C6-D700-467B-96C4-FBB8567CE6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30" r="20071" b="35135"/>
          <a:stretch/>
        </p:blipFill>
        <p:spPr>
          <a:xfrm>
            <a:off x="533401" y="61628"/>
            <a:ext cx="4581526" cy="1263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F7F0B3D-7D08-4235-B0C4-10D1FF99DFC2}"/>
              </a:ext>
            </a:extLst>
          </p:cNvPr>
          <p:cNvSpPr txBox="1"/>
          <p:nvPr/>
        </p:nvSpPr>
        <p:spPr>
          <a:xfrm>
            <a:off x="381741" y="1862422"/>
            <a:ext cx="4935984" cy="4537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Economic system within feudalism</a:t>
            </a:r>
          </a:p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Based around the Manor – estate with farms, houses, a village, etc.</a:t>
            </a:r>
          </a:p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Lord collects taxes from serfs who work the land </a:t>
            </a:r>
          </a:p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Self-sufficient with the lord in charge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33080EE3-698E-449E-8C8A-7F0A18816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1" y="183451"/>
            <a:ext cx="6972300" cy="65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0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FF565-7419-46B3-8156-140E599F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D8D746F-FC85-408A-86FC-BD3142425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" r="2500" b="2222"/>
          <a:stretch/>
        </p:blipFill>
        <p:spPr>
          <a:xfrm>
            <a:off x="-1" y="-12032"/>
            <a:ext cx="12258675" cy="687003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3058D65-530A-4B17-A1B6-220F6F1DA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30" r="20071" b="35135"/>
          <a:stretch/>
        </p:blipFill>
        <p:spPr>
          <a:xfrm>
            <a:off x="-150647" y="5924550"/>
            <a:ext cx="5142143" cy="94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88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5D60B243-C248-49FD-AA96-5D18590CE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30" r="20071" b="35135"/>
          <a:stretch/>
        </p:blipFill>
        <p:spPr>
          <a:xfrm>
            <a:off x="354932" y="282742"/>
            <a:ext cx="6175631" cy="1202982"/>
          </a:xfrm>
          <a:prstGeom prst="rect">
            <a:avLst/>
          </a:prstGeom>
        </p:spPr>
      </p:pic>
      <p:pic>
        <p:nvPicPr>
          <p:cNvPr id="4" name="Picture 6" descr="Plan_Mediaeval_Manor">
            <a:extLst>
              <a:ext uri="{FF2B5EF4-FFF2-40B4-BE49-F238E27FC236}">
                <a16:creationId xmlns:a16="http://schemas.microsoft.com/office/drawing/2014/main" id="{7A555261-AE50-429E-8A5D-FF285661B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24775" y="0"/>
            <a:ext cx="4641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BEAFAD-CF9A-4A78-B4E1-1F1BB8424E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933" b="93666" l="44394" r="95758">
                        <a14:foregroundMark x1="55152" y1="34933" x2="53333" y2="81190"/>
                        <a14:foregroundMark x1="53333" y1="81190" x2="54697" y2="85988"/>
                        <a14:foregroundMark x1="54697" y1="85988" x2="53030" y2="92514"/>
                        <a14:foregroundMark x1="45152" y1="91747" x2="47424" y2="87908"/>
                        <a14:foregroundMark x1="47424" y1="87908" x2="47273" y2="73896"/>
                        <a14:foregroundMark x1="47273" y1="73896" x2="50455" y2="54894"/>
                        <a14:foregroundMark x1="44545" y1="52399" x2="47424" y2="47025"/>
                        <a14:foregroundMark x1="47424" y1="47025" x2="51212" y2="45873"/>
                        <a14:foregroundMark x1="57273" y1="48752" x2="59242" y2="53359"/>
                        <a14:foregroundMark x1="59242" y1="53359" x2="58182" y2="54511"/>
                        <a14:foregroundMark x1="66061" y1="39155" x2="69242" y2="41651"/>
                        <a14:foregroundMark x1="69242" y1="41651" x2="69394" y2="46257"/>
                        <a14:foregroundMark x1="69394" y1="46257" x2="69394" y2="46257"/>
                        <a14:foregroundMark x1="77727" y1="57582" x2="81212" y2="56046"/>
                        <a14:foregroundMark x1="81212" y1="56046" x2="81818" y2="57390"/>
                        <a14:foregroundMark x1="92424" y1="80038" x2="93788" y2="81766"/>
                        <a14:foregroundMark x1="93788" y1="76392" x2="95909" y2="80998"/>
                        <a14:foregroundMark x1="95909" y1="80998" x2="95455" y2="84069"/>
                        <a14:foregroundMark x1="85455" y1="93474" x2="84848" y2="90979"/>
                        <a14:foregroundMark x1="67727" y1="93666" x2="65606" y2="91939"/>
                        <a14:foregroundMark x1="71970" y1="90979" x2="74545" y2="90979"/>
                        <a14:foregroundMark x1="65000" y1="38772" x2="68636" y2="39923"/>
                        <a14:foregroundMark x1="68636" y1="39923" x2="69848" y2="43378"/>
                        <a14:foregroundMark x1="66667" y1="38004" x2="66818" y2="37812"/>
                        <a14:foregroundMark x1="67121" y1="38004" x2="68333" y2="38580"/>
                        <a14:foregroundMark x1="78030" y1="56430" x2="80000" y2="55854"/>
                        <a14:foregroundMark x1="60303" y1="54319" x2="57727" y2="57965"/>
                        <a14:foregroundMark x1="57727" y1="57965" x2="54697" y2="57774"/>
                        <a14:foregroundMark x1="73485" y1="57965" x2="75303" y2="58925"/>
                        <a14:foregroundMark x1="74394" y1="57965" x2="75152" y2="58157"/>
                        <a14:backgroundMark x1="71061" y1="88868" x2="71515" y2="88292"/>
                        <a14:backgroundMark x1="73030" y1="80998" x2="73030" y2="80998"/>
                      </a14:backgroundRemoval>
                    </a14:imgEffect>
                  </a14:imgLayer>
                </a14:imgProps>
              </a:ext>
            </a:extLst>
          </a:blip>
          <a:srcRect l="41515" t="31574" r="1515"/>
          <a:stretch/>
        </p:blipFill>
        <p:spPr>
          <a:xfrm>
            <a:off x="5685408" y="2928264"/>
            <a:ext cx="4257046" cy="403626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B8DF82F-0091-4B40-83C3-071FC74C0E63}"/>
              </a:ext>
            </a:extLst>
          </p:cNvPr>
          <p:cNvSpPr txBox="1"/>
          <p:nvPr/>
        </p:nvSpPr>
        <p:spPr>
          <a:xfrm>
            <a:off x="435006" y="1953087"/>
            <a:ext cx="4891596" cy="4730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44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Serfs are tied to the manor</a:t>
            </a:r>
          </a:p>
          <a:p>
            <a:pPr marL="571500" indent="-5715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44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Given small strips of land to farm after working the lord’s fields</a:t>
            </a:r>
          </a:p>
        </p:txBody>
      </p:sp>
    </p:spTree>
    <p:extLst>
      <p:ext uri="{BB962C8B-B14F-4D97-AF65-F5344CB8AC3E}">
        <p14:creationId xmlns:p14="http://schemas.microsoft.com/office/powerpoint/2010/main" val="270659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7FA23B-9979-48C0-9B9A-441B04C03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B0BE6D1-AA75-42A7-8E2B-1631AFA9D5DA}"/>
              </a:ext>
            </a:extLst>
          </p:cNvPr>
          <p:cNvSpPr txBox="1"/>
          <p:nvPr/>
        </p:nvSpPr>
        <p:spPr>
          <a:xfrm>
            <a:off x="594804" y="-1"/>
            <a:ext cx="6090476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endParaRPr lang="en-US" altLang="en-US" sz="2200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This picture shows a later manor, where people learn to leave fields fallow and rotate crops. </a:t>
            </a: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Serfs could earn enough money to buy a plot of land and become a free peasant. </a:t>
            </a: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They could also escape to the city and live for a year and a day and gain their freedom. </a:t>
            </a: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Most remained serfs on the manor all their lives</a:t>
            </a:r>
            <a:r>
              <a:rPr lang="en-US" alt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. </a:t>
            </a:r>
          </a:p>
        </p:txBody>
      </p:sp>
      <p:pic>
        <p:nvPicPr>
          <p:cNvPr id="6" name="Picture 6" descr="Plan_Mediaeval_Manor">
            <a:extLst>
              <a:ext uri="{FF2B5EF4-FFF2-40B4-BE49-F238E27FC236}">
                <a16:creationId xmlns:a16="http://schemas.microsoft.com/office/drawing/2014/main" id="{7A4A9A37-5788-434E-BC92-AFB3BAF18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1989" y="0"/>
            <a:ext cx="4641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9752A0F-AAAD-4A1D-8BBD-8D1F2B277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30" r="20071" b="35135"/>
          <a:stretch/>
        </p:blipFill>
        <p:spPr>
          <a:xfrm>
            <a:off x="381740" y="5552954"/>
            <a:ext cx="6175631" cy="120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9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Picture 4">
            <a:extLst>
              <a:ext uri="{FF2B5EF4-FFF2-40B4-BE49-F238E27FC236}">
                <a16:creationId xmlns:a16="http://schemas.microsoft.com/office/drawing/2014/main" id="{D9538839-8B87-4EB5-B856-A03D96796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87" r="2" b="16678"/>
          <a:stretch/>
        </p:blipFill>
        <p:spPr>
          <a:xfrm>
            <a:off x="677334" y="468621"/>
            <a:ext cx="8274669" cy="3635025"/>
          </a:xfrm>
          <a:custGeom>
            <a:avLst/>
            <a:gdLst/>
            <a:ahLst/>
            <a:cxnLst/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6C173A79-0AA3-4C5B-BD6D-4E3838E020D7}"/>
              </a:ext>
            </a:extLst>
          </p:cNvPr>
          <p:cNvSpPr txBox="1"/>
          <p:nvPr/>
        </p:nvSpPr>
        <p:spPr>
          <a:xfrm>
            <a:off x="243840" y="4338351"/>
            <a:ext cx="11948160" cy="336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The Peasant Wedding - a 1567 painting by the Dutch Renaissance painter Pieter Bruegel the Elder, one of his many depicting peasant life. The bride is in front of the green textile wall-hanging, with a paper-crown hung above her head. She is also wearing a crown on her head, and she is sitting passively, not participating in the eating or drinking taking place around her.  The feast is in a barn in the summertime; two sheaves of grain with a rake recalls the work that harvesting involves, and the hard life peasants have. The plates are carried on a door off its hinges.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T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he main food was bread, porridge and soup. 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8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E8C50778-9FE4-4E76-A99E-BA5B5B941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480" y="1"/>
            <a:ext cx="809752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17E6CF-69A9-403B-B7FE-536D6BC96133}"/>
              </a:ext>
            </a:extLst>
          </p:cNvPr>
          <p:cNvSpPr txBox="1"/>
          <p:nvPr/>
        </p:nvSpPr>
        <p:spPr>
          <a:xfrm>
            <a:off x="172720" y="883920"/>
            <a:ext cx="339344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The Peasant Dance - an oil-on-panel by the Netherlandish Renaissance artist Pieter Bruegel the Elder, painted in c.1569. </a:t>
            </a:r>
          </a:p>
          <a:p>
            <a:pPr algn="just"/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It was looted by Napoleon Bonaparte and brought to Paris in 1808, being returned in 1815</a:t>
            </a:r>
          </a:p>
        </p:txBody>
      </p:sp>
    </p:spTree>
    <p:extLst>
      <p:ext uri="{BB962C8B-B14F-4D97-AF65-F5344CB8AC3E}">
        <p14:creationId xmlns:p14="http://schemas.microsoft.com/office/powerpoint/2010/main" val="390028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FF409-2E0C-4AE2-8512-9DD0BA75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97E8D8E-EEB4-4DC5-BD87-2FD90A1DE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760" y="735984"/>
            <a:ext cx="5252777" cy="109281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40093E5-9ED5-4F93-98AE-018C64A5FAF7}"/>
              </a:ext>
            </a:extLst>
          </p:cNvPr>
          <p:cNvSpPr txBox="1"/>
          <p:nvPr/>
        </p:nvSpPr>
        <p:spPr>
          <a:xfrm>
            <a:off x="924560" y="2967335"/>
            <a:ext cx="97942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Why did feudalism </a:t>
            </a:r>
            <a:b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</a:b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and the Manor System develop </a:t>
            </a:r>
            <a:b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</a:b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and how did they relate to each other?</a:t>
            </a:r>
          </a:p>
        </p:txBody>
      </p:sp>
    </p:spTree>
    <p:extLst>
      <p:ext uri="{BB962C8B-B14F-4D97-AF65-F5344CB8AC3E}">
        <p14:creationId xmlns:p14="http://schemas.microsoft.com/office/powerpoint/2010/main" val="42046179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310</Words>
  <Application>Microsoft Office PowerPoint</Application>
  <PresentationFormat>Panorámica</PresentationFormat>
  <Paragraphs>23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Bernard MT Condensed</vt:lpstr>
      <vt:lpstr>Kristen ITC</vt:lpstr>
      <vt:lpstr>Times New Roman</vt:lpstr>
      <vt:lpstr>Trebuchet MS</vt:lpstr>
      <vt:lpstr>Wingdings 3</vt:lpstr>
      <vt:lpstr>Faceta</vt:lpstr>
      <vt:lpstr>FEUDALISM AND MANORIAL SYSTEM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FEUDALISM AND MANORIAL SYSTEM</dc:title>
  <dc:creator>Maria Sanz</dc:creator>
  <cp:lastModifiedBy>Maria Sanz</cp:lastModifiedBy>
  <cp:revision>8</cp:revision>
  <dcterms:created xsi:type="dcterms:W3CDTF">2021-07-12T16:05:45Z</dcterms:created>
  <dcterms:modified xsi:type="dcterms:W3CDTF">2021-07-12T17:03:14Z</dcterms:modified>
</cp:coreProperties>
</file>