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258" r:id="rId3"/>
    <p:sldId id="261" r:id="rId4"/>
    <p:sldId id="260" r:id="rId5"/>
    <p:sldId id="283" r:id="rId6"/>
    <p:sldId id="263" r:id="rId7"/>
    <p:sldId id="259" r:id="rId8"/>
    <p:sldId id="264" r:id="rId9"/>
    <p:sldId id="265" r:id="rId10"/>
    <p:sldId id="266" r:id="rId11"/>
    <p:sldId id="267" r:id="rId12"/>
    <p:sldId id="268" r:id="rId13"/>
    <p:sldId id="262" r:id="rId14"/>
    <p:sldId id="269" r:id="rId15"/>
    <p:sldId id="270" r:id="rId16"/>
    <p:sldId id="272" r:id="rId17"/>
    <p:sldId id="271" r:id="rId18"/>
    <p:sldId id="284" r:id="rId19"/>
    <p:sldId id="273" r:id="rId20"/>
    <p:sldId id="274" r:id="rId21"/>
    <p:sldId id="280" r:id="rId22"/>
    <p:sldId id="275" r:id="rId23"/>
    <p:sldId id="276" r:id="rId24"/>
    <p:sldId id="289" r:id="rId25"/>
    <p:sldId id="288" r:id="rId26"/>
    <p:sldId id="277" r:id="rId27"/>
    <p:sldId id="278" r:id="rId28"/>
    <p:sldId id="279" r:id="rId29"/>
    <p:sldId id="281" r:id="rId30"/>
    <p:sldId id="282" r:id="rId31"/>
    <p:sldId id="285" r:id="rId32"/>
    <p:sldId id="286" r:id="rId33"/>
    <p:sldId id="28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E6E6E6"/>
    <a:srgbClr val="FFF4D5"/>
    <a:srgbClr val="00823B"/>
    <a:srgbClr val="E5F8FF"/>
    <a:srgbClr val="FFF8E1"/>
    <a:srgbClr val="00518E"/>
    <a:srgbClr val="ECECEC"/>
    <a:srgbClr val="F3F3F3"/>
    <a:srgbClr val="EBF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8" autoAdjust="0"/>
    <p:restoredTop sz="93482" autoAdjust="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28159-B219-42F6-AA42-AA6192CCC64F}" type="datetimeFigureOut">
              <a:rPr lang="en-US" smtClean="0"/>
              <a:t>7/20/2021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9013C0-0884-4A51-AAE7-740E917A5077}" type="slidenum">
              <a:rPr lang="en-US" smtClean="0"/>
              <a:t>‹Nº›</a:t>
            </a:fld>
            <a:endParaRPr lang="en-US" dirty="0"/>
          </a:p>
        </p:txBody>
      </p:sp>
    </p:spTree>
    <p:extLst>
      <p:ext uri="{BB962C8B-B14F-4D97-AF65-F5344CB8AC3E}">
        <p14:creationId xmlns:p14="http://schemas.microsoft.com/office/powerpoint/2010/main" val="255616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Iron Plow: </a:t>
            </a:r>
            <a:r>
              <a:rPr lang="en-US" b="0" dirty="0"/>
              <a:t>could penetrate</a:t>
            </a:r>
            <a:r>
              <a:rPr lang="en-US" b="0" baseline="0" dirty="0"/>
              <a:t> the soil faster and deeper than the wooden plow. This increased the size of crops because they were in contact with wetter soil and more nutrients.   </a:t>
            </a:r>
            <a:r>
              <a:rPr lang="en-US" b="1" baseline="0" dirty="0"/>
              <a:t>The</a:t>
            </a:r>
            <a:r>
              <a:rPr lang="en-US" b="1" dirty="0"/>
              <a:t> New Harness:</a:t>
            </a:r>
            <a:r>
              <a:rPr lang="en-US" b="1" baseline="0" dirty="0"/>
              <a:t> </a:t>
            </a:r>
            <a:r>
              <a:rPr lang="en-US" b="0" dirty="0"/>
              <a:t>devised to have the horse pull a load with his chest instead of his neck. </a:t>
            </a:r>
            <a:r>
              <a:rPr lang="en-US" b="1" dirty="0"/>
              <a:t> The Three</a:t>
            </a:r>
            <a:r>
              <a:rPr lang="en-US" b="1" baseline="0" dirty="0"/>
              <a:t> Field System </a:t>
            </a:r>
            <a:r>
              <a:rPr lang="en-US" b="0" baseline="0" dirty="0"/>
              <a:t>is</a:t>
            </a:r>
            <a:r>
              <a:rPr lang="en-US" b="1" baseline="0" dirty="0"/>
              <a:t> </a:t>
            </a:r>
            <a:r>
              <a:rPr lang="en-US" baseline="0" dirty="0"/>
              <a:t>e</a:t>
            </a:r>
            <a:r>
              <a:rPr lang="en-US" dirty="0"/>
              <a:t>xplained in the</a:t>
            </a:r>
            <a:r>
              <a:rPr lang="en-US" baseline="0" dirty="0"/>
              <a:t> next slide.</a:t>
            </a:r>
            <a:r>
              <a:rPr lang="en-US" dirty="0"/>
              <a:t> </a:t>
            </a:r>
          </a:p>
        </p:txBody>
      </p:sp>
      <p:sp>
        <p:nvSpPr>
          <p:cNvPr id="4" name="Slide Number Placeholder 3"/>
          <p:cNvSpPr>
            <a:spLocks noGrp="1"/>
          </p:cNvSpPr>
          <p:nvPr>
            <p:ph type="sldNum" sz="quarter" idx="10"/>
          </p:nvPr>
        </p:nvSpPr>
        <p:spPr/>
        <p:txBody>
          <a:bodyPr/>
          <a:lstStyle/>
          <a:p>
            <a:fld id="{F69013C0-0884-4A51-AAE7-740E917A5077}" type="slidenum">
              <a:rPr lang="en-US" smtClean="0"/>
              <a:t>2</a:t>
            </a:fld>
            <a:endParaRPr lang="en-US" dirty="0"/>
          </a:p>
        </p:txBody>
      </p:sp>
    </p:spTree>
    <p:extLst>
      <p:ext uri="{BB962C8B-B14F-4D97-AF65-F5344CB8AC3E}">
        <p14:creationId xmlns:p14="http://schemas.microsoft.com/office/powerpoint/2010/main" val="403783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Barley:  </a:t>
            </a:r>
            <a:r>
              <a:rPr lang="en-US" dirty="0"/>
              <a:t>makes a good</a:t>
            </a:r>
            <a:r>
              <a:rPr lang="en-US" baseline="0" dirty="0"/>
              <a:t> - </a:t>
            </a:r>
            <a:r>
              <a:rPr lang="en-US" dirty="0"/>
              <a:t>cereal grain, bread, animal feed, and a fermentable</a:t>
            </a:r>
            <a:r>
              <a:rPr lang="en-US" baseline="0" dirty="0"/>
              <a:t> material</a:t>
            </a:r>
            <a:r>
              <a:rPr lang="en-US" dirty="0"/>
              <a:t> for distilled beverages, mostly beer.</a:t>
            </a:r>
          </a:p>
        </p:txBody>
      </p:sp>
      <p:sp>
        <p:nvSpPr>
          <p:cNvPr id="4" name="Slide Number Placeholder 3"/>
          <p:cNvSpPr>
            <a:spLocks noGrp="1"/>
          </p:cNvSpPr>
          <p:nvPr>
            <p:ph type="sldNum" sz="quarter" idx="10"/>
          </p:nvPr>
        </p:nvSpPr>
        <p:spPr/>
        <p:txBody>
          <a:bodyPr/>
          <a:lstStyle/>
          <a:p>
            <a:fld id="{F69013C0-0884-4A51-AAE7-740E917A5077}" type="slidenum">
              <a:rPr lang="en-US" smtClean="0"/>
              <a:t>6</a:t>
            </a:fld>
            <a:endParaRPr lang="en-US" dirty="0"/>
          </a:p>
        </p:txBody>
      </p:sp>
    </p:spTree>
    <p:extLst>
      <p:ext uri="{BB962C8B-B14F-4D97-AF65-F5344CB8AC3E}">
        <p14:creationId xmlns:p14="http://schemas.microsoft.com/office/powerpoint/2010/main" val="1014046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ACTIVITY</a:t>
            </a:r>
          </a:p>
        </p:txBody>
      </p:sp>
      <p:sp>
        <p:nvSpPr>
          <p:cNvPr id="4" name="Slide Number Placeholder 3"/>
          <p:cNvSpPr>
            <a:spLocks noGrp="1"/>
          </p:cNvSpPr>
          <p:nvPr>
            <p:ph type="sldNum" sz="quarter" idx="10"/>
          </p:nvPr>
        </p:nvSpPr>
        <p:spPr/>
        <p:txBody>
          <a:bodyPr/>
          <a:lstStyle/>
          <a:p>
            <a:fld id="{F69013C0-0884-4A51-AAE7-740E917A5077}" type="slidenum">
              <a:rPr lang="en-US" smtClean="0"/>
              <a:t>19</a:t>
            </a:fld>
            <a:endParaRPr lang="en-US" dirty="0"/>
          </a:p>
        </p:txBody>
      </p:sp>
    </p:spTree>
    <p:extLst>
      <p:ext uri="{BB962C8B-B14F-4D97-AF65-F5344CB8AC3E}">
        <p14:creationId xmlns:p14="http://schemas.microsoft.com/office/powerpoint/2010/main" val="1955902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9013C0-0884-4A51-AAE7-740E917A5077}" type="slidenum">
              <a:rPr lang="en-US" smtClean="0"/>
              <a:t>22</a:t>
            </a:fld>
            <a:endParaRPr lang="en-US" dirty="0"/>
          </a:p>
        </p:txBody>
      </p:sp>
    </p:spTree>
    <p:extLst>
      <p:ext uri="{BB962C8B-B14F-4D97-AF65-F5344CB8AC3E}">
        <p14:creationId xmlns:p14="http://schemas.microsoft.com/office/powerpoint/2010/main" val="370430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 right:  Chandlers making soap</a:t>
            </a:r>
          </a:p>
        </p:txBody>
      </p:sp>
      <p:sp>
        <p:nvSpPr>
          <p:cNvPr id="4" name="Slide Number Placeholder 3"/>
          <p:cNvSpPr>
            <a:spLocks noGrp="1"/>
          </p:cNvSpPr>
          <p:nvPr>
            <p:ph type="sldNum" sz="quarter" idx="10"/>
          </p:nvPr>
        </p:nvSpPr>
        <p:spPr/>
        <p:txBody>
          <a:bodyPr/>
          <a:lstStyle/>
          <a:p>
            <a:fld id="{F69013C0-0884-4A51-AAE7-740E917A5077}" type="slidenum">
              <a:rPr lang="en-US" smtClean="0"/>
              <a:t>25</a:t>
            </a:fld>
            <a:endParaRPr lang="en-US" dirty="0"/>
          </a:p>
        </p:txBody>
      </p:sp>
    </p:spTree>
    <p:extLst>
      <p:ext uri="{BB962C8B-B14F-4D97-AF65-F5344CB8AC3E}">
        <p14:creationId xmlns:p14="http://schemas.microsoft.com/office/powerpoint/2010/main" val="424101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Gong Farmer:</a:t>
            </a:r>
            <a:r>
              <a:rPr lang="en-US" b="1" baseline="0" dirty="0"/>
              <a:t>   </a:t>
            </a:r>
            <a:r>
              <a:rPr lang="en-US" sz="1200" b="0" i="1" kern="1200" baseline="0" dirty="0">
                <a:solidFill>
                  <a:schemeClr val="tx1"/>
                </a:solidFill>
                <a:effectLst/>
                <a:latin typeface="+mn-lt"/>
                <a:ea typeface="+mn-ea"/>
                <a:cs typeface="+mn-cs"/>
              </a:rPr>
              <a:t>S</a:t>
            </a:r>
            <a:r>
              <a:rPr lang="en-US" sz="1200" b="0" i="1" kern="1200" dirty="0">
                <a:solidFill>
                  <a:schemeClr val="tx1"/>
                </a:solidFill>
                <a:effectLst/>
                <a:latin typeface="+mn-lt"/>
                <a:ea typeface="+mn-ea"/>
                <a:cs typeface="+mn-cs"/>
              </a:rPr>
              <a:t>omeone who digs out and removes human excrement from “bathrooms.” </a:t>
            </a:r>
            <a:endParaRPr lang="en-US" i="1" dirty="0"/>
          </a:p>
        </p:txBody>
      </p:sp>
      <p:sp>
        <p:nvSpPr>
          <p:cNvPr id="4" name="Slide Number Placeholder 3"/>
          <p:cNvSpPr>
            <a:spLocks noGrp="1"/>
          </p:cNvSpPr>
          <p:nvPr>
            <p:ph type="sldNum" sz="quarter" idx="10"/>
          </p:nvPr>
        </p:nvSpPr>
        <p:spPr/>
        <p:txBody>
          <a:bodyPr/>
          <a:lstStyle/>
          <a:p>
            <a:fld id="{F69013C0-0884-4A51-AAE7-740E917A5077}" type="slidenum">
              <a:rPr lang="en-US" smtClean="0"/>
              <a:t>31</a:t>
            </a:fld>
            <a:endParaRPr lang="en-US" dirty="0"/>
          </a:p>
        </p:txBody>
      </p:sp>
    </p:spTree>
    <p:extLst>
      <p:ext uri="{BB962C8B-B14F-4D97-AF65-F5344CB8AC3E}">
        <p14:creationId xmlns:p14="http://schemas.microsoft.com/office/powerpoint/2010/main" val="1251525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Scullion:</a:t>
            </a:r>
            <a:r>
              <a:rPr lang="en-US" dirty="0"/>
              <a:t> </a:t>
            </a:r>
            <a:r>
              <a:rPr lang="en-US" i="1" dirty="0"/>
              <a:t>kitchen worker   </a:t>
            </a:r>
            <a:r>
              <a:rPr lang="en-US" b="1" dirty="0"/>
              <a:t>Trencherman: </a:t>
            </a:r>
            <a:r>
              <a:rPr lang="en-US" i="1" dirty="0"/>
              <a:t>prepares the table for a meal. </a:t>
            </a:r>
            <a:r>
              <a:rPr lang="en-US" dirty="0"/>
              <a:t>  </a:t>
            </a:r>
            <a:r>
              <a:rPr lang="en-US" b="1" dirty="0"/>
              <a:t>Pantler:</a:t>
            </a:r>
            <a:r>
              <a:rPr lang="en-US" dirty="0"/>
              <a:t> </a:t>
            </a:r>
            <a:r>
              <a:rPr lang="en-US" i="1" dirty="0"/>
              <a:t>in charge of the  food supply    </a:t>
            </a:r>
            <a:r>
              <a:rPr lang="en-US" b="1" i="0" dirty="0"/>
              <a:t>Butler:</a:t>
            </a:r>
            <a:r>
              <a:rPr lang="en-US" i="1" dirty="0"/>
              <a:t> chief servant of the household</a:t>
            </a:r>
          </a:p>
        </p:txBody>
      </p:sp>
      <p:sp>
        <p:nvSpPr>
          <p:cNvPr id="4" name="Slide Number Placeholder 3"/>
          <p:cNvSpPr>
            <a:spLocks noGrp="1"/>
          </p:cNvSpPr>
          <p:nvPr>
            <p:ph type="sldNum" sz="quarter" idx="10"/>
          </p:nvPr>
        </p:nvSpPr>
        <p:spPr/>
        <p:txBody>
          <a:bodyPr/>
          <a:lstStyle/>
          <a:p>
            <a:fld id="{F69013C0-0884-4A51-AAE7-740E917A5077}" type="slidenum">
              <a:rPr lang="en-US" smtClean="0"/>
              <a:t>32</a:t>
            </a:fld>
            <a:endParaRPr lang="en-US" dirty="0"/>
          </a:p>
        </p:txBody>
      </p:sp>
    </p:spTree>
    <p:extLst>
      <p:ext uri="{BB962C8B-B14F-4D97-AF65-F5344CB8AC3E}">
        <p14:creationId xmlns:p14="http://schemas.microsoft.com/office/powerpoint/2010/main" val="414177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45621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208914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649411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348452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413262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87745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2946545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999510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22699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3198444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BED5F-58CD-45EB-A9DB-E9709BE29DAE}" type="datetimeFigureOut">
              <a:rPr lang="en-US" smtClean="0"/>
              <a:t>7/20/2021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FC7F9F-BC7D-4F35-A159-8B9873960F0F}" type="slidenum">
              <a:rPr lang="en-US" smtClean="0"/>
              <a:t>‹Nº›</a:t>
            </a:fld>
            <a:endParaRPr lang="en-US" dirty="0"/>
          </a:p>
        </p:txBody>
      </p:sp>
    </p:spTree>
    <p:extLst>
      <p:ext uri="{BB962C8B-B14F-4D97-AF65-F5344CB8AC3E}">
        <p14:creationId xmlns:p14="http://schemas.microsoft.com/office/powerpoint/2010/main" val="2985011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2BED5F-58CD-45EB-A9DB-E9709BE29DAE}" type="datetimeFigureOut">
              <a:rPr lang="en-US" smtClean="0"/>
              <a:t>7/20/2021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FC7F9F-BC7D-4F35-A159-8B9873960F0F}" type="slidenum">
              <a:rPr lang="en-US" smtClean="0"/>
              <a:t>‹Nº›</a:t>
            </a:fld>
            <a:endParaRPr lang="en-US" dirty="0"/>
          </a:p>
        </p:txBody>
      </p:sp>
    </p:spTree>
    <p:extLst>
      <p:ext uri="{BB962C8B-B14F-4D97-AF65-F5344CB8AC3E}">
        <p14:creationId xmlns:p14="http://schemas.microsoft.com/office/powerpoint/2010/main" val="158602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1026" name="Picture 2" descr="http://historywallcharts.eu/resources/uploads/thumbs/_DSF1157-Edit__685x0_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67" y="-341195"/>
            <a:ext cx="13224680" cy="75062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5970" y="122830"/>
            <a:ext cx="10706582" cy="800219"/>
          </a:xfrm>
          <a:prstGeom prst="rect">
            <a:avLst/>
          </a:prstGeom>
          <a:noFill/>
        </p:spPr>
        <p:txBody>
          <a:bodyPr wrap="square" rtlCol="0">
            <a:spAutoFit/>
          </a:bodyPr>
          <a:lstStyle/>
          <a:p>
            <a:r>
              <a:rPr lang="en-US" sz="4600" b="1" dirty="0">
                <a:ln w="12700">
                  <a:solidFill>
                    <a:schemeClr val="bg1"/>
                  </a:solidFill>
                </a:ln>
                <a:solidFill>
                  <a:schemeClr val="bg1"/>
                </a:solidFill>
                <a:latin typeface="Pristina" panose="03060402040406080204" pitchFamily="66" charset="0"/>
              </a:rPr>
              <a:t>The Development of Medieval Guilds</a:t>
            </a:r>
          </a:p>
        </p:txBody>
      </p:sp>
    </p:spTree>
    <p:extLst>
      <p:ext uri="{BB962C8B-B14F-4D97-AF65-F5344CB8AC3E}">
        <p14:creationId xmlns:p14="http://schemas.microsoft.com/office/powerpoint/2010/main" val="62284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3"/>
          <p:cNvSpPr>
            <a:spLocks noChangeArrowheads="1"/>
          </p:cNvSpPr>
          <p:nvPr/>
        </p:nvSpPr>
        <p:spPr bwMode="auto">
          <a:xfrm>
            <a:off x="312516" y="264070"/>
            <a:ext cx="11879484" cy="609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Starting in the 11th century, the population of Europe increased dramatically.  This increase continued into the 14th century.  </a:t>
            </a:r>
            <a:endParaRPr kumimoji="0" lang="en-US" altLang="en-US" sz="38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The introduction of the </a:t>
            </a: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iron plow, </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 </a:t>
            </a: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new harness that enabled </a:t>
            </a:r>
            <a:endParaRPr kumimoji="0" lang="en-US" altLang="en-US" sz="3800" b="0" i="1" u="none" strike="noStrike" cap="none" normalizeH="0" baseline="0" dirty="0">
              <a:ln>
                <a:noFill/>
              </a:ln>
              <a:solidFill>
                <a:srgbClr val="C00000"/>
              </a:solidFill>
              <a:effectLst/>
              <a:latin typeface="Arial Narrow" panose="020B0606020202030204"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horses to be used for farming,</a:t>
            </a:r>
            <a:r>
              <a:rPr kumimoji="0" lang="en-US" altLang="en-US" sz="3800" b="0" i="1"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and the </a:t>
            </a: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three field system of crop </a:t>
            </a:r>
            <a:endParaRPr kumimoji="0" lang="en-US" altLang="en-US" sz="3800" b="0" i="1" u="none" strike="noStrike" cap="none" normalizeH="0" baseline="0" dirty="0">
              <a:ln>
                <a:noFill/>
              </a:ln>
              <a:solidFill>
                <a:srgbClr val="C00000"/>
              </a:solidFill>
              <a:effectLst/>
              <a:latin typeface="Arial Narrow" panose="020B0606020202030204"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rotation</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allowed food production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to keep pace with this increase.  </a:t>
            </a:r>
            <a:endParaRPr kumimoji="0" lang="en-US" altLang="en-US" sz="38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This population increase created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 rise in the demand for goods</a:t>
            </a:r>
            <a:r>
              <a:rPr kumimoji="0" lang="en-US" altLang="en-US" sz="3800" b="1"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t>
            </a:r>
            <a:endParaRPr kumimoji="0" lang="en-US" altLang="en-US" sz="3800" b="0" i="0" u="none" strike="noStrike" cap="none" normalizeH="0" baseline="0" dirty="0">
              <a:ln>
                <a:noFill/>
              </a:ln>
              <a:solidFill>
                <a:schemeClr val="tx1"/>
              </a:solidFill>
              <a:effectLst/>
              <a:latin typeface="Arial Narrow" panose="020B0606020202030204" pitchFamily="34" charset="0"/>
            </a:endParaRPr>
          </a:p>
        </p:txBody>
      </p:sp>
      <p:pic>
        <p:nvPicPr>
          <p:cNvPr id="2055" name="Picture 7" descr="https://cdn.xl.thumbs.canstockphoto.com/old-fashioned-gardening-horse-and-plow-stock-photos_csp21428235.jpg"/>
          <p:cNvPicPr>
            <a:picLocks noChangeAspect="1" noChangeArrowheads="1"/>
          </p:cNvPicPr>
          <p:nvPr/>
        </p:nvPicPr>
        <p:blipFill rotWithShape="1">
          <a:blip r:embed="rId4">
            <a:extLst>
              <a:ext uri="{28A0092B-C50C-407E-A947-70E740481C1C}">
                <a14:useLocalDpi xmlns:a14="http://schemas.microsoft.com/office/drawing/2010/main" val="0"/>
              </a:ext>
            </a:extLst>
          </a:blip>
          <a:srcRect l="-440" t="6773" b="11215"/>
          <a:stretch/>
        </p:blipFill>
        <p:spPr bwMode="auto">
          <a:xfrm flipH="1">
            <a:off x="6252258" y="3441833"/>
            <a:ext cx="5633570" cy="2453320"/>
          </a:xfrm>
          <a:prstGeom prst="rect">
            <a:avLst/>
          </a:prstGeom>
          <a:noFill/>
          <a:ln w="0">
            <a:solidFill>
              <a:schemeClr val="tx1">
                <a:lumMod val="50000"/>
                <a:lumOff val="50000"/>
              </a:schemeClr>
            </a:solidFill>
          </a:ln>
          <a:effectLst>
            <a:softEdge rad="152400"/>
          </a:effectLst>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H="1">
            <a:off x="7207811" y="3882452"/>
            <a:ext cx="101857" cy="70280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309668" y="3882452"/>
            <a:ext cx="1062893" cy="52818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207811" y="4585252"/>
            <a:ext cx="1164750" cy="0"/>
          </a:xfrm>
          <a:prstGeom prst="line">
            <a:avLst/>
          </a:prstGeom>
          <a:ln w="412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721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ox(out)">
                                      <p:cBhvr>
                                        <p:cTn id="7" dur="2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271708" y="758232"/>
            <a:ext cx="11655488" cy="635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35000"/>
              </a:lnSpc>
              <a:spcBef>
                <a:spcPct val="0"/>
              </a:spcBef>
              <a:spcAft>
                <a:spcPct val="0"/>
              </a:spcAft>
            </a:pPr>
            <a:r>
              <a:rPr kumimoji="0" lang="en-US" altLang="en-US" sz="3600" i="1" u="none" strike="noStrike" cap="none" normalizeH="0" baseline="0" dirty="0">
                <a:ln>
                  <a:noFill/>
                </a:ln>
                <a:solidFill>
                  <a:srgbClr val="00518E"/>
                </a:solidFill>
                <a:effectLst/>
                <a:latin typeface="Candara" panose="020E0502030303020204" pitchFamily="34" charset="0"/>
                <a:ea typeface="Calibri" panose="020F0502020204030204" pitchFamily="34" charset="0"/>
                <a:cs typeface="Calibri Light" panose="020F0302020204030204" pitchFamily="34" charset="0"/>
              </a:rPr>
              <a:t>To meet the need for more food and to reduce the possibility </a:t>
            </a:r>
          </a:p>
          <a:p>
            <a:pPr lvl="0" eaLnBrk="0" fontAlgn="base" hangingPunct="0">
              <a:lnSpc>
                <a:spcPct val="135000"/>
              </a:lnSpc>
              <a:spcBef>
                <a:spcPct val="0"/>
              </a:spcBef>
              <a:spcAft>
                <a:spcPct val="0"/>
              </a:spcAft>
            </a:pPr>
            <a:r>
              <a:rPr kumimoji="0" lang="en-US" altLang="en-US" sz="3600" i="1" u="none" strike="noStrike" cap="none" normalizeH="0" baseline="0" dirty="0">
                <a:ln>
                  <a:noFill/>
                </a:ln>
                <a:solidFill>
                  <a:srgbClr val="00518E"/>
                </a:solidFill>
                <a:effectLst/>
                <a:latin typeface="Candara" panose="020E0502030303020204" pitchFamily="34" charset="0"/>
                <a:ea typeface="Calibri" panose="020F0502020204030204" pitchFamily="34" charset="0"/>
                <a:cs typeface="Calibri Light" panose="020F0302020204030204" pitchFamily="34" charset="0"/>
              </a:rPr>
              <a:t>of starvation in medieval Europe, </a:t>
            </a:r>
            <a:r>
              <a:rPr kumimoji="0" lang="en-US" altLang="en-US" sz="3600" b="1" i="1" u="none" strike="noStrike" cap="none" normalizeH="0" baseline="0" dirty="0">
                <a:ln>
                  <a:noFill/>
                </a:ln>
                <a:solidFill>
                  <a:srgbClr val="C00000"/>
                </a:solidFill>
                <a:effectLst/>
                <a:latin typeface="Candara" panose="020E0502030303020204" pitchFamily="34" charset="0"/>
                <a:ea typeface="Calibri" panose="020F0502020204030204" pitchFamily="34" charset="0"/>
                <a:cs typeface="Calibri Light" panose="020F0302020204030204" pitchFamily="34" charset="0"/>
              </a:rPr>
              <a:t>the three-field system of crop rotation </a:t>
            </a:r>
            <a:r>
              <a:rPr kumimoji="0" lang="en-US" altLang="en-US" sz="3600" i="1" u="none" strike="noStrike" cap="none" normalizeH="0" baseline="0" dirty="0">
                <a:ln>
                  <a:noFill/>
                </a:ln>
                <a:solidFill>
                  <a:srgbClr val="00518E"/>
                </a:solidFill>
                <a:effectLst/>
                <a:latin typeface="Candara" panose="020E0502030303020204" pitchFamily="34" charset="0"/>
                <a:ea typeface="Calibri" panose="020F0502020204030204" pitchFamily="34" charset="0"/>
                <a:cs typeface="Calibri Light" panose="020F0302020204030204" pitchFamily="34" charset="0"/>
              </a:rPr>
              <a:t>was also developed. In this system, farmers changed the use of fields over time. </a:t>
            </a:r>
            <a:r>
              <a:rPr lang="en-US" altLang="en-US" sz="36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Each of two fields would be planted with different crops each year, while a third field would </a:t>
            </a:r>
            <a:r>
              <a:rPr lang="en-US" altLang="en-US" sz="3600" i="1" u="sng" dirty="0">
                <a:solidFill>
                  <a:srgbClr val="00518E"/>
                </a:solidFill>
                <a:latin typeface="Candara" panose="020E0502030303020204" pitchFamily="34" charset="0"/>
                <a:ea typeface="Calibri" panose="020F0502020204030204" pitchFamily="34" charset="0"/>
                <a:cs typeface="Calibri Light" panose="020F0302020204030204" pitchFamily="34" charset="0"/>
              </a:rPr>
              <a:t>lie fallow</a:t>
            </a:r>
            <a:r>
              <a:rPr lang="en-US" altLang="en-US" sz="36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  Each time crops are </a:t>
            </a:r>
          </a:p>
          <a:p>
            <a:pPr lvl="0" eaLnBrk="0" fontAlgn="base" hangingPunct="0">
              <a:lnSpc>
                <a:spcPct val="135000"/>
              </a:lnSpc>
              <a:spcBef>
                <a:spcPct val="0"/>
              </a:spcBef>
              <a:spcAft>
                <a:spcPct val="0"/>
              </a:spcAft>
            </a:pPr>
            <a:r>
              <a:rPr lang="en-US" altLang="en-US" sz="36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planted in a field, they use much of </a:t>
            </a:r>
          </a:p>
          <a:p>
            <a:pPr lvl="0" eaLnBrk="0" fontAlgn="base" hangingPunct="0">
              <a:lnSpc>
                <a:spcPct val="135000"/>
              </a:lnSpc>
              <a:spcBef>
                <a:spcPct val="0"/>
              </a:spcBef>
              <a:spcAft>
                <a:spcPct val="0"/>
              </a:spcAft>
            </a:pPr>
            <a:r>
              <a:rPr lang="en-US" altLang="en-US" sz="36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the </a:t>
            </a:r>
            <a:r>
              <a:rPr lang="en-US" altLang="en-US" sz="3600" i="1" u="sng" dirty="0">
                <a:solidFill>
                  <a:srgbClr val="00518E"/>
                </a:solidFill>
                <a:latin typeface="Candara" panose="020E0502030303020204" pitchFamily="34" charset="0"/>
                <a:ea typeface="Calibri" panose="020F0502020204030204" pitchFamily="34" charset="0"/>
                <a:cs typeface="Calibri Light" panose="020F0302020204030204" pitchFamily="34" charset="0"/>
              </a:rPr>
              <a:t>nutrients</a:t>
            </a:r>
            <a:r>
              <a:rPr lang="en-US" altLang="en-US" sz="36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 that the soil can provide.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3" descr="https://tse1.mm.bing.net/th?&amp;id=OIP.M96267910ca6b6cdee5461d24afb2bb8dH0&amp;w=314&amp;h=176&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6948" y="4696644"/>
            <a:ext cx="3568700" cy="1990027"/>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1817225" y="139741"/>
            <a:ext cx="8887369" cy="707886"/>
          </a:xfrm>
          <a:prstGeom prst="rect">
            <a:avLst/>
          </a:prstGeom>
        </p:spPr>
        <p:txBody>
          <a:bodyPr wrap="none">
            <a:spAutoFit/>
          </a:bodyPr>
          <a:lstStyle/>
          <a:p>
            <a:r>
              <a:rPr lang="en-US" altLang="en-US" sz="4000" b="1" i="1" dirty="0">
                <a:solidFill>
                  <a:srgbClr val="00823B"/>
                </a:solidFill>
                <a:latin typeface="Candara" panose="020E0502030303020204" pitchFamily="34" charset="0"/>
                <a:ea typeface="Calibri" panose="020F0502020204030204" pitchFamily="34" charset="0"/>
                <a:cs typeface="Calibri Light" panose="020F0302020204030204" pitchFamily="34" charset="0"/>
              </a:rPr>
              <a:t>The Three-Field System of Crop Rotation </a:t>
            </a:r>
            <a:endParaRPr lang="en-US" sz="4000" dirty="0">
              <a:solidFill>
                <a:srgbClr val="00823B"/>
              </a:solidFill>
            </a:endParaRPr>
          </a:p>
        </p:txBody>
      </p:sp>
    </p:spTree>
    <p:extLst>
      <p:ext uri="{BB962C8B-B14F-4D97-AF65-F5344CB8AC3E}">
        <p14:creationId xmlns:p14="http://schemas.microsoft.com/office/powerpoint/2010/main" val="1227639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168416" y="0"/>
            <a:ext cx="12216384" cy="6947286"/>
          </a:xfrm>
          <a:prstGeom prst="rect">
            <a:avLst/>
          </a:prstGeom>
        </p:spPr>
        <p:txBody>
          <a:bodyPr wrap="square">
            <a:spAutoFit/>
          </a:bodyPr>
          <a:lstStyle/>
          <a:p>
            <a:pPr lvl="0" eaLnBrk="0" fontAlgn="base" hangingPunct="0">
              <a:lnSpc>
                <a:spcPct val="128000"/>
              </a:lnSpc>
              <a:spcBef>
                <a:spcPct val="0"/>
              </a:spcBef>
              <a:spcAft>
                <a:spcPct val="0"/>
              </a:spcAft>
            </a:pPr>
            <a:r>
              <a:rPr lang="en-US" altLang="en-US" sz="4000" i="1" dirty="0">
                <a:solidFill>
                  <a:srgbClr val="00518E"/>
                </a:solidFill>
                <a:latin typeface="Candara" panose="020E0502030303020204" pitchFamily="34" charset="0"/>
                <a:ea typeface="Calibri" panose="020F0502020204030204" pitchFamily="34" charset="0"/>
                <a:cs typeface="Calibri Light" panose="020F0302020204030204" pitchFamily="34" charset="0"/>
              </a:rPr>
              <a:t>Leaving a field unplanted for a year allowed the soil to replenish these nutrients naturally, making it ready to be planted the next year. </a:t>
            </a:r>
            <a:r>
              <a:rPr lang="en-US" altLang="en-US" sz="3800" b="1" i="1" dirty="0">
                <a:solidFill>
                  <a:srgbClr val="00518E"/>
                </a:solidFill>
                <a:latin typeface="Candara Light" panose="020E0502030303020204" pitchFamily="34" charset="0"/>
                <a:ea typeface="Calibri" panose="020F0502020204030204" pitchFamily="34" charset="0"/>
                <a:cs typeface="Arial" panose="020B0604020202020204" pitchFamily="34" charset="0"/>
              </a:rPr>
              <a:t>These three fields would be rotated each year so a different field would remain unplanted. If one </a:t>
            </a:r>
          </a:p>
          <a:p>
            <a:pPr lvl="0" eaLnBrk="0" fontAlgn="base" hangingPunct="0">
              <a:lnSpc>
                <a:spcPct val="128000"/>
              </a:lnSpc>
              <a:spcBef>
                <a:spcPct val="0"/>
              </a:spcBef>
              <a:spcAft>
                <a:spcPct val="0"/>
              </a:spcAft>
            </a:pPr>
            <a:r>
              <a:rPr lang="en-US" altLang="en-US" sz="3800" b="1" i="1" dirty="0">
                <a:solidFill>
                  <a:srgbClr val="00518E"/>
                </a:solidFill>
                <a:latin typeface="Candara Light" panose="020E0502030303020204" pitchFamily="34" charset="0"/>
                <a:ea typeface="Calibri" panose="020F0502020204030204" pitchFamily="34" charset="0"/>
                <a:cs typeface="Arial" panose="020B0604020202020204" pitchFamily="34" charset="0"/>
              </a:rPr>
              <a:t>of the two crops failed, the other would serve as a backup.  And, a new field would be ready to plant the next year.  </a:t>
            </a:r>
          </a:p>
          <a:p>
            <a:pPr lvl="0" eaLnBrk="0" fontAlgn="base" hangingPunct="0">
              <a:lnSpc>
                <a:spcPct val="128000"/>
              </a:lnSpc>
              <a:spcBef>
                <a:spcPct val="0"/>
              </a:spcBef>
              <a:spcAft>
                <a:spcPct val="0"/>
              </a:spcAft>
            </a:pPr>
            <a:r>
              <a:rPr lang="en-US" altLang="en-US" sz="3800" b="1" i="1" dirty="0">
                <a:solidFill>
                  <a:srgbClr val="00518E"/>
                </a:solidFill>
                <a:latin typeface="Candara Light" panose="020E0502030303020204" pitchFamily="34" charset="0"/>
                <a:ea typeface="Calibri" panose="020F0502020204030204" pitchFamily="34" charset="0"/>
                <a:cs typeface="Arial" panose="020B0604020202020204" pitchFamily="34" charset="0"/>
              </a:rPr>
              <a:t>This system dramatically reduced medieval Europeans' risk </a:t>
            </a:r>
          </a:p>
          <a:p>
            <a:pPr lvl="0" eaLnBrk="0" fontAlgn="base" hangingPunct="0">
              <a:lnSpc>
                <a:spcPct val="128000"/>
              </a:lnSpc>
              <a:spcBef>
                <a:spcPct val="0"/>
              </a:spcBef>
              <a:spcAft>
                <a:spcPct val="0"/>
              </a:spcAft>
            </a:pPr>
            <a:r>
              <a:rPr lang="en-US" altLang="en-US" sz="3800" b="1" i="1" dirty="0">
                <a:solidFill>
                  <a:srgbClr val="00518E"/>
                </a:solidFill>
                <a:latin typeface="Candara Light" panose="020E0502030303020204" pitchFamily="34" charset="0"/>
                <a:ea typeface="Calibri" panose="020F0502020204030204" pitchFamily="34" charset="0"/>
                <a:cs typeface="Arial" panose="020B0604020202020204" pitchFamily="34" charset="0"/>
              </a:rPr>
              <a:t>of starvation due to crop failure and increased Europe’s </a:t>
            </a:r>
          </a:p>
          <a:p>
            <a:pPr lvl="0" eaLnBrk="0" fontAlgn="base" hangingPunct="0">
              <a:lnSpc>
                <a:spcPct val="128000"/>
              </a:lnSpc>
              <a:spcBef>
                <a:spcPct val="0"/>
              </a:spcBef>
              <a:spcAft>
                <a:spcPct val="0"/>
              </a:spcAft>
            </a:pPr>
            <a:r>
              <a:rPr lang="en-US" altLang="en-US" sz="3800" b="1" i="1" dirty="0">
                <a:solidFill>
                  <a:srgbClr val="00518E"/>
                </a:solidFill>
                <a:latin typeface="Candara Light" panose="020E0502030303020204" pitchFamily="34" charset="0"/>
                <a:cs typeface="Arial" panose="020B0604020202020204" pitchFamily="34" charset="0"/>
              </a:rPr>
              <a:t>supply of  food.</a:t>
            </a:r>
            <a:endParaRPr lang="en-US" altLang="en-US" sz="3800" b="1" i="1" dirty="0">
              <a:solidFill>
                <a:srgbClr val="00518E"/>
              </a:solidFill>
              <a:latin typeface="Candara Light" panose="020E0502030303020204" pitchFamily="34" charset="0"/>
            </a:endParaRPr>
          </a:p>
        </p:txBody>
      </p:sp>
    </p:spTree>
    <p:extLst>
      <p:ext uri="{BB962C8B-B14F-4D97-AF65-F5344CB8AC3E}">
        <p14:creationId xmlns:p14="http://schemas.microsoft.com/office/powerpoint/2010/main" val="37167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266" name="Picture 2" descr="https://image.slidesharecdn.com/u03egh2-091124055029-phpapp02/95/u3-medieval-cities-7-728.jpg?cb=1259041986"/>
          <p:cNvPicPr>
            <a:picLocks noChangeAspect="1" noChangeArrowheads="1"/>
          </p:cNvPicPr>
          <p:nvPr/>
        </p:nvPicPr>
        <p:blipFill rotWithShape="1">
          <a:blip r:embed="rId2">
            <a:extLst>
              <a:ext uri="{28A0092B-C50C-407E-A947-70E740481C1C}">
                <a14:useLocalDpi xmlns:a14="http://schemas.microsoft.com/office/drawing/2010/main" val="0"/>
              </a:ext>
            </a:extLst>
          </a:blip>
          <a:srcRect t="20515" b="8402"/>
          <a:stretch/>
        </p:blipFill>
        <p:spPr bwMode="auto">
          <a:xfrm>
            <a:off x="587829" y="391886"/>
            <a:ext cx="10628175" cy="591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564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content.jacplus.com.au/secure/ebooks/07303/0730337634/images/2_source-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40480" y="300446"/>
            <a:ext cx="1619794" cy="461665"/>
          </a:xfrm>
          <a:prstGeom prst="rect">
            <a:avLst/>
          </a:prstGeom>
          <a:noFill/>
        </p:spPr>
        <p:txBody>
          <a:bodyPr wrap="square" rtlCol="0">
            <a:spAutoFit/>
          </a:bodyPr>
          <a:lstStyle/>
          <a:p>
            <a:r>
              <a:rPr lang="en-US" sz="2400" dirty="0">
                <a:solidFill>
                  <a:schemeClr val="accent5">
                    <a:lumMod val="75000"/>
                  </a:schemeClr>
                </a:solidFill>
              </a:rPr>
              <a:t>Wheat</a:t>
            </a:r>
          </a:p>
        </p:txBody>
      </p:sp>
      <p:sp>
        <p:nvSpPr>
          <p:cNvPr id="4" name="TextBox 3"/>
          <p:cNvSpPr txBox="1"/>
          <p:nvPr/>
        </p:nvSpPr>
        <p:spPr>
          <a:xfrm>
            <a:off x="699746" y="4213654"/>
            <a:ext cx="1737360" cy="461665"/>
          </a:xfrm>
          <a:prstGeom prst="rect">
            <a:avLst/>
          </a:prstGeom>
          <a:noFill/>
        </p:spPr>
        <p:txBody>
          <a:bodyPr wrap="square" rtlCol="0">
            <a:spAutoFit/>
          </a:bodyPr>
          <a:lstStyle/>
          <a:p>
            <a:r>
              <a:rPr lang="en-US" sz="2400" dirty="0">
                <a:solidFill>
                  <a:schemeClr val="accent5">
                    <a:lumMod val="75000"/>
                  </a:schemeClr>
                </a:solidFill>
              </a:rPr>
              <a:t>Barley</a:t>
            </a:r>
          </a:p>
        </p:txBody>
      </p:sp>
      <p:sp>
        <p:nvSpPr>
          <p:cNvPr id="5" name="TextBox 4"/>
          <p:cNvSpPr txBox="1"/>
          <p:nvPr/>
        </p:nvSpPr>
        <p:spPr>
          <a:xfrm>
            <a:off x="9483634" y="2795452"/>
            <a:ext cx="2534195" cy="461665"/>
          </a:xfrm>
          <a:prstGeom prst="rect">
            <a:avLst/>
          </a:prstGeom>
          <a:noFill/>
        </p:spPr>
        <p:txBody>
          <a:bodyPr wrap="square" rtlCol="0">
            <a:spAutoFit/>
          </a:bodyPr>
          <a:lstStyle/>
          <a:p>
            <a:r>
              <a:rPr lang="en-US" sz="2400" dirty="0">
                <a:solidFill>
                  <a:schemeClr val="accent5">
                    <a:lumMod val="75000"/>
                  </a:schemeClr>
                </a:solidFill>
              </a:rPr>
              <a:t>Fallow </a:t>
            </a:r>
            <a:r>
              <a:rPr lang="en-US" sz="2000" dirty="0">
                <a:solidFill>
                  <a:schemeClr val="accent5">
                    <a:lumMod val="75000"/>
                  </a:schemeClr>
                </a:solidFill>
              </a:rPr>
              <a:t>(unplanted)</a:t>
            </a:r>
          </a:p>
        </p:txBody>
      </p:sp>
    </p:spTree>
    <p:extLst>
      <p:ext uri="{BB962C8B-B14F-4D97-AF65-F5344CB8AC3E}">
        <p14:creationId xmlns:p14="http://schemas.microsoft.com/office/powerpoint/2010/main" val="1828512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s://i0.wp.com/www.lostkingdom.net/wp-content/uploads/2015/03/Harvest-Time-Lambourne-Berks.jpg?resize=660%2C425"/>
          <p:cNvPicPr>
            <a:picLocks noChangeAspect="1" noChangeArrowheads="1"/>
          </p:cNvPicPr>
          <p:nvPr/>
        </p:nvPicPr>
        <p:blipFill rotWithShape="1">
          <a:blip r:embed="rId2">
            <a:extLst>
              <a:ext uri="{28A0092B-C50C-407E-A947-70E740481C1C}">
                <a14:useLocalDpi xmlns:a14="http://schemas.microsoft.com/office/drawing/2010/main" val="0"/>
              </a:ext>
            </a:extLst>
          </a:blip>
          <a:srcRect l="-221" t="364" r="194" b="623"/>
          <a:stretch/>
        </p:blipFill>
        <p:spPr bwMode="auto">
          <a:xfrm>
            <a:off x="-426720" y="-152400"/>
            <a:ext cx="12725400" cy="719327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392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596900" y="139700"/>
            <a:ext cx="11823700" cy="5706177"/>
          </a:xfrm>
          <a:prstGeom prst="rect">
            <a:avLst/>
          </a:prstGeom>
        </p:spPr>
        <p:txBody>
          <a:bodyPr wrap="square">
            <a:spAutoFit/>
          </a:bodyPr>
          <a:lstStyle/>
          <a:p>
            <a:pPr>
              <a:lnSpc>
                <a:spcPct val="12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As trade increased, towns grew.  The number of merchants, artisans, craftspeople, and workers living in towns increased. Beginning in the 12th century, many artisans and craftspeople joined together in what are called </a:t>
            </a:r>
            <a:r>
              <a:rPr lang="en-US" sz="3800" b="1"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guilds:</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groups of people performing the same </a:t>
            </a:r>
            <a:r>
              <a:rPr lang="en-US" sz="3800" i="1" u="sng"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craft</a:t>
            </a:r>
            <a:r>
              <a:rPr lang="en-US" sz="3800"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 </a:t>
            </a:r>
          </a:p>
          <a:p>
            <a:pPr>
              <a:lnSpc>
                <a:spcPct val="120000"/>
              </a:lnSpc>
            </a:pPr>
            <a:r>
              <a:rPr lang="en-US" sz="3800"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usually in the same city, </a:t>
            </a:r>
          </a:p>
          <a:p>
            <a:pPr>
              <a:lnSpc>
                <a:spcPct val="120000"/>
              </a:lnSpc>
            </a:pPr>
            <a:r>
              <a:rPr lang="en-US" sz="3800"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who joined together for </a:t>
            </a:r>
          </a:p>
          <a:p>
            <a:pPr>
              <a:lnSpc>
                <a:spcPct val="120000"/>
              </a:lnSpc>
            </a:pPr>
            <a:r>
              <a:rPr lang="en-US" sz="3800"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their common good</a:t>
            </a:r>
            <a:r>
              <a:rPr lang="en-US" sz="3800" b="1"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a:t>
            </a:r>
            <a:r>
              <a:rPr lang="en-US" sz="3800" b="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en-US" sz="3800" dirty="0">
              <a:solidFill>
                <a:srgbClr val="C00000"/>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5122" name="Picture 2" descr="See the source image"/>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6275" y="3170588"/>
            <a:ext cx="5711825" cy="3298378"/>
          </a:xfrm>
          <a:prstGeom prst="rect">
            <a:avLst/>
          </a:prstGeom>
          <a:solidFill>
            <a:schemeClr val="accent1">
              <a:lumMod val="50000"/>
            </a:schemeClr>
          </a:solidFill>
          <a:ln w="34925">
            <a:solidFill>
              <a:srgbClr val="C00000"/>
            </a:solidFill>
          </a:ln>
        </p:spPr>
      </p:pic>
      <p:sp>
        <p:nvSpPr>
          <p:cNvPr id="3" name="TextBox 2"/>
          <p:cNvSpPr txBox="1"/>
          <p:nvPr/>
        </p:nvSpPr>
        <p:spPr>
          <a:xfrm>
            <a:off x="1435100" y="6253522"/>
            <a:ext cx="4483100" cy="430887"/>
          </a:xfrm>
          <a:prstGeom prst="rect">
            <a:avLst/>
          </a:prstGeom>
          <a:noFill/>
        </p:spPr>
        <p:txBody>
          <a:bodyPr wrap="square" rtlCol="0">
            <a:spAutoFit/>
          </a:bodyPr>
          <a:lstStyle/>
          <a:p>
            <a:r>
              <a:rPr lang="en-US" sz="2200" dirty="0"/>
              <a:t>“Cobbler” Guild Shop  (shoemakers</a:t>
            </a:r>
            <a:r>
              <a:rPr lang="en-US" dirty="0"/>
              <a:t>)</a:t>
            </a:r>
          </a:p>
        </p:txBody>
      </p:sp>
    </p:spTree>
    <p:extLst>
      <p:ext uri="{BB962C8B-B14F-4D97-AF65-F5344CB8AC3E}">
        <p14:creationId xmlns:p14="http://schemas.microsoft.com/office/powerpoint/2010/main" val="272751560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1000" fill="hold"/>
                                        <p:tgtEl>
                                          <p:spTgt spid="5122"/>
                                        </p:tgtEl>
                                        <p:attrNameLst>
                                          <p:attrName>ppt_w</p:attrName>
                                        </p:attrNameLst>
                                      </p:cBhvr>
                                      <p:tavLst>
                                        <p:tav tm="0">
                                          <p:val>
                                            <p:fltVal val="0"/>
                                          </p:val>
                                        </p:tav>
                                        <p:tav tm="100000">
                                          <p:val>
                                            <p:strVal val="#ppt_w"/>
                                          </p:val>
                                        </p:tav>
                                      </p:tavLst>
                                    </p:anim>
                                    <p:anim calcmode="lin" valueType="num">
                                      <p:cBhvr>
                                        <p:cTn id="15" dur="1000" fill="hold"/>
                                        <p:tgtEl>
                                          <p:spTgt spid="5122"/>
                                        </p:tgtEl>
                                        <p:attrNameLst>
                                          <p:attrName>ppt_h</p:attrName>
                                        </p:attrNameLst>
                                      </p:cBhvr>
                                      <p:tavLst>
                                        <p:tav tm="0">
                                          <p:val>
                                            <p:fltVal val="0"/>
                                          </p:val>
                                        </p:tav>
                                        <p:tav tm="100000">
                                          <p:val>
                                            <p:strVal val="#ppt_h"/>
                                          </p:val>
                                        </p:tav>
                                      </p:tavLst>
                                    </p:anim>
                                    <p:anim calcmode="lin" valueType="num">
                                      <p:cBhvr>
                                        <p:cTn id="16" dur="1000" fill="hold"/>
                                        <p:tgtEl>
                                          <p:spTgt spid="5122"/>
                                        </p:tgtEl>
                                        <p:attrNameLst>
                                          <p:attrName>style.rotation</p:attrName>
                                        </p:attrNameLst>
                                      </p:cBhvr>
                                      <p:tavLst>
                                        <p:tav tm="0">
                                          <p:val>
                                            <p:fltVal val="90"/>
                                          </p:val>
                                        </p:tav>
                                        <p:tav tm="100000">
                                          <p:val>
                                            <p:fltVal val="0"/>
                                          </p:val>
                                        </p:tav>
                                      </p:tavLst>
                                    </p:anim>
                                    <p:animEffect transition="in" filter="fade">
                                      <p:cBhvr>
                                        <p:cTn id="1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194" name="Picture 2" descr="https://www.worldhistoryvolume.com/wp-content/uploads/2017/08/The-Town-and-the-Guild-1100-138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0784" y="-117861"/>
            <a:ext cx="7604125" cy="719176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775134"/>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300082" y="-64250"/>
            <a:ext cx="11891918" cy="7298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17000"/>
              </a:lnSpc>
              <a:spcBef>
                <a:spcPct val="0"/>
              </a:spcBef>
              <a:spcAft>
                <a:spcPct val="0"/>
              </a:spcAf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These </a:t>
            </a:r>
            <a:r>
              <a:rPr kumimoji="0" lang="en-US" altLang="en-US" sz="3800" b="1"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guilds</a:t>
            </a:r>
            <a:r>
              <a:rPr kumimoji="0" lang="en-US" altLang="en-US" sz="3800" b="0" i="0"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 </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regulated the quality of goods produced, set prices, controlled the number of craftspeople, and also controlled where and to whom goods could be sold</a:t>
            </a:r>
            <a:r>
              <a:rPr kumimoji="0" lang="en-US" altLang="en-US" sz="3800" b="1"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Controlling the quality, the price, and the distribution worked out well for the guild members, as well as, their customers</a:t>
            </a:r>
            <a:r>
              <a:rPr kumimoji="0" lang="en-US" altLang="en-US" sz="3800" b="1"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t>
            </a:r>
          </a:p>
          <a:p>
            <a:pPr lvl="0" eaLnBrk="0" fontAlgn="base" hangingPunct="0">
              <a:lnSpc>
                <a:spcPct val="30000"/>
              </a:lnSpc>
              <a:spcBef>
                <a:spcPct val="0"/>
              </a:spcBef>
              <a:spcAft>
                <a:spcPct val="0"/>
              </a:spcAft>
            </a:pPr>
            <a:endPar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endParaRPr>
          </a:p>
          <a:p>
            <a:pPr lvl="0" eaLnBrk="0" fontAlgn="base" hangingPunct="0">
              <a:lnSpc>
                <a:spcPct val="114000"/>
              </a:lnSpc>
              <a:spcBef>
                <a:spcPct val="0"/>
              </a:spcBef>
              <a:spcAft>
                <a:spcPct val="0"/>
              </a:spcAf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People could count on </a:t>
            </a:r>
          </a:p>
          <a:p>
            <a:pPr lvl="0" eaLnBrk="0" fontAlgn="base" hangingPunct="0">
              <a:lnSpc>
                <a:spcPct val="114000"/>
              </a:lnSpc>
              <a:spcBef>
                <a:spcPct val="0"/>
              </a:spcBef>
              <a:spcAft>
                <a:spcPct val="0"/>
              </a:spcAf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goods of consistent quality </a:t>
            </a:r>
          </a:p>
          <a:p>
            <a:pPr lvl="0" eaLnBrk="0" fontAlgn="base" hangingPunct="0">
              <a:lnSpc>
                <a:spcPct val="114000"/>
              </a:lnSpc>
              <a:spcBef>
                <a:spcPct val="0"/>
              </a:spcBef>
              <a:spcAft>
                <a:spcPct val="0"/>
              </a:spcAf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fair prices</a:t>
            </a:r>
            <a:r>
              <a:rPr kumimoji="0" lang="en-US" altLang="en-US" sz="3800" b="1"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t>
            </a:r>
            <a:r>
              <a:rPr lang="en-US" altLang="en-US" sz="3800"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Guilds would </a:t>
            </a:r>
          </a:p>
          <a:p>
            <a:pPr lvl="0" eaLnBrk="0" fontAlgn="base" hangingPunct="0">
              <a:lnSpc>
                <a:spcPct val="114000"/>
              </a:lnSpc>
              <a:spcBef>
                <a:spcPct val="0"/>
              </a:spcBef>
              <a:spcAft>
                <a:spcPct val="0"/>
              </a:spcAft>
            </a:pPr>
            <a:r>
              <a:rPr lang="en-US" altLang="en-US" sz="3800"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regulate trade in medieval </a:t>
            </a:r>
          </a:p>
          <a:p>
            <a:pPr lvl="0" eaLnBrk="0" fontAlgn="base" hangingPunct="0">
              <a:lnSpc>
                <a:spcPct val="114000"/>
              </a:lnSpc>
              <a:spcBef>
                <a:spcPct val="0"/>
              </a:spcBef>
              <a:spcAft>
                <a:spcPct val="0"/>
              </a:spcAft>
            </a:pPr>
            <a:r>
              <a:rPr lang="en-US" altLang="en-US" sz="3800"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Europe for centuries</a:t>
            </a:r>
            <a:r>
              <a:rPr lang="en-US" altLang="en-US" sz="3800" b="1"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a:t>
            </a:r>
            <a:endParaRPr kumimoji="0" lang="en-US" altLang="en-US" sz="3800" b="1"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0" y="287923"/>
            <a:ext cx="30008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23E4F"/>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221" name="Picture 5"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082" y="2912078"/>
            <a:ext cx="5999118" cy="371374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3518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500" decel="50000" fill="hold">
                                          <p:stCondLst>
                                            <p:cond delay="0"/>
                                          </p:stCondLst>
                                        </p:cTn>
                                        <p:tgtEl>
                                          <p:spTgt spid="922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22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221"/>
                                        </p:tgtEl>
                                        <p:attrNameLst>
                                          <p:attrName>ppt_w</p:attrName>
                                        </p:attrNameLst>
                                      </p:cBhvr>
                                      <p:tavLst>
                                        <p:tav tm="0">
                                          <p:val>
                                            <p:strVal val="#ppt_w*.05"/>
                                          </p:val>
                                        </p:tav>
                                        <p:tav tm="100000">
                                          <p:val>
                                            <p:strVal val="#ppt_w"/>
                                          </p:val>
                                        </p:tav>
                                      </p:tavLst>
                                    </p:anim>
                                    <p:anim calcmode="lin" valueType="num">
                                      <p:cBhvr>
                                        <p:cTn id="10" dur="1000" fill="hold"/>
                                        <p:tgtEl>
                                          <p:spTgt spid="922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22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22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22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221"/>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checkerboard(across)">
                                      <p:cBhvr>
                                        <p:cTn id="19" dur="500"/>
                                        <p:tgtEl>
                                          <p:spTgt spid="2">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heckerboard(across)">
                                      <p:cBhvr>
                                        <p:cTn id="22" dur="500"/>
                                        <p:tgtEl>
                                          <p:spTgt spid="2">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checkerboard(across)">
                                      <p:cBhvr>
                                        <p:cTn id="25" dur="500"/>
                                        <p:tgtEl>
                                          <p:spTgt spid="2">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checkerboard(across)">
                                      <p:cBhvr>
                                        <p:cTn id="28" dur="500"/>
                                        <p:tgtEl>
                                          <p:spTgt spid="2">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checkerboard(across)">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4D5"/>
        </a:solidFill>
        <a:effectLst/>
      </p:bgPr>
    </p:bg>
    <p:spTree>
      <p:nvGrpSpPr>
        <p:cNvPr id="1" name=""/>
        <p:cNvGrpSpPr/>
        <p:nvPr/>
      </p:nvGrpSpPr>
      <p:grpSpPr>
        <a:xfrm>
          <a:off x="0" y="0"/>
          <a:ext cx="0" cy="0"/>
          <a:chOff x="0" y="0"/>
          <a:chExt cx="0" cy="0"/>
        </a:xfrm>
      </p:grpSpPr>
      <p:sp>
        <p:nvSpPr>
          <p:cNvPr id="2" name="Rectangle 1"/>
          <p:cNvSpPr/>
          <p:nvPr/>
        </p:nvSpPr>
        <p:spPr>
          <a:xfrm>
            <a:off x="241300" y="152687"/>
            <a:ext cx="11684000" cy="2452210"/>
          </a:xfrm>
          <a:prstGeom prst="rect">
            <a:avLst/>
          </a:prstGeom>
        </p:spPr>
        <p:txBody>
          <a:bodyPr wrap="square">
            <a:spAutoFit/>
          </a:bodyPr>
          <a:lstStyle/>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Because most medieval Europeans were </a:t>
            </a:r>
            <a:r>
              <a:rPr lang="en-US" sz="3800" i="1" u="sng"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illiterate</a:t>
            </a:r>
            <a:r>
              <a:rPr lang="en-US" sz="3800" i="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t>
            </a:r>
            <a:r>
              <a:rPr lang="en-US" sz="3800" dirty="0">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guild members would fashion a picture representing their business on their exterior sign instead of spelling out the name of the craft</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t>
            </a:r>
            <a:endParaRPr lang="en-US" sz="38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3" name="Picture 2" descr="http://thumbs.modthesims2.com/img/2/0/7/4/8/MTS_sunni9676-1080427-HangingSig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494" y="2769704"/>
            <a:ext cx="6282806" cy="3844455"/>
          </a:xfrm>
          <a:prstGeom prst="rect">
            <a:avLst/>
          </a:prstGeom>
          <a:noFill/>
          <a:ln w="603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https://i.pinimg.com/736x/bd/d3/dc/bdd3dc058e4b2f0b26a8ff07f883ec06.jpg"/>
          <p:cNvPicPr>
            <a:picLocks noChangeAspect="1" noChangeArrowheads="1"/>
          </p:cNvPicPr>
          <p:nvPr/>
        </p:nvPicPr>
        <p:blipFill rotWithShape="1">
          <a:blip r:embed="rId3">
            <a:extLst>
              <a:ext uri="{28A0092B-C50C-407E-A947-70E740481C1C}">
                <a14:useLocalDpi xmlns:a14="http://schemas.microsoft.com/office/drawing/2010/main" val="0"/>
              </a:ext>
            </a:extLst>
          </a:blip>
          <a:srcRect l="34076" t="33766" r="33977" b="36858"/>
          <a:stretch/>
        </p:blipFill>
        <p:spPr bwMode="auto">
          <a:xfrm>
            <a:off x="607070" y="2940177"/>
            <a:ext cx="2109625" cy="2271903"/>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1028" name="Picture 4" descr="https://i.pinimg.com/736x/bd/d3/dc/bdd3dc058e4b2f0b26a8ff07f883ec06.jpg"/>
          <p:cNvPicPr>
            <a:picLocks noChangeAspect="1" noChangeArrowheads="1"/>
          </p:cNvPicPr>
          <p:nvPr/>
        </p:nvPicPr>
        <p:blipFill rotWithShape="1">
          <a:blip r:embed="rId4">
            <a:lum bright="2000"/>
            <a:extLst>
              <a:ext uri="{28A0092B-C50C-407E-A947-70E740481C1C}">
                <a14:useLocalDpi xmlns:a14="http://schemas.microsoft.com/office/drawing/2010/main" val="0"/>
              </a:ext>
            </a:extLst>
          </a:blip>
          <a:srcRect l="67913" t="67542" r="2786" b="4325"/>
          <a:stretch/>
        </p:blipFill>
        <p:spPr bwMode="auto">
          <a:xfrm>
            <a:off x="3012479" y="3786809"/>
            <a:ext cx="1925281" cy="2248231"/>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5849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54000" y="179001"/>
            <a:ext cx="11938000" cy="5589222"/>
          </a:xfrm>
          <a:prstGeom prst="rect">
            <a:avLst/>
          </a:prstGeom>
        </p:spPr>
        <p:txBody>
          <a:bodyPr wrap="square">
            <a:spAutoFit/>
          </a:bodyPr>
          <a:lstStyle/>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Workers in each guild shop were divided into three levels</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p>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At the bottom level was the </a:t>
            </a:r>
            <a:r>
              <a:rPr lang="en-US" sz="3800" b="1"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apprentice</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who usually worked for </a:t>
            </a:r>
            <a:r>
              <a:rPr lang="en-US" sz="3800" i="1" u="sng"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room and board</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He was in the first stage of learning the craft</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p>
          <a:p>
            <a:endPar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endParaRPr>
          </a:p>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He would usually perform the simplest tasks </a:t>
            </a:r>
          </a:p>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of the craft, learning more and receiving more </a:t>
            </a:r>
          </a:p>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responsibility as he gained experience</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endParaRPr lang="en-US" sz="3800" b="1"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5" name="Picture 2"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2055" t="35823" r="82014"/>
          <a:stretch/>
        </p:blipFill>
        <p:spPr bwMode="auto">
          <a:xfrm flipH="1">
            <a:off x="9118599" y="2681224"/>
            <a:ext cx="1752600" cy="3917241"/>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84252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left)">
                                      <p:cBhvr>
                                        <p:cTn id="12" dur="500"/>
                                        <p:tgtEl>
                                          <p:spTgt spid="2">
                                            <p:txEl>
                                              <p:pRg st="3" end="3"/>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wipe(left)">
                                      <p:cBhvr>
                                        <p:cTn id="15" dur="500"/>
                                        <p:tgtEl>
                                          <p:spTgt spid="2">
                                            <p:txEl>
                                              <p:pRg st="4" end="4"/>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wipe(left)">
                                      <p:cBhvr>
                                        <p:cTn id="1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515982" y="231571"/>
            <a:ext cx="11777618" cy="662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25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At the mid-level came the </a:t>
            </a:r>
            <a:r>
              <a:rPr kumimoji="0" lang="en-US" altLang="en-US" sz="3800" b="1"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journeyman.</a:t>
            </a: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 </a:t>
            </a:r>
            <a:r>
              <a:rPr kumimoji="0" lang="en-US" altLang="en-US" sz="3800" b="0" i="0"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 </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He was paid for </a:t>
            </a:r>
          </a:p>
          <a:p>
            <a:pPr marL="0" marR="0" lvl="0" indent="0" algn="l" defTabSz="914400" rtl="0" eaLnBrk="0" fontAlgn="base" latinLnBrk="0" hangingPunct="0">
              <a:lnSpc>
                <a:spcPct val="125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his skill in the craft but had not yet created a </a:t>
            </a:r>
            <a:r>
              <a:rPr kumimoji="0" lang="en-US" altLang="en-US" sz="3800" b="0" i="1"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masterpiece</a:t>
            </a:r>
            <a:r>
              <a:rPr kumimoji="0" lang="en-US" altLang="en-US" sz="3800" b="0" i="0" u="none" strike="noStrike" cap="none" normalizeH="0" baseline="0" dirty="0">
                <a:ln>
                  <a:noFill/>
                </a:ln>
                <a:solidFill>
                  <a:srgbClr val="C00000"/>
                </a:solidFill>
                <a:effectLst/>
                <a:latin typeface="Arial Narrow" panose="020B0606020202030204" pitchFamily="34" charset="0"/>
                <a:ea typeface="Times New Roman" panose="02020603050405020304" pitchFamily="18" charset="0"/>
                <a:cs typeface="Arial" panose="020B0604020202020204" pitchFamily="34" charset="0"/>
              </a:rPr>
              <a:t>.</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50000"/>
              </a:lnSpc>
              <a:spcBef>
                <a:spcPct val="0"/>
              </a:spcBef>
              <a:spcAft>
                <a:spcPct val="0"/>
              </a:spcAft>
              <a:buClrTx/>
              <a:buSzTx/>
              <a:buFontTx/>
              <a:buNone/>
              <a:tabLst/>
            </a:pPr>
            <a:endPar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 </a:t>
            </a:r>
            <a:r>
              <a:rPr kumimoji="0" lang="en-US" altLang="en-US" sz="3800" b="0" i="1"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masterpiece</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was a </a:t>
            </a:r>
            <a:r>
              <a:rPr kumimoji="0" lang="en-US" altLang="en-US" sz="3800" b="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piece of work, related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to his craft, fashioned</a:t>
            </a: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 by the journeyman,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to be submitted to the guild for their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approval before the journeyman </a:t>
            </a: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en-US" sz="3800" b="0" i="0" u="none" strike="noStrike" cap="none" normalizeH="0" baseline="0" dirty="0">
                <a:ln>
                  <a:noFill/>
                </a:ln>
                <a:solidFill>
                  <a:srgbClr val="323E4F"/>
                </a:solidFill>
                <a:effectLst/>
                <a:latin typeface="Arial Narrow" panose="020B0606020202030204" pitchFamily="34" charset="0"/>
                <a:ea typeface="Times New Roman" panose="02020603050405020304" pitchFamily="18" charset="0"/>
                <a:cs typeface="Arial" panose="020B0604020202020204" pitchFamily="34" charset="0"/>
              </a:rPr>
              <a:t>could be considered a </a:t>
            </a:r>
            <a:r>
              <a:rPr lang="en-US" altLang="en-US" sz="3800" i="1"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master</a:t>
            </a:r>
            <a:r>
              <a:rPr lang="en-US" altLang="en-US" sz="3800"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30000"/>
              </a:lnSpc>
              <a:spcBef>
                <a:spcPct val="0"/>
              </a:spcBef>
              <a:spcAft>
                <a:spcPct val="0"/>
              </a:spcAft>
              <a:buClrTx/>
              <a:buSzTx/>
              <a:buFontTx/>
              <a:buNone/>
              <a:tabLst/>
            </a:pPr>
            <a:r>
              <a:rPr lang="en-US" altLang="en-US" sz="3800" dirty="0">
                <a:solidFill>
                  <a:srgbClr val="323E4F"/>
                </a:solidFill>
                <a:latin typeface="Arial Narrow" panose="020B0606020202030204" pitchFamily="34" charset="0"/>
                <a:ea typeface="Times New Roman" panose="02020603050405020304" pitchFamily="18" charset="0"/>
                <a:cs typeface="Arial" panose="020B0604020202020204" pitchFamily="34" charset="0"/>
              </a:rPr>
              <a:t>of his craft.</a:t>
            </a:r>
            <a:endParaRPr kumimoji="0" lang="en-US" altLang="en-US" sz="38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0" y="516523"/>
            <a:ext cx="30008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23E4F"/>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4"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36730" t="37732" r="49904" b="2364"/>
          <a:stretch/>
        </p:blipFill>
        <p:spPr bwMode="auto">
          <a:xfrm flipH="1">
            <a:off x="8562230" y="1689707"/>
            <a:ext cx="1907650" cy="496951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1479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ipe(left)">
                                      <p:cBhvr>
                                        <p:cTn id="14" dur="500"/>
                                        <p:tgtEl>
                                          <p:spTgt spid="3">
                                            <p:txEl>
                                              <p:pRg st="3" end="3"/>
                                            </p:txEl>
                                          </p:spTgt>
                                        </p:tgtEl>
                                      </p:cBhvr>
                                    </p:animEffect>
                                  </p:childTnLst>
                                </p:cTn>
                              </p:par>
                              <p:par>
                                <p:cTn id="15" presetID="22" presetClass="entr" presetSubtype="8"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left)">
                                      <p:cBhvr>
                                        <p:cTn id="20" dur="500"/>
                                        <p:tgtEl>
                                          <p:spTgt spid="3">
                                            <p:txEl>
                                              <p:pRg st="5" end="5"/>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left)">
                                      <p:cBhvr>
                                        <p:cTn id="23" dur="500"/>
                                        <p:tgtEl>
                                          <p:spTgt spid="3">
                                            <p:txEl>
                                              <p:pRg st="6" end="6"/>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left)">
                                      <p:cBhvr>
                                        <p:cTn id="26" dur="500"/>
                                        <p:tgtEl>
                                          <p:spTgt spid="3">
                                            <p:txEl>
                                              <p:pRg st="7" end="7"/>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left)">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863600" y="309247"/>
            <a:ext cx="6273800" cy="6210931"/>
          </a:xfrm>
          <a:prstGeom prst="rect">
            <a:avLst/>
          </a:prstGeom>
        </p:spPr>
        <p:txBody>
          <a:bodyPr wrap="square">
            <a:spAutoFit/>
          </a:bodyPr>
          <a:lstStyle/>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At the highest level was the </a:t>
            </a:r>
            <a:r>
              <a:rPr lang="en-US" sz="3800" b="1"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master,</a:t>
            </a:r>
            <a:r>
              <a:rPr lang="en-US" sz="3800"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or </a:t>
            </a:r>
            <a:r>
              <a:rPr lang="en-US" sz="3800" b="1" i="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master craftsman,</a:t>
            </a:r>
            <a:r>
              <a:rPr lang="en-US" sz="3800"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 </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who after years of learning the craft, had successfully created </a:t>
            </a:r>
            <a:endParaRPr lang="en-US" sz="38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40000"/>
              </a:lnSpc>
            </a:pP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 </a:t>
            </a:r>
            <a:r>
              <a:rPr lang="en-US" sz="3800" i="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masterpiece,</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and usually, was either the owner of the craft shop or in charge of it for the owner</a:t>
            </a:r>
            <a:r>
              <a:rPr lang="en-US" sz="3800" b="1"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a:t>
            </a:r>
            <a:r>
              <a:rPr lang="en-US" sz="3800" dirty="0">
                <a:solidFill>
                  <a:srgbClr val="323E4F"/>
                </a:solidFill>
                <a:latin typeface="Arial Narrow" panose="020B0606020202030204" pitchFamily="34" charset="0"/>
                <a:ea typeface="Times New Roman" panose="02020603050405020304" pitchFamily="18" charset="0"/>
                <a:cs typeface="Times New Roman" panose="02020603050405020304" pitchFamily="18" charset="0"/>
              </a:rPr>
              <a:t>	</a:t>
            </a:r>
            <a:r>
              <a:rPr lang="en-US" dirty="0">
                <a:solidFill>
                  <a:srgbClr val="323E4F"/>
                </a:solidFill>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13314" name="Picture 2"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67601" t="38158" r="18692"/>
          <a:stretch/>
        </p:blipFill>
        <p:spPr bwMode="auto">
          <a:xfrm>
            <a:off x="8013700" y="1130300"/>
            <a:ext cx="1689100" cy="482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2271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circle(out)">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2" name="Picture 4"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 y="-731520"/>
            <a:ext cx="12405360" cy="758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744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96817" y="144582"/>
            <a:ext cx="9588500" cy="6586418"/>
          </a:xfrm>
          <a:prstGeom prst="rect">
            <a:avLst/>
          </a:prstGeom>
          <a:blipFill>
            <a:blip r:embed="rId2"/>
            <a:tile tx="0" ty="0" sx="100000" sy="100000" flip="none" algn="tl"/>
          </a:blipFill>
        </p:spPr>
        <p:txBody>
          <a:bodyPr wrap="square" rtlCol="0">
            <a:spAutoFit/>
          </a:bodyPr>
          <a:lstStyle/>
          <a:p>
            <a:r>
              <a:rPr lang="en-US" sz="4400" b="1" i="1" dirty="0">
                <a:solidFill>
                  <a:srgbClr val="C00000"/>
                </a:solidFill>
                <a:latin typeface="Candara" panose="020E0502030303020204" pitchFamily="34" charset="0"/>
              </a:rPr>
              <a:t>		             Guilds - Vocabulary</a:t>
            </a:r>
          </a:p>
          <a:p>
            <a:endParaRPr lang="en-US" dirty="0"/>
          </a:p>
          <a:p>
            <a:r>
              <a:rPr lang="en-US" sz="3800" b="1" i="1" u="sng" dirty="0">
                <a:solidFill>
                  <a:srgbClr val="4F2270"/>
                </a:solidFill>
                <a:latin typeface="Candara" panose="020E0502030303020204" pitchFamily="34" charset="0"/>
              </a:rPr>
              <a:t>lie fallow</a:t>
            </a:r>
            <a:r>
              <a:rPr lang="en-US" sz="3800" b="1" i="1" dirty="0">
                <a:solidFill>
                  <a:srgbClr val="4F2270"/>
                </a:solidFill>
                <a:latin typeface="Candara" panose="020E0502030303020204" pitchFamily="34" charset="0"/>
              </a:rPr>
              <a:t>:  remain unplanted</a:t>
            </a:r>
          </a:p>
          <a:p>
            <a:endParaRPr lang="en-US" sz="3800" b="1" i="1" u="sng" dirty="0">
              <a:solidFill>
                <a:srgbClr val="4F2270"/>
              </a:solidFill>
              <a:latin typeface="Candara" panose="020E0502030303020204" pitchFamily="34" charset="0"/>
            </a:endParaRPr>
          </a:p>
          <a:p>
            <a:r>
              <a:rPr lang="en-US" sz="3800" b="1" i="1" u="sng" dirty="0">
                <a:solidFill>
                  <a:srgbClr val="4F2270"/>
                </a:solidFill>
                <a:latin typeface="Candara" panose="020E0502030303020204" pitchFamily="34" charset="0"/>
              </a:rPr>
              <a:t>nutrients</a:t>
            </a:r>
            <a:r>
              <a:rPr lang="en-US" sz="3800" b="1" i="1" dirty="0">
                <a:solidFill>
                  <a:srgbClr val="4F2270"/>
                </a:solidFill>
                <a:latin typeface="Candara" panose="020E0502030303020204" pitchFamily="34" charset="0"/>
              </a:rPr>
              <a:t>:  vitamins and minerals</a:t>
            </a:r>
          </a:p>
          <a:p>
            <a:endParaRPr lang="en-US" sz="3800" b="1" i="1" u="sng" dirty="0">
              <a:solidFill>
                <a:srgbClr val="4F2270"/>
              </a:solidFill>
              <a:latin typeface="Candara" panose="020E0502030303020204" pitchFamily="34" charset="0"/>
            </a:endParaRPr>
          </a:p>
          <a:p>
            <a:r>
              <a:rPr lang="en-US" sz="3800" b="1" i="1" u="sng" dirty="0">
                <a:solidFill>
                  <a:srgbClr val="4F2270"/>
                </a:solidFill>
                <a:latin typeface="Candara" panose="020E0502030303020204" pitchFamily="34" charset="0"/>
              </a:rPr>
              <a:t>craft</a:t>
            </a:r>
            <a:r>
              <a:rPr lang="en-US" sz="3800" b="1" i="1" dirty="0">
                <a:solidFill>
                  <a:srgbClr val="4F2270"/>
                </a:solidFill>
                <a:latin typeface="Candara" panose="020E0502030303020204" pitchFamily="34" charset="0"/>
              </a:rPr>
              <a:t>  -  a product or service</a:t>
            </a:r>
          </a:p>
          <a:p>
            <a:endParaRPr lang="en-US" sz="3800" b="1" i="1" u="sng" dirty="0">
              <a:solidFill>
                <a:srgbClr val="4F2270"/>
              </a:solidFill>
              <a:latin typeface="Candara" panose="020E0502030303020204" pitchFamily="34" charset="0"/>
            </a:endParaRPr>
          </a:p>
          <a:p>
            <a:r>
              <a:rPr lang="en-US" sz="3800" b="1" i="1" u="sng" dirty="0">
                <a:solidFill>
                  <a:srgbClr val="4F2270"/>
                </a:solidFill>
                <a:latin typeface="Candara" panose="020E0502030303020204" pitchFamily="34" charset="0"/>
              </a:rPr>
              <a:t>illiterate</a:t>
            </a:r>
            <a:r>
              <a:rPr lang="en-US" sz="3800" b="1" i="1" dirty="0">
                <a:solidFill>
                  <a:srgbClr val="4F2270"/>
                </a:solidFill>
                <a:latin typeface="Candara" panose="020E0502030303020204" pitchFamily="34" charset="0"/>
              </a:rPr>
              <a:t>  -  not able to read or write</a:t>
            </a:r>
          </a:p>
          <a:p>
            <a:endParaRPr lang="en-US" sz="3800" b="1" i="1" u="sng" dirty="0">
              <a:solidFill>
                <a:srgbClr val="4F2270"/>
              </a:solidFill>
              <a:latin typeface="Candara" panose="020E0502030303020204" pitchFamily="34" charset="0"/>
            </a:endParaRPr>
          </a:p>
          <a:p>
            <a:r>
              <a:rPr lang="en-US" sz="3800" b="1" i="1" u="sng" dirty="0">
                <a:solidFill>
                  <a:srgbClr val="4F2270"/>
                </a:solidFill>
                <a:latin typeface="Candara" panose="020E0502030303020204" pitchFamily="34" charset="0"/>
              </a:rPr>
              <a:t>room and board</a:t>
            </a:r>
            <a:r>
              <a:rPr lang="en-US" sz="3800" b="1" i="1" dirty="0">
                <a:solidFill>
                  <a:srgbClr val="4F2270"/>
                </a:solidFill>
                <a:latin typeface="Candara" panose="020E0502030303020204" pitchFamily="34" charset="0"/>
              </a:rPr>
              <a:t>  -  a place to live and eat</a:t>
            </a:r>
          </a:p>
          <a:p>
            <a:endParaRPr lang="en-US" dirty="0"/>
          </a:p>
        </p:txBody>
      </p:sp>
      <p:pic>
        <p:nvPicPr>
          <p:cNvPr id="9220" name="Picture 4" descr="See the sourc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614076" y="1383826"/>
            <a:ext cx="4242173" cy="3132138"/>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020065"/>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118168" y="300942"/>
            <a:ext cx="8495817" cy="830997"/>
          </a:xfrm>
          <a:prstGeom prst="rect">
            <a:avLst/>
          </a:prstGeom>
          <a:noFill/>
        </p:spPr>
        <p:txBody>
          <a:bodyPr wrap="square" rtlCol="0">
            <a:spAutoFit/>
          </a:bodyPr>
          <a:lstStyle/>
          <a:p>
            <a:r>
              <a:rPr lang="en-US" sz="4800" b="1" dirty="0">
                <a:ln w="15875">
                  <a:solidFill>
                    <a:srgbClr val="0070C0"/>
                  </a:solidFill>
                </a:ln>
                <a:solidFill>
                  <a:srgbClr val="0070C0"/>
                </a:solidFill>
                <a:latin typeface="Papyrus" panose="03070502060502030205" pitchFamily="66" charset="0"/>
              </a:rPr>
              <a:t>Concepts for Consideration</a:t>
            </a:r>
          </a:p>
        </p:txBody>
      </p:sp>
      <p:sp>
        <p:nvSpPr>
          <p:cNvPr id="3" name="TextBox 2"/>
          <p:cNvSpPr txBox="1"/>
          <p:nvPr/>
        </p:nvSpPr>
        <p:spPr>
          <a:xfrm>
            <a:off x="611528" y="1562682"/>
            <a:ext cx="11509095" cy="4853636"/>
          </a:xfrm>
          <a:prstGeom prst="rect">
            <a:avLst/>
          </a:prstGeom>
          <a:noFill/>
        </p:spPr>
        <p:txBody>
          <a:bodyPr wrap="square" rtlCol="0">
            <a:spAutoFit/>
          </a:bodyPr>
          <a:lstStyle/>
          <a:p>
            <a:r>
              <a:rPr lang="en-US" sz="3100" b="1" i="1" dirty="0">
                <a:solidFill>
                  <a:srgbClr val="00823B"/>
                </a:solidFill>
                <a:latin typeface="Candara" panose="020E0502030303020204" pitchFamily="34" charset="0"/>
              </a:rPr>
              <a:t>Between the eleventh and fourteenth century food production increased in Europe.  Give three reasons why this happened.</a:t>
            </a:r>
          </a:p>
          <a:p>
            <a:pPr>
              <a:lnSpc>
                <a:spcPct val="80000"/>
              </a:lnSpc>
            </a:pPr>
            <a:endParaRPr lang="en-US" sz="3100" b="1" i="1" dirty="0">
              <a:solidFill>
                <a:srgbClr val="00823B"/>
              </a:solidFill>
              <a:latin typeface="Candara" panose="020E0502030303020204" pitchFamily="34" charset="0"/>
            </a:endParaRPr>
          </a:p>
          <a:p>
            <a:r>
              <a:rPr lang="en-US" sz="3100" b="1" i="1" dirty="0">
                <a:solidFill>
                  <a:srgbClr val="00823B"/>
                </a:solidFill>
                <a:latin typeface="Candara" panose="020E0502030303020204" pitchFamily="34" charset="0"/>
              </a:rPr>
              <a:t>What were medieval guilds and why were they so important ?</a:t>
            </a:r>
          </a:p>
          <a:p>
            <a:pPr>
              <a:lnSpc>
                <a:spcPct val="80000"/>
              </a:lnSpc>
            </a:pPr>
            <a:endParaRPr lang="en-US" sz="3100" b="1" i="1" dirty="0">
              <a:solidFill>
                <a:srgbClr val="00823B"/>
              </a:solidFill>
              <a:latin typeface="Candara" panose="020E0502030303020204" pitchFamily="34" charset="0"/>
            </a:endParaRPr>
          </a:p>
          <a:p>
            <a:r>
              <a:rPr lang="en-US" sz="3100" b="1" i="1" dirty="0">
                <a:solidFill>
                  <a:srgbClr val="00823B"/>
                </a:solidFill>
                <a:latin typeface="Candara" panose="020E0502030303020204" pitchFamily="34" charset="0"/>
                <a:ea typeface="Times New Roman" panose="02020603050405020304" pitchFamily="18" charset="0"/>
                <a:cs typeface="Times New Roman" panose="02020603050405020304" pitchFamily="18" charset="0"/>
              </a:rPr>
              <a:t>Guild members fashioned pictures representing their businesses </a:t>
            </a:r>
          </a:p>
          <a:p>
            <a:r>
              <a:rPr lang="en-US" sz="3100" b="1" i="1" dirty="0">
                <a:solidFill>
                  <a:srgbClr val="00823B"/>
                </a:solidFill>
                <a:latin typeface="Candara" panose="020E0502030303020204" pitchFamily="34" charset="0"/>
                <a:ea typeface="Times New Roman" panose="02020603050405020304" pitchFamily="18" charset="0"/>
                <a:cs typeface="Times New Roman" panose="02020603050405020304" pitchFamily="18" charset="0"/>
              </a:rPr>
              <a:t>on their exterior signs instead of spelling out the name of the craft.  Why ?</a:t>
            </a:r>
          </a:p>
          <a:p>
            <a:pPr>
              <a:lnSpc>
                <a:spcPct val="80000"/>
              </a:lnSpc>
            </a:pPr>
            <a:endParaRPr lang="en-US" sz="3100" b="1" i="1" dirty="0">
              <a:solidFill>
                <a:srgbClr val="00823B"/>
              </a:solidFill>
              <a:latin typeface="Candara" panose="020E0502030303020204" pitchFamily="34" charset="0"/>
              <a:ea typeface="Times New Roman" panose="02020603050405020304" pitchFamily="18" charset="0"/>
              <a:cs typeface="Times New Roman" panose="02020603050405020304" pitchFamily="18" charset="0"/>
            </a:endParaRPr>
          </a:p>
          <a:p>
            <a:r>
              <a:rPr lang="en-US" sz="3100" b="1" i="1" dirty="0">
                <a:solidFill>
                  <a:srgbClr val="00823B"/>
                </a:solidFill>
                <a:latin typeface="Candara" panose="020E0502030303020204" pitchFamily="34" charset="0"/>
                <a:ea typeface="Times New Roman" panose="02020603050405020304" pitchFamily="18" charset="0"/>
                <a:cs typeface="Times New Roman" panose="02020603050405020304" pitchFamily="18" charset="0"/>
              </a:rPr>
              <a:t>Briefly describe the three levels of craft workers in a guild shop.</a:t>
            </a:r>
          </a:p>
          <a:p>
            <a:endParaRPr lang="en-US" dirty="0"/>
          </a:p>
        </p:txBody>
      </p:sp>
    </p:spTree>
    <p:extLst>
      <p:ext uri="{BB962C8B-B14F-4D97-AF65-F5344CB8AC3E}">
        <p14:creationId xmlns:p14="http://schemas.microsoft.com/office/powerpoint/2010/main" val="24588628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5053914" y="2718486"/>
            <a:ext cx="5313406" cy="553998"/>
          </a:xfrm>
          <a:prstGeom prst="rect">
            <a:avLst/>
          </a:prstGeom>
          <a:noFill/>
        </p:spPr>
        <p:txBody>
          <a:bodyPr wrap="square" rtlCol="0">
            <a:spAutoFit/>
          </a:bodyPr>
          <a:lstStyle/>
          <a:p>
            <a:r>
              <a:rPr lang="en-US" sz="2400" dirty="0">
                <a:solidFill>
                  <a:srgbClr val="A50021"/>
                </a:solidFill>
              </a:rPr>
              <a:t>  </a:t>
            </a:r>
            <a:r>
              <a:rPr lang="en-US" sz="3000" dirty="0">
                <a:solidFill>
                  <a:srgbClr val="A50021"/>
                </a:solidFill>
              </a:rPr>
              <a:t>Extension</a:t>
            </a:r>
          </a:p>
        </p:txBody>
      </p:sp>
    </p:spTree>
    <p:extLst>
      <p:ext uri="{BB962C8B-B14F-4D97-AF65-F5344CB8AC3E}">
        <p14:creationId xmlns:p14="http://schemas.microsoft.com/office/powerpoint/2010/main" val="19569003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559124" y="-233220"/>
            <a:ext cx="12751124" cy="7719036"/>
          </a:xfrm>
          <a:prstGeom prst="rect">
            <a:avLst/>
          </a:prstGeom>
        </p:spPr>
        <p:txBody>
          <a:bodyPr wrap="square">
            <a:spAutoFit/>
          </a:bodyPr>
          <a:lstStyle/>
          <a:p>
            <a:pPr>
              <a:lnSpc>
                <a:spcPct val="120000"/>
              </a:lnSpc>
            </a:pPr>
            <a:r>
              <a:rPr lang="en-US" dirty="0">
                <a:solidFill>
                  <a:srgbClr val="222222"/>
                </a:solidFill>
                <a:latin typeface="Helvetica" panose="020B060402020202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sz="3200" dirty="0">
                <a:solidFill>
                  <a:srgbClr val="222222"/>
                </a:solidFill>
                <a:latin typeface="Helvetica" panose="020B0604020202020204" pitchFamily="34" charset="0"/>
                <a:ea typeface="Calibri" panose="020F0502020204030204" pitchFamily="34" charset="0"/>
                <a:cs typeface="Arial" panose="020B0604020202020204" pitchFamily="34" charset="0"/>
              </a:rPr>
              <a:t>		           </a:t>
            </a:r>
            <a:r>
              <a:rPr lang="en-US" sz="4000" dirty="0">
                <a:solidFill>
                  <a:srgbClr val="0070C0"/>
                </a:solidFill>
                <a:latin typeface="Arial Black" panose="020B0A04020102020204" pitchFamily="34" charset="0"/>
                <a:ea typeface="Calibri" panose="020F0502020204030204" pitchFamily="34" charset="0"/>
                <a:cs typeface="Arial" panose="020B0604020202020204" pitchFamily="34" charset="0"/>
              </a:rPr>
              <a:t>Medieval Guilds - Activity</a:t>
            </a:r>
            <a:endParaRPr lang="en-US" sz="4000" dirty="0">
              <a:latin typeface="Arial Black" panose="020B0A04020102020204" pitchFamily="34" charset="0"/>
              <a:ea typeface="Times New Roman" panose="02020603050405020304" pitchFamily="18" charset="0"/>
              <a:cs typeface="Times New Roman" panose="02020603050405020304" pitchFamily="18" charset="0"/>
            </a:endParaRPr>
          </a:p>
          <a:p>
            <a:pPr>
              <a:lnSpc>
                <a:spcPct val="80000"/>
              </a:lnSpc>
            </a:pPr>
            <a:r>
              <a:rPr lang="en-US" dirty="0">
                <a:solidFill>
                  <a:srgbClr val="222222"/>
                </a:solidFill>
                <a:latin typeface="Candara" panose="020E050203030302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b="1" dirty="0">
                <a:solidFill>
                  <a:srgbClr val="222222"/>
                </a:solidFill>
                <a:latin typeface="Candara" panose="020E0502030303020204" pitchFamily="34" charset="0"/>
                <a:ea typeface="Calibri" panose="020F0502020204030204" pitchFamily="34" charset="0"/>
                <a:cs typeface="Arial" panose="020B0604020202020204" pitchFamily="34" charset="0"/>
              </a:rPr>
              <a:t>	</a:t>
            </a:r>
            <a:r>
              <a:rPr lang="en-US" sz="2800" b="1" dirty="0">
                <a:solidFill>
                  <a:srgbClr val="222222"/>
                </a:solidFill>
                <a:latin typeface="Arial Narrow" panose="020B0606020202030204" pitchFamily="34" charset="0"/>
                <a:ea typeface="Calibri" panose="020F0502020204030204" pitchFamily="34" charset="0"/>
                <a:cs typeface="Arial" panose="020B0604020202020204" pitchFamily="34" charset="0"/>
              </a:rPr>
              <a:t>          		     </a:t>
            </a:r>
            <a:r>
              <a:rPr lang="en-US" sz="2800" b="1" dirty="0">
                <a:solidFill>
                  <a:srgbClr val="222A35"/>
                </a:solidFill>
                <a:latin typeface="Arial Narrow" panose="020B0606020202030204" pitchFamily="34" charset="0"/>
                <a:ea typeface="Calibri" panose="020F0502020204030204" pitchFamily="34" charset="0"/>
                <a:cs typeface="Arial" panose="020B0604020202020204" pitchFamily="34" charset="0"/>
              </a:rPr>
              <a:t>Medieval Guilds consisted primarily of two types: </a:t>
            </a:r>
            <a:endParaRPr lang="en-US" sz="28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80000"/>
              </a:lnSpc>
            </a:pPr>
            <a:r>
              <a:rPr lang="en-US" sz="28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28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20000"/>
              </a:lnSpc>
            </a:pPr>
            <a:r>
              <a:rPr lang="en-US" sz="28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1. </a:t>
            </a:r>
            <a:r>
              <a:rPr lang="en-US" sz="3400" b="1" dirty="0">
                <a:solidFill>
                  <a:srgbClr val="00823B"/>
                </a:solidFill>
                <a:latin typeface="Arial Narrow" panose="020B0606020202030204" pitchFamily="34" charset="0"/>
                <a:ea typeface="Calibri" panose="020F0502020204030204" pitchFamily="34" charset="0"/>
                <a:cs typeface="Arial" panose="020B0604020202020204" pitchFamily="34" charset="0"/>
              </a:rPr>
              <a:t>Merchant Guilds:</a:t>
            </a:r>
            <a:r>
              <a:rPr lang="en-US" sz="3400" dirty="0">
                <a:solidFill>
                  <a:srgbClr val="00823B"/>
                </a:solidFill>
                <a:latin typeface="Arial Narrow" panose="020B0606020202030204" pitchFamily="34" charset="0"/>
                <a:ea typeface="Calibri" panose="020F0502020204030204" pitchFamily="34" charset="0"/>
                <a:cs typeface="Arial" panose="020B0604020202020204" pitchFamily="34" charset="0"/>
              </a:rPr>
              <a:t> </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made up of traders who bought and sold goods</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2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in the form of </a:t>
            </a:r>
            <a:r>
              <a:rPr lang="en-US" sz="34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raw materials</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and/or </a:t>
            </a:r>
            <a:r>
              <a:rPr lang="en-US" sz="34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finished goods</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8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2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2. </a:t>
            </a:r>
            <a:r>
              <a:rPr lang="en-US" sz="3400" b="1" dirty="0">
                <a:solidFill>
                  <a:srgbClr val="00823B"/>
                </a:solidFill>
                <a:latin typeface="Arial Narrow" panose="020B0606020202030204" pitchFamily="34" charset="0"/>
                <a:ea typeface="Calibri" panose="020F0502020204030204" pitchFamily="34" charset="0"/>
                <a:cs typeface="Arial" panose="020B0604020202020204" pitchFamily="34" charset="0"/>
              </a:rPr>
              <a:t>Craft Guilds:</a:t>
            </a:r>
            <a:r>
              <a:rPr lang="en-US" sz="3400" dirty="0">
                <a:solidFill>
                  <a:srgbClr val="00823B"/>
                </a:solidFill>
                <a:latin typeface="Arial Narrow" panose="020B0606020202030204" pitchFamily="34" charset="0"/>
                <a:ea typeface="Calibri" panose="020F0502020204030204" pitchFamily="34" charset="0"/>
                <a:cs typeface="Arial" panose="020B0604020202020204" pitchFamily="34" charset="0"/>
              </a:rPr>
              <a:t> </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made up of </a:t>
            </a:r>
            <a:r>
              <a:rPr lang="en-US" sz="34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artisans</a:t>
            </a: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who created goods or services</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2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for daily use.</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5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30000"/>
              </a:lnSpc>
            </a:pPr>
            <a:r>
              <a:rPr lang="en-US" sz="3400" dirty="0">
                <a:solidFill>
                  <a:srgbClr val="222A35"/>
                </a:solidFill>
                <a:latin typeface="Arial Narrow" panose="020B0606020202030204" pitchFamily="34" charset="0"/>
                <a:ea typeface="Calibri" panose="020F0502020204030204" pitchFamily="34" charset="0"/>
                <a:cs typeface="Arial" panose="020B0604020202020204" pitchFamily="34" charset="0"/>
              </a:rPr>
              <a:t>	    It is said that guilds were made up of skilled people who joined 	    	    together for their common good.  So, what was that common good ? </a:t>
            </a:r>
            <a:endParaRPr lang="en-US" sz="34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50000"/>
              </a:lnSpc>
            </a:pPr>
            <a:r>
              <a:rPr lang="en-US" sz="2600" dirty="0">
                <a:solidFill>
                  <a:srgbClr val="222A35"/>
                </a:solidFill>
                <a:latin typeface="Candara" panose="020E0502030303020204" pitchFamily="34" charset="0"/>
                <a:ea typeface="Calibri" panose="020F0502020204030204" pitchFamily="34" charset="0"/>
                <a:cs typeface="Arial" panose="020B0604020202020204" pitchFamily="34" charset="0"/>
              </a:rPr>
              <a:t> </a:t>
            </a:r>
            <a:endParaRPr lang="en-US" sz="26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30000"/>
              </a:lnSpc>
            </a:pPr>
            <a:endParaRPr lang="en-US" sz="26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81282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36952" y="163860"/>
            <a:ext cx="11855048" cy="6694140"/>
          </a:xfrm>
          <a:prstGeom prst="rect">
            <a:avLst/>
          </a:prstGeom>
        </p:spPr>
        <p:txBody>
          <a:bodyPr wrap="square">
            <a:spAutoFit/>
          </a:bodyPr>
          <a:lstStyle/>
          <a:p>
            <a:pPr>
              <a:lnSpc>
                <a:spcPct val="130000"/>
              </a:lnSpc>
            </a:pPr>
            <a:r>
              <a:rPr lang="en-US" sz="3300" dirty="0">
                <a:solidFill>
                  <a:srgbClr val="222A35"/>
                </a:solidFill>
                <a:latin typeface="Candara" panose="020E0502030303020204" pitchFamily="34" charset="0"/>
                <a:ea typeface="Calibri" panose="020F0502020204030204" pitchFamily="34" charset="0"/>
                <a:cs typeface="Arial" panose="020B0604020202020204" pitchFamily="34" charset="0"/>
              </a:rPr>
              <a:t>Generally speaking, both </a:t>
            </a:r>
            <a:r>
              <a:rPr lang="en-US" sz="3300" b="1" dirty="0">
                <a:solidFill>
                  <a:srgbClr val="A50021"/>
                </a:solidFill>
                <a:latin typeface="Candara" panose="020E0502030303020204" pitchFamily="34" charset="0"/>
                <a:ea typeface="Calibri" panose="020F0502020204030204" pitchFamily="34" charset="0"/>
                <a:cs typeface="Arial" panose="020B0604020202020204" pitchFamily="34" charset="0"/>
              </a:rPr>
              <a:t>Merchant and Craft Guilds </a:t>
            </a:r>
            <a:r>
              <a:rPr lang="en-US" sz="3300" dirty="0">
                <a:solidFill>
                  <a:srgbClr val="222A35"/>
                </a:solidFill>
                <a:latin typeface="Candara" panose="020E0502030303020204" pitchFamily="34" charset="0"/>
                <a:ea typeface="Calibri" panose="020F0502020204030204" pitchFamily="34" charset="0"/>
                <a:cs typeface="Arial" panose="020B0604020202020204" pitchFamily="34" charset="0"/>
              </a:rPr>
              <a:t>shared most practices in common.  They regulated the price, the quality, and the volume of the products that could be sold.  They offered protection for traveling guild members and their possessions against highwaymen. They agreed on charters with the noble, </a:t>
            </a:r>
          </a:p>
          <a:p>
            <a:pPr>
              <a:lnSpc>
                <a:spcPct val="130000"/>
              </a:lnSpc>
            </a:pPr>
            <a:r>
              <a:rPr lang="en-US" sz="3300" dirty="0">
                <a:solidFill>
                  <a:srgbClr val="222A35"/>
                </a:solidFill>
                <a:latin typeface="Candara" panose="020E0502030303020204" pitchFamily="34" charset="0"/>
                <a:ea typeface="Calibri" panose="020F0502020204030204" pitchFamily="34" charset="0"/>
                <a:cs typeface="Arial" panose="020B0604020202020204" pitchFamily="34" charset="0"/>
              </a:rPr>
              <a:t>who owned the land on which the town was located, to collect taxes on goods or services to pay that lord. They would donate some of their goods or services to the local church, and they supported and cared for guild members and their families.  </a:t>
            </a:r>
          </a:p>
          <a:p>
            <a:pPr>
              <a:lnSpc>
                <a:spcPct val="130000"/>
              </a:lnSpc>
            </a:pPr>
            <a:r>
              <a:rPr lang="en-US" sz="3300" dirty="0">
                <a:solidFill>
                  <a:srgbClr val="222A35"/>
                </a:solidFill>
                <a:latin typeface="Candara" panose="020E0502030303020204" pitchFamily="34" charset="0"/>
                <a:ea typeface="Calibri" panose="020F0502020204030204" pitchFamily="34" charset="0"/>
                <a:cs typeface="Arial" panose="020B0604020202020204" pitchFamily="34" charset="0"/>
              </a:rPr>
              <a:t>Some guild masters would serve as town officials. </a:t>
            </a:r>
          </a:p>
        </p:txBody>
      </p:sp>
    </p:spTree>
    <p:extLst>
      <p:ext uri="{BB962C8B-B14F-4D97-AF65-F5344CB8AC3E}">
        <p14:creationId xmlns:p14="http://schemas.microsoft.com/office/powerpoint/2010/main" val="260426480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81000" y="394297"/>
            <a:ext cx="11899900" cy="5780044"/>
          </a:xfrm>
          <a:prstGeom prst="rect">
            <a:avLst/>
          </a:prstGeom>
        </p:spPr>
        <p:txBody>
          <a:bodyPr wrap="square">
            <a:spAutoFit/>
          </a:bodyPr>
          <a:lstStyle/>
          <a:p>
            <a:pPr>
              <a:lnSpc>
                <a:spcPct val="140000"/>
              </a:lnSpc>
            </a:pPr>
            <a:r>
              <a:rPr lang="en-US" sz="3300" dirty="0">
                <a:solidFill>
                  <a:srgbClr val="222A35"/>
                </a:solidFill>
                <a:latin typeface="Arial Narrow" panose="020B0606020202030204" pitchFamily="34" charset="0"/>
                <a:ea typeface="Calibri" panose="020F0502020204030204" pitchFamily="34" charset="0"/>
                <a:cs typeface="Arial" panose="020B0604020202020204" pitchFamily="34" charset="0"/>
              </a:rPr>
              <a:t>With that in mind, any shop that applied to a guild would be well aware that there were rules to follow, standards to which it must adhere, and financial commitments that it would be required to make. However, these practices ensured that each shop could thrive within its </a:t>
            </a:r>
          </a:p>
          <a:p>
            <a:pPr>
              <a:lnSpc>
                <a:spcPct val="140000"/>
              </a:lnSpc>
            </a:pPr>
            <a:r>
              <a:rPr lang="en-US" sz="3300" dirty="0">
                <a:solidFill>
                  <a:srgbClr val="222A35"/>
                </a:solidFill>
                <a:latin typeface="Arial Narrow" panose="020B0606020202030204" pitchFamily="34" charset="0"/>
                <a:ea typeface="Calibri" panose="020F0502020204030204" pitchFamily="34" charset="0"/>
                <a:cs typeface="Arial" panose="020B0604020202020204" pitchFamily="34" charset="0"/>
              </a:rPr>
              <a:t>community without worry of unfair competition. </a:t>
            </a:r>
          </a:p>
          <a:p>
            <a:pPr>
              <a:lnSpc>
                <a:spcPct val="140000"/>
              </a:lnSpc>
            </a:pPr>
            <a:r>
              <a:rPr lang="en-US" sz="3300" dirty="0">
                <a:solidFill>
                  <a:srgbClr val="222A35"/>
                </a:solidFill>
                <a:latin typeface="Arial Narrow" panose="020B0606020202030204" pitchFamily="34" charset="0"/>
                <a:ea typeface="Calibri" panose="020F0502020204030204" pitchFamily="34" charset="0"/>
                <a:cs typeface="Arial" panose="020B0604020202020204" pitchFamily="34" charset="0"/>
              </a:rPr>
              <a:t>The general public also benefited from these </a:t>
            </a:r>
          </a:p>
          <a:p>
            <a:pPr>
              <a:lnSpc>
                <a:spcPct val="140000"/>
              </a:lnSpc>
            </a:pPr>
            <a:r>
              <a:rPr lang="en-US" sz="3300" dirty="0">
                <a:solidFill>
                  <a:srgbClr val="222A35"/>
                </a:solidFill>
                <a:latin typeface="Arial Narrow" panose="020B0606020202030204" pitchFamily="34" charset="0"/>
                <a:ea typeface="Calibri" panose="020F0502020204030204" pitchFamily="34" charset="0"/>
                <a:cs typeface="Arial" panose="020B0604020202020204" pitchFamily="34" charset="0"/>
              </a:rPr>
              <a:t>arrangements because they could rely on </a:t>
            </a:r>
          </a:p>
          <a:p>
            <a:pPr>
              <a:lnSpc>
                <a:spcPct val="140000"/>
              </a:lnSpc>
            </a:pPr>
            <a:r>
              <a:rPr lang="en-US" sz="3300" dirty="0">
                <a:solidFill>
                  <a:srgbClr val="222A35"/>
                </a:solidFill>
                <a:latin typeface="Arial Narrow" panose="020B0606020202030204" pitchFamily="34" charset="0"/>
                <a:ea typeface="Calibri" panose="020F0502020204030204" pitchFamily="34" charset="0"/>
                <a:cs typeface="Arial" panose="020B0604020202020204" pitchFamily="34" charset="0"/>
              </a:rPr>
              <a:t>good quality at reasonable prices.</a:t>
            </a:r>
            <a:endParaRPr lang="en-US" sz="330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3074" name="Picture 2" descr="http://worldhistoryvolume.com/wp-content/uploads/2017/08/The-Town-and-the-Guild-1100-138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6811" y="2705100"/>
            <a:ext cx="3337289"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7238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2" name="Picture 11" descr="https://i.pinimg.com/originals/08/9b/9c/089b9caa04e0928fee17c9934c6169cd.jpg"/>
          <p:cNvPicPr/>
          <p:nvPr/>
        </p:nvPicPr>
        <p:blipFill rotWithShape="1">
          <a:blip r:embed="rId4">
            <a:lum bright="-3000"/>
            <a:extLst>
              <a:ext uri="{28A0092B-C50C-407E-A947-70E740481C1C}">
                <a14:useLocalDpi xmlns:a14="http://schemas.microsoft.com/office/drawing/2010/main" val="0"/>
              </a:ext>
            </a:extLst>
          </a:blip>
          <a:srcRect l="7103" t="5716" r="4248" b="3519"/>
          <a:stretch/>
        </p:blipFill>
        <p:spPr bwMode="auto">
          <a:xfrm>
            <a:off x="7810228" y="800100"/>
            <a:ext cx="4381772" cy="361950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246926" y="33737"/>
            <a:ext cx="11945074" cy="1532727"/>
          </a:xfrm>
          <a:prstGeom prst="rect">
            <a:avLst/>
          </a:prstGeom>
        </p:spPr>
        <p:txBody>
          <a:bodyPr wrap="square">
            <a:spAutoFit/>
          </a:bodyPr>
          <a:lstStyle/>
          <a:p>
            <a:pPr>
              <a:lnSpc>
                <a:spcPct val="120000"/>
              </a:lnSpc>
            </a:pPr>
            <a:r>
              <a:rPr lang="en-US" sz="2600" b="1" dirty="0">
                <a:solidFill>
                  <a:srgbClr val="222A35"/>
                </a:solidFill>
                <a:latin typeface="Candara" panose="020E0502030303020204" pitchFamily="34" charset="0"/>
                <a:ea typeface="Calibri" panose="020F0502020204030204" pitchFamily="34" charset="0"/>
                <a:cs typeface="Arial" panose="020B0604020202020204" pitchFamily="34" charset="0"/>
              </a:rPr>
              <a:t>Merchant Guild Shops</a:t>
            </a:r>
            <a:r>
              <a:rPr lang="en-US" sz="2600" dirty="0">
                <a:solidFill>
                  <a:srgbClr val="222A35"/>
                </a:solidFill>
                <a:latin typeface="Candara" panose="020E0502030303020204" pitchFamily="34" charset="0"/>
                <a:ea typeface="Calibri" panose="020F0502020204030204" pitchFamily="34" charset="0"/>
                <a:cs typeface="Arial" panose="020B0604020202020204" pitchFamily="34" charset="0"/>
              </a:rPr>
              <a:t> could sell a wide range of goods, whereas, </a:t>
            </a:r>
          </a:p>
          <a:p>
            <a:pPr>
              <a:lnSpc>
                <a:spcPct val="120000"/>
              </a:lnSpc>
            </a:pPr>
            <a:r>
              <a:rPr lang="en-US" sz="2600" b="1" dirty="0">
                <a:solidFill>
                  <a:srgbClr val="222A35"/>
                </a:solidFill>
                <a:latin typeface="Candara" panose="020E0502030303020204" pitchFamily="34" charset="0"/>
                <a:ea typeface="Calibri" panose="020F0502020204030204" pitchFamily="34" charset="0"/>
                <a:cs typeface="Arial" panose="020B0604020202020204" pitchFamily="34" charset="0"/>
              </a:rPr>
              <a:t>Craft Guild Shops</a:t>
            </a:r>
            <a:r>
              <a:rPr lang="en-US" sz="2600" dirty="0">
                <a:solidFill>
                  <a:srgbClr val="222A35"/>
                </a:solidFill>
                <a:latin typeface="Candara" panose="020E0502030303020204" pitchFamily="34" charset="0"/>
                <a:ea typeface="Calibri" panose="020F0502020204030204" pitchFamily="34" charset="0"/>
                <a:cs typeface="Arial" panose="020B0604020202020204" pitchFamily="34" charset="0"/>
              </a:rPr>
              <a:t> usually produced a single product, </a:t>
            </a:r>
          </a:p>
          <a:p>
            <a:pPr>
              <a:lnSpc>
                <a:spcPct val="120000"/>
              </a:lnSpc>
            </a:pPr>
            <a:r>
              <a:rPr lang="en-US" sz="2600" dirty="0">
                <a:solidFill>
                  <a:srgbClr val="222A35"/>
                </a:solidFill>
                <a:latin typeface="Candara" panose="020E0502030303020204" pitchFamily="34" charset="0"/>
                <a:ea typeface="Calibri" panose="020F0502020204030204" pitchFamily="34" charset="0"/>
                <a:cs typeface="Arial" panose="020B0604020202020204" pitchFamily="34" charset="0"/>
              </a:rPr>
              <a:t>a line of associated products, or a service. </a:t>
            </a:r>
            <a:endParaRPr lang="en-US" sz="2600" dirty="0"/>
          </a:p>
        </p:txBody>
      </p:sp>
      <p:sp>
        <p:nvSpPr>
          <p:cNvPr id="4" name="Rectangle 5"/>
          <p:cNvSpPr>
            <a:spLocks noChangeArrowheads="1"/>
          </p:cNvSpPr>
          <p:nvPr/>
        </p:nvSpPr>
        <p:spPr bwMode="auto">
          <a:xfrm>
            <a:off x="246926" y="1717839"/>
            <a:ext cx="11945074" cy="516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dirty="0">
                <a:ln>
                  <a:noFill/>
                </a:ln>
                <a:solidFill>
                  <a:srgbClr val="00823B"/>
                </a:solidFill>
                <a:effectLst/>
                <a:latin typeface="Arial Narrow" panose="020B0606020202030204" pitchFamily="34" charset="0"/>
                <a:ea typeface="Calibri" panose="020F0502020204030204" pitchFamily="34" charset="0"/>
                <a:cs typeface="Arial" panose="020B0604020202020204" pitchFamily="34" charset="0"/>
              </a:rPr>
              <a:t>Some Craft Guilds:</a:t>
            </a:r>
            <a:endParaRPr kumimoji="0" lang="en-US" altLang="en-US" sz="3000" b="0" i="0" u="none" strike="noStrike" cap="none" normalizeH="0" baseline="0" dirty="0">
              <a:ln>
                <a:noFill/>
              </a:ln>
              <a:solidFill>
                <a:srgbClr val="00823B"/>
              </a:solidFill>
              <a:effectLst/>
              <a:latin typeface="Arial Narrow" panose="020B0606020202030204" pitchFamily="34" charset="0"/>
            </a:endParaRPr>
          </a:p>
          <a:p>
            <a:pPr lvl="0" eaLnBrk="0" fontAlgn="base" hangingPunct="0">
              <a:lnSpc>
                <a:spcPct val="130000"/>
              </a:lnSpc>
              <a:spcBef>
                <a:spcPct val="0"/>
              </a:spcBef>
              <a:spcAft>
                <a:spcPct val="0"/>
              </a:spcAft>
            </a:pPr>
            <a:r>
              <a:rPr kumimoji="0" lang="en-US" altLang="en-US" sz="2600" b="1" i="0" u="none" strike="noStrike" cap="none" normalizeH="0" baseline="0" dirty="0">
                <a:ln>
                  <a:noFill/>
                </a:ln>
                <a:solidFill>
                  <a:srgbClr val="A50021"/>
                </a:solidFill>
                <a:effectLst/>
                <a:latin typeface="Arial Narrow" panose="020B0606020202030204" pitchFamily="34" charset="0"/>
                <a:ea typeface="Calibri" panose="020F0502020204030204" pitchFamily="34" charset="0"/>
                <a:cs typeface="Arial" panose="020B0604020202020204" pitchFamily="34" charset="0"/>
              </a:rPr>
              <a:t>Masons:</a:t>
            </a:r>
            <a:r>
              <a:rPr kumimoji="0" lang="en-US" altLang="en-US" sz="2600" b="0" i="0" u="none" strike="noStrike" cap="none" normalizeH="0" baseline="0" dirty="0">
                <a:ln>
                  <a:noFill/>
                </a:ln>
                <a:solidFill>
                  <a:srgbClr val="A50021"/>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6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Masons did mostly </a:t>
            </a:r>
            <a:r>
              <a:rPr kumimoji="0" lang="en-US" altLang="en-US" sz="26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brick and stone construction, </a:t>
            </a:r>
          </a:p>
          <a:p>
            <a:pPr lvl="0" eaLnBrk="0" fontAlgn="base" hangingPunct="0">
              <a:lnSpc>
                <a:spcPct val="130000"/>
              </a:lnSpc>
              <a:spcBef>
                <a:spcPct val="0"/>
              </a:spcBef>
              <a:spcAft>
                <a:spcPct val="0"/>
              </a:spcAft>
            </a:pPr>
            <a:r>
              <a:rPr kumimoji="0" lang="en-US" altLang="en-US" sz="26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usually churches, castles, and cathedrals. Their guild was </a:t>
            </a:r>
          </a:p>
          <a:p>
            <a:pPr lvl="0" eaLnBrk="0" fontAlgn="base" hangingPunct="0">
              <a:lnSpc>
                <a:spcPct val="130000"/>
              </a:lnSpc>
              <a:spcBef>
                <a:spcPct val="0"/>
              </a:spcBef>
              <a:spcAft>
                <a:spcPct val="0"/>
              </a:spcAft>
            </a:pPr>
            <a:r>
              <a:rPr kumimoji="0" lang="en-US" altLang="en-US" sz="26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 </a:t>
            </a:r>
            <a:r>
              <a:rPr kumimoji="0" lang="en-US" altLang="en-US" sz="2600" i="1" u="none" strike="noStrike" cap="none" normalizeH="0" baseline="0" dirty="0">
                <a:ln>
                  <a:noFill/>
                </a:ln>
                <a:solidFill>
                  <a:srgbClr val="333F50"/>
                </a:solidFill>
                <a:effectLst/>
                <a:latin typeface="Arial Narrow" panose="020B0606020202030204" pitchFamily="34" charset="0"/>
                <a:ea typeface="Calibri" panose="020F0502020204030204" pitchFamily="34" charset="0"/>
                <a:cs typeface="Arial" panose="020B0604020202020204" pitchFamily="34" charset="0"/>
              </a:rPr>
              <a:t>universal guild.</a:t>
            </a:r>
            <a:r>
              <a:rPr kumimoji="0" lang="en-US" altLang="en-US" sz="2600" i="0" u="none" strike="noStrike" cap="none" normalizeH="0" baseline="0" dirty="0">
                <a:ln>
                  <a:noFill/>
                </a:ln>
                <a:solidFill>
                  <a:srgbClr val="333F50"/>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6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Because they traveled from town to town </a:t>
            </a:r>
          </a:p>
          <a:p>
            <a:pPr lvl="0" eaLnBrk="0" fontAlgn="base" hangingPunct="0">
              <a:lnSpc>
                <a:spcPct val="130000"/>
              </a:lnSpc>
              <a:spcBef>
                <a:spcPct val="0"/>
              </a:spcBef>
              <a:spcAft>
                <a:spcPct val="0"/>
              </a:spcAft>
            </a:pPr>
            <a:r>
              <a:rPr kumimoji="0" lang="en-US" altLang="en-US" sz="26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where the work was necessary, having a </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guild located in </a:t>
            </a:r>
          </a:p>
          <a:p>
            <a:pPr lvl="0" eaLnBrk="0" fontAlgn="base" hangingPunct="0">
              <a:lnSpc>
                <a:spcPct val="130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one city was not practical</a:t>
            </a:r>
            <a:r>
              <a:rPr lang="en-US" altLang="en-US" sz="2600"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altLang="en-US" sz="2600" dirty="0">
              <a:latin typeface="Arial Narrow" panose="020B0606020202030204" pitchFamily="34" charset="0"/>
            </a:endParaRPr>
          </a:p>
          <a:p>
            <a:pPr lvl="0" eaLnBrk="0" fontAlgn="base" hangingPunct="0">
              <a:lnSpc>
                <a:spcPct val="70000"/>
              </a:lnSpc>
              <a:spcBef>
                <a:spcPct val="0"/>
              </a:spcBef>
              <a:spcAft>
                <a:spcPct val="0"/>
              </a:spcAft>
            </a:pPr>
            <a:endParaRPr lang="en-US" altLang="en-US" sz="2600" b="1" dirty="0">
              <a:solidFill>
                <a:srgbClr val="A50021"/>
              </a:solidFill>
              <a:latin typeface="Arial Narrow" panose="020B0606020202030204" pitchFamily="34" charset="0"/>
              <a:ea typeface="Calibri" panose="020F0502020204030204" pitchFamily="34" charset="0"/>
              <a:cs typeface="Arial" panose="020B0604020202020204" pitchFamily="34" charset="0"/>
            </a:endParaRPr>
          </a:p>
          <a:p>
            <a:pPr lvl="0" eaLnBrk="0" fontAlgn="base" hangingPunct="0">
              <a:lnSpc>
                <a:spcPct val="130000"/>
              </a:lnSpc>
              <a:spcBef>
                <a:spcPct val="0"/>
              </a:spcBef>
              <a:spcAft>
                <a:spcPct val="0"/>
              </a:spcAft>
            </a:pPr>
            <a:r>
              <a:rPr lang="en-US" altLang="en-US" sz="2600" b="1" dirty="0">
                <a:solidFill>
                  <a:srgbClr val="A50021"/>
                </a:solidFill>
                <a:latin typeface="Arial Narrow" panose="020B0606020202030204" pitchFamily="34" charset="0"/>
                <a:ea typeface="Calibri" panose="020F0502020204030204" pitchFamily="34" charset="0"/>
                <a:cs typeface="Arial" panose="020B0604020202020204" pitchFamily="34" charset="0"/>
              </a:rPr>
              <a:t>Carpenters:</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Carpenters worked with </a:t>
            </a:r>
            <a:r>
              <a:rPr lang="en-US" altLang="en-US" sz="2600" b="1" i="1" dirty="0">
                <a:solidFill>
                  <a:srgbClr val="333F50"/>
                </a:solidFill>
                <a:latin typeface="Arial Narrow" panose="020B0606020202030204" pitchFamily="34" charset="0"/>
                <a:ea typeface="Calibri" panose="020F0502020204030204" pitchFamily="34" charset="0"/>
                <a:cs typeface="Arial" panose="020B0604020202020204" pitchFamily="34" charset="0"/>
              </a:rPr>
              <a:t>wood</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to make windows, doors, </a:t>
            </a:r>
          </a:p>
          <a:p>
            <a:pPr lvl="0" eaLnBrk="0" fontAlgn="base" hangingPunct="0">
              <a:lnSpc>
                <a:spcPct val="130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wooden beams, fences, and furniture. In addition to woodworking skills, </a:t>
            </a:r>
          </a:p>
          <a:p>
            <a:pPr lvl="0" eaLnBrk="0" fontAlgn="base" hangingPunct="0">
              <a:lnSpc>
                <a:spcPct val="130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it was necessary for a carpenter to understand mathematics</a:t>
            </a:r>
            <a:r>
              <a:rPr lang="en-US" altLang="en-US" sz="2600"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altLang="en-US" sz="2600" dirty="0">
              <a:latin typeface="Arial Narrow" panose="020B0606020202030204" pitchFamily="34" charset="0"/>
            </a:endParaRPr>
          </a:p>
        </p:txBody>
      </p:sp>
      <p:sp>
        <p:nvSpPr>
          <p:cNvPr id="5" name="Rectangle 6"/>
          <p:cNvSpPr>
            <a:spLocks noChangeArrowheads="1"/>
          </p:cNvSpPr>
          <p:nvPr/>
        </p:nvSpPr>
        <p:spPr bwMode="auto">
          <a:xfrm>
            <a:off x="623136" y="8068579"/>
            <a:ext cx="540618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9" name="Picture 11" descr="See the source image"/>
          <p:cNvPicPr>
            <a:picLocks noChangeAspect="1" noChangeArrowheads="1"/>
          </p:cNvPicPr>
          <p:nvPr/>
        </p:nvPicPr>
        <p:blipFill>
          <a:blip r:embed="rId5" cstate="print">
            <a:lum bright="-3000"/>
            <a:extLst>
              <a:ext uri="{BEBA8EAE-BF5A-486C-A8C5-ECC9F3942E4B}">
                <a14:imgProps xmlns:a14="http://schemas.microsoft.com/office/drawing/2010/main">
                  <a14:imgLayer r:embed="rId6">
                    <a14:imgEffect>
                      <a14:brightnessContrast bright="-4000"/>
                    </a14:imgEffect>
                  </a14:imgLayer>
                </a14:imgProps>
              </a:ext>
              <a:ext uri="{28A0092B-C50C-407E-A947-70E740481C1C}">
                <a14:useLocalDpi xmlns:a14="http://schemas.microsoft.com/office/drawing/2010/main" val="0"/>
              </a:ext>
            </a:extLst>
          </a:blip>
          <a:srcRect/>
          <a:stretch>
            <a:fillRect/>
          </a:stretch>
        </p:blipFill>
        <p:spPr bwMode="auto">
          <a:xfrm>
            <a:off x="9782757" y="4419600"/>
            <a:ext cx="1336377"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438205"/>
      </p:ext>
    </p:extLst>
  </p:cSld>
  <p:clrMapOvr>
    <a:masterClrMapping/>
  </p:clrMapOvr>
  <p:transition spd="slow">
    <p:wheel spokes="1"/>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469900" y="1772643"/>
            <a:ext cx="11722100" cy="5673861"/>
          </a:xfrm>
          <a:prstGeom prst="rect">
            <a:avLst/>
          </a:prstGeom>
        </p:spPr>
        <p:txBody>
          <a:bodyPr wrap="square">
            <a:spAutoFit/>
          </a:bodyPr>
          <a:lstStyle/>
          <a:p>
            <a:pPr lvl="0" eaLnBrk="0" fontAlgn="base" hangingPunct="0">
              <a:lnSpc>
                <a:spcPct val="125000"/>
              </a:lnSpc>
              <a:spcBef>
                <a:spcPct val="0"/>
              </a:spcBef>
              <a:spcAft>
                <a:spcPct val="0"/>
              </a:spcAft>
            </a:pPr>
            <a:r>
              <a:rPr lang="en-US" altLang="en-US" sz="2600" b="1" dirty="0">
                <a:solidFill>
                  <a:srgbClr val="A50021"/>
                </a:solidFill>
                <a:latin typeface="Arial Narrow" panose="020B0606020202030204" pitchFamily="34" charset="0"/>
                <a:ea typeface="Calibri" panose="020F0502020204030204" pitchFamily="34" charset="0"/>
                <a:cs typeface="Arial" panose="020B0604020202020204" pitchFamily="34" charset="0"/>
              </a:rPr>
              <a:t>Bakers:</a:t>
            </a:r>
            <a:r>
              <a:rPr lang="en-US" altLang="en-US" sz="2600" b="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Bakers primarily needed to know the ingredients and exact quantities that were necessary to make </a:t>
            </a:r>
            <a:r>
              <a:rPr lang="en-US" altLang="en-US" sz="2600" b="1" i="1" dirty="0">
                <a:solidFill>
                  <a:srgbClr val="333F50"/>
                </a:solidFill>
                <a:latin typeface="Arial Narrow" panose="020B0606020202030204" pitchFamily="34" charset="0"/>
                <a:ea typeface="Calibri" panose="020F0502020204030204" pitchFamily="34" charset="0"/>
                <a:cs typeface="Arial" panose="020B0604020202020204" pitchFamily="34" charset="0"/>
              </a:rPr>
              <a:t>bread,</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as well as, the time and temperature it took to bake it in a stone oven, as this was their main product. They would have knowledge of extra additives such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as almonds, honey, garlic, and to a lesser degree, cinnamon,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to vary the taste of the finished product. </a:t>
            </a:r>
            <a:endParaRPr lang="en-US" altLang="en-US" sz="2600" dirty="0">
              <a:latin typeface="Arial Narrow" panose="020B0606020202030204" pitchFamily="34" charset="0"/>
            </a:endParaRPr>
          </a:p>
          <a:p>
            <a:pPr lvl="0" eaLnBrk="0" fontAlgn="base" hangingPunct="0">
              <a:lnSpc>
                <a:spcPct val="20000"/>
              </a:lnSpc>
              <a:spcBef>
                <a:spcPct val="0"/>
              </a:spcBef>
              <a:spcAft>
                <a:spcPct val="0"/>
              </a:spcAft>
            </a:pPr>
            <a:endParaRPr lang="en-US" altLang="en-US" sz="2600" b="1" dirty="0">
              <a:solidFill>
                <a:srgbClr val="222A35"/>
              </a:solidFill>
              <a:latin typeface="Arial Narrow" panose="020B0606020202030204" pitchFamily="34" charset="0"/>
              <a:ea typeface="Calibri" panose="020F0502020204030204" pitchFamily="34" charset="0"/>
              <a:cs typeface="Arial" panose="020B0604020202020204" pitchFamily="34" charset="0"/>
            </a:endParaRPr>
          </a:p>
          <a:p>
            <a:pPr lvl="0" eaLnBrk="0" fontAlgn="base" hangingPunct="0">
              <a:lnSpc>
                <a:spcPct val="125000"/>
              </a:lnSpc>
              <a:spcBef>
                <a:spcPct val="0"/>
              </a:spcBef>
              <a:spcAft>
                <a:spcPct val="0"/>
              </a:spcAft>
            </a:pPr>
            <a:r>
              <a:rPr lang="en-US" altLang="en-US" sz="2600" b="1" dirty="0">
                <a:solidFill>
                  <a:srgbClr val="A50021"/>
                </a:solidFill>
                <a:latin typeface="Arial Narrow" panose="020B0606020202030204" pitchFamily="34" charset="0"/>
                <a:ea typeface="Calibri" panose="020F0502020204030204" pitchFamily="34" charset="0"/>
                <a:cs typeface="Arial" panose="020B0604020202020204" pitchFamily="34" charset="0"/>
              </a:rPr>
              <a:t>Cloth Makers:</a:t>
            </a:r>
            <a:r>
              <a:rPr lang="en-US" altLang="en-US" sz="2600" dirty="0">
                <a:solidFill>
                  <a:srgbClr val="A50021"/>
                </a:solidFill>
                <a:latin typeface="Arial Narrow" panose="020B0606020202030204" pitchFamily="34" charset="0"/>
                <a:ea typeface="Calibri" panose="020F0502020204030204" pitchFamily="34" charset="0"/>
                <a:cs typeface="Arial" panose="020B0604020202020204" pitchFamily="34" charset="0"/>
              </a:rPr>
              <a:t> </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Cloth makers worked primarily with </a:t>
            </a:r>
            <a:r>
              <a:rPr lang="en-US" altLang="en-US" sz="2600" b="1" i="1" dirty="0">
                <a:solidFill>
                  <a:srgbClr val="333F50"/>
                </a:solidFill>
                <a:latin typeface="Arial Narrow" panose="020B0606020202030204" pitchFamily="34" charset="0"/>
                <a:ea typeface="Calibri" panose="020F0502020204030204" pitchFamily="34" charset="0"/>
                <a:cs typeface="Arial" panose="020B0604020202020204" pitchFamily="34" charset="0"/>
              </a:rPr>
              <a:t>wool,</a:t>
            </a:r>
            <a:r>
              <a:rPr lang="en-US" altLang="en-US" sz="2600" dirty="0">
                <a:solidFill>
                  <a:srgbClr val="333F50"/>
                </a:solidFill>
                <a:latin typeface="Arial Narrow" panose="020B0606020202030204" pitchFamily="34" charset="0"/>
                <a:ea typeface="Calibri" panose="020F0502020204030204" pitchFamily="34" charset="0"/>
                <a:cs typeface="Arial" panose="020B0604020202020204" pitchFamily="34" charset="0"/>
              </a:rPr>
              <a:t> </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but cotton, linen, and leather were also used. A medieval cloth maker would need working knowledge of the process of converting wool into yarn, but the primary skill would require weaving wool.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Weaving involved the use of two sources of yarn and intertwining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them in a perpendicular pattern to create a garment or a blanket etc.</a:t>
            </a:r>
          </a:p>
          <a:p>
            <a:pPr lvl="0" eaLnBrk="0" fontAlgn="base" hangingPunct="0">
              <a:lnSpc>
                <a:spcPct val="125000"/>
              </a:lnSpc>
              <a:spcBef>
                <a:spcPct val="0"/>
              </a:spcBef>
              <a:spcAft>
                <a:spcPct val="0"/>
              </a:spcAft>
            </a:pPr>
            <a:endParaRPr lang="en-US" altLang="en-US" sz="2600" dirty="0">
              <a:latin typeface="Arial Narrow" panose="020B0606020202030204" pitchFamily="34" charset="0"/>
            </a:endParaRPr>
          </a:p>
        </p:txBody>
      </p:sp>
      <p:pic>
        <p:nvPicPr>
          <p:cNvPr id="3" name="Picture 52" descr="See the source image"/>
          <p:cNvPicPr>
            <a:picLocks noChangeAspect="1" noChangeArrowheads="1"/>
          </p:cNvPicPr>
          <p:nvPr/>
        </p:nvPicPr>
        <p:blipFill>
          <a:blip r:embed="rId2">
            <a:lum bright="-1000"/>
            <a:extLst>
              <a:ext uri="{28A0092B-C50C-407E-A947-70E740481C1C}">
                <a14:useLocalDpi xmlns:a14="http://schemas.microsoft.com/office/drawing/2010/main" val="0"/>
              </a:ext>
            </a:extLst>
          </a:blip>
          <a:srcRect l="14288" t="16936" r="13492" b="20987"/>
          <a:stretch>
            <a:fillRect/>
          </a:stretch>
        </p:blipFill>
        <p:spPr bwMode="auto">
          <a:xfrm>
            <a:off x="9301171" y="3211782"/>
            <a:ext cx="1735129" cy="83951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4" name="Picture 3" descr="See the source image"/>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31635" y="5295900"/>
            <a:ext cx="1874200" cy="1295400"/>
          </a:xfrm>
          <a:prstGeom prst="rect">
            <a:avLst/>
          </a:prstGeom>
          <a:noFill/>
          <a:ln>
            <a:noFill/>
          </a:ln>
          <a:effectLst>
            <a:softEdge rad="63500"/>
          </a:effectLst>
        </p:spPr>
      </p:pic>
      <p:sp>
        <p:nvSpPr>
          <p:cNvPr id="6" name="Rectangle 5"/>
          <p:cNvSpPr/>
          <p:nvPr/>
        </p:nvSpPr>
        <p:spPr>
          <a:xfrm>
            <a:off x="372749" y="77768"/>
            <a:ext cx="11819251" cy="1592744"/>
          </a:xfrm>
          <a:prstGeom prst="rect">
            <a:avLst/>
          </a:prstGeom>
        </p:spPr>
        <p:txBody>
          <a:bodyPr wrap="square">
            <a:spAutoFit/>
          </a:bodyPr>
          <a:lstStyle/>
          <a:p>
            <a:pPr lvl="0" eaLnBrk="0" fontAlgn="base" hangingPunct="0">
              <a:lnSpc>
                <a:spcPct val="125000"/>
              </a:lnSpc>
              <a:spcBef>
                <a:spcPct val="0"/>
              </a:spcBef>
              <a:spcAft>
                <a:spcPct val="0"/>
              </a:spcAft>
            </a:pPr>
            <a:r>
              <a:rPr lang="en-US" altLang="en-US" sz="2600" b="1" dirty="0">
                <a:solidFill>
                  <a:srgbClr val="A50021"/>
                </a:solidFill>
                <a:latin typeface="Arial Narrow" panose="020B0606020202030204" pitchFamily="34" charset="0"/>
                <a:ea typeface="Calibri" panose="020F0502020204030204" pitchFamily="34" charset="0"/>
                <a:cs typeface="Arial" panose="020B0604020202020204" pitchFamily="34" charset="0"/>
              </a:rPr>
              <a:t>Cobblers:</a:t>
            </a:r>
            <a:r>
              <a:rPr lang="en-US" altLang="en-US" sz="2600" dirty="0">
                <a:solidFill>
                  <a:srgbClr val="A50021"/>
                </a:solidFill>
                <a:latin typeface="Arial Narrow" panose="020B0606020202030204" pitchFamily="34" charset="0"/>
                <a:ea typeface="Calibri" panose="020F0502020204030204" pitchFamily="34" charset="0"/>
                <a:cs typeface="Arial" panose="020B0604020202020204" pitchFamily="34" charset="0"/>
              </a:rPr>
              <a:t> </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Cobblers made and repaired various kinds of </a:t>
            </a:r>
            <a:r>
              <a:rPr lang="en-US" altLang="en-US" sz="2600" b="1" i="1" dirty="0">
                <a:solidFill>
                  <a:srgbClr val="333F50"/>
                </a:solidFill>
                <a:latin typeface="Arial Narrow" panose="020B0606020202030204" pitchFamily="34" charset="0"/>
                <a:ea typeface="Calibri" panose="020F0502020204030204" pitchFamily="34" charset="0"/>
                <a:cs typeface="Arial" panose="020B0604020202020204" pitchFamily="34" charset="0"/>
              </a:rPr>
              <a:t>shoes,</a:t>
            </a: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 mostly for commoners.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Nobles usually had a special cobbler to make their higher fashion shoes, as well as, </a:t>
            </a:r>
          </a:p>
          <a:p>
            <a:pPr lvl="0" eaLnBrk="0" fontAlgn="base" hangingPunct="0">
              <a:lnSpc>
                <a:spcPct val="125000"/>
              </a:lnSpc>
              <a:spcBef>
                <a:spcPct val="0"/>
              </a:spcBef>
              <a:spcAft>
                <a:spcPct val="0"/>
              </a:spcAft>
            </a:pPr>
            <a:r>
              <a:rPr lang="en-US" altLang="en-US" sz="2600" dirty="0">
                <a:solidFill>
                  <a:srgbClr val="222A35"/>
                </a:solidFill>
                <a:latin typeface="Arial Narrow" panose="020B0606020202030204" pitchFamily="34" charset="0"/>
                <a:ea typeface="Calibri" panose="020F0502020204030204" pitchFamily="34" charset="0"/>
                <a:cs typeface="Arial" panose="020B0604020202020204" pitchFamily="34" charset="0"/>
              </a:rPr>
              <a:t>boots for knights. Cobblers had to be skilled in the use of leather and sewing </a:t>
            </a:r>
            <a:r>
              <a:rPr lang="en-US" altLang="en-US" sz="2600" i="1" dirty="0">
                <a:solidFill>
                  <a:srgbClr val="222A35"/>
                </a:solidFill>
                <a:latin typeface="Arial Narrow" panose="020B0606020202030204" pitchFamily="34" charset="0"/>
                <a:ea typeface="Calibri" panose="020F0502020204030204" pitchFamily="34" charset="0"/>
                <a:cs typeface="Arial" panose="020B0604020202020204" pitchFamily="34" charset="0"/>
              </a:rPr>
              <a:t>(stitching). </a:t>
            </a:r>
            <a:endParaRPr lang="en-US" altLang="en-US" sz="2600" dirty="0">
              <a:latin typeface="Arial Narrow" panose="020B0606020202030204" pitchFamily="34" charset="0"/>
            </a:endParaRPr>
          </a:p>
        </p:txBody>
      </p:sp>
      <p:pic>
        <p:nvPicPr>
          <p:cNvPr id="7" name="Picture 51" descr="See the source image"/>
          <p:cNvPicPr>
            <a:picLocks noChangeAspect="1" noChangeArrowheads="1"/>
          </p:cNvPicPr>
          <p:nvPr/>
        </p:nvPicPr>
        <p:blipFill>
          <a:blip r:embed="rId4" cstate="print">
            <a:lum bright="-3000"/>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a:stretch>
            <a:fillRect/>
          </a:stretch>
        </p:blipFill>
        <p:spPr bwMode="auto">
          <a:xfrm>
            <a:off x="10736094" y="524893"/>
            <a:ext cx="1227306" cy="8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484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https://thumbs.dreamstime.com/b/medieval-blacksmith-1398565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053" y="4034259"/>
            <a:ext cx="2154293" cy="2768600"/>
          </a:xfrm>
          <a:prstGeom prst="rect">
            <a:avLst/>
          </a:prstGeom>
          <a:noFill/>
          <a:ln>
            <a:noFill/>
          </a:ln>
        </p:spPr>
      </p:pic>
      <p:sp>
        <p:nvSpPr>
          <p:cNvPr id="2" name="Rectangle 1"/>
          <p:cNvSpPr/>
          <p:nvPr/>
        </p:nvSpPr>
        <p:spPr>
          <a:xfrm>
            <a:off x="142053" y="340246"/>
            <a:ext cx="11874500" cy="5078313"/>
          </a:xfrm>
          <a:prstGeom prst="rect">
            <a:avLst/>
          </a:prstGeom>
        </p:spPr>
        <p:txBody>
          <a:bodyPr wrap="square">
            <a:spAutoFit/>
          </a:bodyPr>
          <a:lstStyle/>
          <a:p>
            <a:pPr lvl="0" eaLnBrk="0" fontAlgn="base" hangingPunct="0">
              <a:lnSpc>
                <a:spcPct val="150000"/>
              </a:lnSpc>
              <a:spcBef>
                <a:spcPct val="0"/>
              </a:spcBef>
              <a:spcAft>
                <a:spcPct val="0"/>
              </a:spcAft>
            </a:pPr>
            <a:r>
              <a:rPr lang="en-US" altLang="en-US" sz="2700" b="1" dirty="0">
                <a:solidFill>
                  <a:srgbClr val="A50021"/>
                </a:solidFill>
                <a:latin typeface="Arial Narrow" panose="020B0606020202030204" pitchFamily="34" charset="0"/>
                <a:ea typeface="Calibri" panose="020F0502020204030204" pitchFamily="34" charset="0"/>
                <a:cs typeface="Arial" panose="020B0604020202020204" pitchFamily="34" charset="0"/>
              </a:rPr>
              <a:t>Metalsmiths:</a:t>
            </a:r>
            <a:r>
              <a:rPr lang="en-US" altLang="en-US" sz="2700" b="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Called </a:t>
            </a:r>
            <a:r>
              <a:rPr lang="en-US" altLang="en-US" sz="2700" b="1" i="1" u="sng" dirty="0">
                <a:solidFill>
                  <a:srgbClr val="323E4F"/>
                </a:solidFill>
                <a:latin typeface="Arial Narrow" panose="020B0606020202030204" pitchFamily="34" charset="0"/>
                <a:ea typeface="Calibri" panose="020F0502020204030204" pitchFamily="34" charset="0"/>
                <a:cs typeface="Arial" panose="020B0604020202020204" pitchFamily="34" charset="0"/>
              </a:rPr>
              <a:t>blacksmiths</a:t>
            </a:r>
            <a:r>
              <a:rPr lang="en-US" altLang="en-US" sz="2700" b="1" i="1" dirty="0">
                <a:solidFill>
                  <a:srgbClr val="323E4F"/>
                </a:solidFill>
                <a:latin typeface="Arial Narrow" panose="020B0606020202030204" pitchFamily="34" charset="0"/>
                <a:ea typeface="Calibri" panose="020F0502020204030204" pitchFamily="34" charset="0"/>
                <a:cs typeface="Arial" panose="020B0604020202020204" pitchFamily="34" charset="0"/>
              </a:rPr>
              <a:t>,</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these metal workers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crafted </a:t>
            </a:r>
            <a:r>
              <a:rPr lang="en-US" altLang="en-US" sz="2700" b="1" i="1" dirty="0">
                <a:solidFill>
                  <a:srgbClr val="323E4F"/>
                </a:solidFill>
                <a:latin typeface="Arial Narrow" panose="020B0606020202030204" pitchFamily="34" charset="0"/>
                <a:ea typeface="Calibri" panose="020F0502020204030204" pitchFamily="34" charset="0"/>
                <a:cs typeface="Arial" panose="020B0604020202020204" pitchFamily="34" charset="0"/>
              </a:rPr>
              <a:t>metal </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into a variety of products ... from weapons,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shields, and armor - to farming tools, horseshoes, and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nails. They would require a working knowledge of </a:t>
            </a:r>
          </a:p>
          <a:p>
            <a:pPr lvl="0" eaLnBrk="0" fontAlgn="base" hangingPunct="0">
              <a:lnSpc>
                <a:spcPct val="150000"/>
              </a:lnSpc>
              <a:spcBef>
                <a:spcPct val="0"/>
              </a:spcBef>
              <a:spcAft>
                <a:spcPct val="0"/>
              </a:spcAft>
            </a:pPr>
            <a:r>
              <a:rPr lang="en-US" alt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smelting</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tempering</a:t>
            </a:r>
            <a:r>
              <a:rPr lang="en-US" altLang="en-US" sz="2700"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and </a:t>
            </a:r>
            <a:r>
              <a:rPr lang="en-US" alt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hardening</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in order to make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a quality piece strong and durable. Finally they would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be required to master the art of shaping </a:t>
            </a:r>
          </a:p>
          <a:p>
            <a:pPr lvl="0" eaLnBrk="0" fontAlgn="base" hangingPunct="0">
              <a:lnSpc>
                <a:spcPct val="150000"/>
              </a:lnSpc>
              <a:spcBef>
                <a:spcPct val="0"/>
              </a:spcBef>
              <a:spcAft>
                <a:spcPct val="0"/>
              </a:spcAft>
            </a:pP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the piece with hammers </a:t>
            </a:r>
            <a:r>
              <a:rPr lang="en-US" altLang="en-US" sz="2700" i="1" dirty="0">
                <a:solidFill>
                  <a:srgbClr val="222A35"/>
                </a:solidFill>
                <a:latin typeface="Arial Narrow" panose="020B0606020202030204" pitchFamily="34" charset="0"/>
                <a:ea typeface="Calibri" panose="020F0502020204030204" pitchFamily="34" charset="0"/>
                <a:cs typeface="Arial" panose="020B0604020202020204" pitchFamily="34" charset="0"/>
              </a:rPr>
              <a:t>(striking)</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and files.</a:t>
            </a:r>
            <a:endParaRPr lang="en-US" altLang="en-US" sz="2700" b="1" dirty="0">
              <a:latin typeface="Arial Narrow" panose="020B0606020202030204" pitchFamily="34" charset="0"/>
            </a:endParaRPr>
          </a:p>
        </p:txBody>
      </p:sp>
      <p:pic>
        <p:nvPicPr>
          <p:cNvPr id="3074"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782" y="340246"/>
            <a:ext cx="4553771" cy="626890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8741"/>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10500415" y="10881851"/>
            <a:ext cx="9621672"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222A35"/>
                </a:solidFill>
                <a:effectLst/>
                <a:latin typeface="Candara" panose="020E0502030303020204" pitchFamily="34" charset="0"/>
                <a:ea typeface="Calibri" panose="020F0502020204030204" pitchFamily="34" charset="0"/>
                <a:cs typeface="Arial" panose="020B0604020202020204" pitchFamily="34" charset="0"/>
              </a:rPr>
              <a:t>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244126" y="330125"/>
            <a:ext cx="11802100" cy="6324808"/>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1" i="0" u="none" strike="noStrike" cap="none" normalizeH="0" baseline="0" dirty="0">
                <a:ln>
                  <a:noFill/>
                </a:ln>
                <a:solidFill>
                  <a:srgbClr val="A50021"/>
                </a:solidFill>
                <a:effectLst/>
                <a:latin typeface="Arial Narrow" panose="020B0606020202030204" pitchFamily="34" charset="0"/>
                <a:ea typeface="Calibri" panose="020F0502020204030204" pitchFamily="34" charset="0"/>
                <a:cs typeface="Arial" panose="020B0604020202020204" pitchFamily="34" charset="0"/>
              </a:rPr>
              <a:t>Chandlers:</a:t>
            </a:r>
            <a:r>
              <a:rPr kumimoji="0" lang="en-US" altLang="en-US" sz="2700" b="1" i="0" u="none" strike="noStrike" cap="none" normalizeH="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7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Candle Makers</a:t>
            </a:r>
            <a:r>
              <a:rPr kumimoji="0" lang="en-US" altLang="en-US" sz="2700" b="1" i="1" u="none" strike="noStrike" cap="none" normalizeH="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fashioned candles from </a:t>
            </a:r>
            <a:r>
              <a:rPr kumimoji="0" lang="en-US" altLang="en-US" sz="2700" b="0"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tallow</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and bees wax, using </a:t>
            </a:r>
            <a:r>
              <a:rPr kumimoji="0" lang="en-US" altLang="en-US" sz="2700" b="0"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flax</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hemp</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or cotton for wicks</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Tallow candles gave off an unpleasant odor when burned,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so they were used exclusively by peasants</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Bees wax candles were used by the nobility because they could afford them. Chandlers would heat and fashion both types into a mold, add a wick, and let them dry</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This simple process meant that peasants could make their own candles, so chandlers did not make a lot of money making tallow candles</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Their income came primarily from the manufacture of the more expensive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bees wax candles that smelled better</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Chandlers would also </a:t>
            </a:r>
            <a:r>
              <a:rPr kumimoji="0" lang="en-US" altLang="en-US" sz="2700" b="0"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augment</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their income by </a:t>
            </a:r>
            <a:r>
              <a:rPr kumimoji="0" lang="en-US" altLang="en-US" sz="27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keeping bees</a:t>
            </a:r>
            <a:r>
              <a:rPr lang="en-US" alt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as</a:t>
            </a:r>
            <a:r>
              <a:rPr kumimoji="0" lang="en-US" altLang="en-US" sz="2700" b="0" i="0" u="none" strike="noStrike" cap="none" normalizeH="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well as,</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manufacturing soap,</a:t>
            </a:r>
            <a:r>
              <a:rPr kumimoji="0" lang="en-US" altLang="en-US" sz="2700" b="0" i="0" u="none" strike="noStrike" cap="none" normalizeH="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which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700" b="0"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included various combinations of ash, lime, oils, beer, flour, and animal fat</a:t>
            </a:r>
            <a:r>
              <a:rPr lang="en-US" altLang="en-US" sz="2700"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kumimoji="0" lang="en-US" altLang="en-US" sz="2700" b="1" i="0"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endParaRPr kumimoji="0" lang="en-US" altLang="en-US" sz="2700" b="1" i="0" u="none" strike="noStrike" cap="none" normalizeH="0" baseline="0" dirty="0">
              <a:ln>
                <a:noFill/>
              </a:ln>
              <a:solidFill>
                <a:schemeClr val="tx1"/>
              </a:solidFill>
              <a:effectLst/>
              <a:latin typeface="Arial Narrow" panose="020B0606020202030204" pitchFamily="34" charset="0"/>
            </a:endParaRPr>
          </a:p>
        </p:txBody>
      </p:sp>
      <p:pic>
        <p:nvPicPr>
          <p:cNvPr id="2049" name="Picture 55"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4891" y="330125"/>
            <a:ext cx="584200" cy="1058863"/>
          </a:xfrm>
          <a:prstGeom prst="rect">
            <a:avLst/>
          </a:prstGeom>
          <a:solidFill>
            <a:schemeClr val="bg1">
              <a:lumMod val="95000"/>
            </a:schemeClr>
          </a:solidFill>
        </p:spPr>
      </p:pic>
      <p:pic>
        <p:nvPicPr>
          <p:cNvPr id="2053" name="Picture 5"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7851" y="3675670"/>
            <a:ext cx="2238375" cy="293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335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14278" y="246959"/>
            <a:ext cx="11441031" cy="6611041"/>
          </a:xfrm>
          <a:prstGeom prst="rect">
            <a:avLst/>
          </a:prstGeom>
        </p:spPr>
        <p:txBody>
          <a:bodyPr wrap="square">
            <a:spAutoFit/>
          </a:bodyPr>
          <a:lstStyle/>
          <a:p>
            <a:pPr>
              <a:lnSpc>
                <a:spcPct val="120000"/>
              </a:lnSpc>
            </a:pPr>
            <a:r>
              <a:rPr lang="en-US" sz="2900" b="1" dirty="0">
                <a:solidFill>
                  <a:srgbClr val="00823B"/>
                </a:solidFill>
                <a:latin typeface="Arial Narrow" panose="020B0606020202030204" pitchFamily="34" charset="0"/>
                <a:ea typeface="Calibri" panose="020F0502020204030204" pitchFamily="34" charset="0"/>
                <a:cs typeface="Arial" panose="020B0604020202020204" pitchFamily="34" charset="0"/>
              </a:rPr>
              <a:t>Merchant Guilds: </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In addition to the regulations and benefits they shared with craft guilds, merchant guilds regulated weights and measures and monitored business practices among the town's merchants.</a:t>
            </a:r>
            <a:endParaRPr lang="en-US" sz="27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20000"/>
              </a:lnSpc>
            </a:pPr>
            <a:endParaRPr lang="en-US" sz="2700" b="1" dirty="0">
              <a:solidFill>
                <a:srgbClr val="222A35"/>
              </a:solidFill>
              <a:latin typeface="Arial Narrow" panose="020B0606020202030204" pitchFamily="34" charset="0"/>
              <a:ea typeface="Calibri" panose="020F0502020204030204" pitchFamily="34" charset="0"/>
              <a:cs typeface="Arial" panose="020B0604020202020204" pitchFamily="34" charset="0"/>
            </a:endParaRPr>
          </a:p>
          <a:p>
            <a:pPr>
              <a:lnSpc>
                <a:spcPct val="120000"/>
              </a:lnSpc>
            </a:pPr>
            <a:r>
              <a:rPr lang="en-US" sz="2700" b="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sz="2700" b="1" dirty="0">
                <a:solidFill>
                  <a:srgbClr val="A50021"/>
                </a:solidFill>
                <a:latin typeface="Arial Narrow" panose="020B0606020202030204" pitchFamily="34" charset="0"/>
                <a:ea typeface="Calibri" panose="020F0502020204030204" pitchFamily="34" charset="0"/>
                <a:cs typeface="Arial" panose="020B0604020202020204" pitchFamily="34" charset="0"/>
              </a:rPr>
              <a:t>Merchants:</a:t>
            </a:r>
            <a:r>
              <a:rPr lang="en-US" sz="2700" b="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Merchants would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buy a variety of goods from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local or long-distance sources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and sell raw materials at</a:t>
            </a:r>
          </a:p>
          <a:p>
            <a:pPr>
              <a:lnSpc>
                <a:spcPct val="120000"/>
              </a:lnSpc>
            </a:pPr>
            <a:r>
              <a:rPr lang="en-US" sz="2700"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wholesale</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prices to craft guilds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or finished goods at </a:t>
            </a:r>
            <a:r>
              <a:rPr 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retail</a:t>
            </a:r>
            <a:r>
              <a:rPr lang="en-US" sz="2700"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to the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public. A shop owner would need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 working knowledge of mathematics, </a:t>
            </a:r>
          </a:p>
          <a:p>
            <a:pPr>
              <a:lnSpc>
                <a:spcPct val="120000"/>
              </a:lnSpc>
            </a:pP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as well as, </a:t>
            </a:r>
            <a:r>
              <a:rPr 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marketing</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and </a:t>
            </a:r>
            <a:r>
              <a:rPr lang="en-US" sz="2700"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accounting</a:t>
            </a:r>
            <a:r>
              <a:rPr lang="en-US" sz="2700" dirty="0">
                <a:solidFill>
                  <a:srgbClr val="222A35"/>
                </a:solidFill>
                <a:latin typeface="Arial Narrow" panose="020B0606020202030204" pitchFamily="34" charset="0"/>
                <a:ea typeface="Calibri" panose="020F0502020204030204" pitchFamily="34" charset="0"/>
                <a:cs typeface="Arial" panose="020B0604020202020204" pitchFamily="34" charset="0"/>
              </a:rPr>
              <a:t> skills.</a:t>
            </a:r>
            <a:endParaRPr lang="en-US" sz="27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4098" name="Picture 2" descr="https://i.pinimg.com/originals/38/74/00/387400fdb5fef45fcaedd1eaeec25f1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349"/>
          <a:stretch/>
        </p:blipFill>
        <p:spPr bwMode="auto">
          <a:xfrm>
            <a:off x="6485808" y="1294853"/>
            <a:ext cx="5541092" cy="4567501"/>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4100" name="Picture 4" descr="https://4.bp.blogspot.com/-4ct_4cGD8s0/WvlvDptCEuI/AAAAAAAALQ8/HFpSc-rYRMI929FiEwPpzD6pnxFl0xw2ACLcBGAs/s1600/CharacterMed-53-%2BMerchant_Sm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278" y="2503606"/>
            <a:ext cx="1968780" cy="407499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8928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286602" y="0"/>
            <a:ext cx="11905397" cy="6755696"/>
          </a:xfrm>
          <a:prstGeom prst="rect">
            <a:avLst/>
          </a:prstGeom>
          <a:blipFill>
            <a:blip r:embed="rId2"/>
            <a:tile tx="0" ty="0" sx="100000" sy="100000" flip="none" algn="tl"/>
          </a:blip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600" b="1" i="1" u="none" strike="noStrike" cap="none" normalizeH="0" baseline="0" dirty="0">
                <a:ln>
                  <a:noFill/>
                </a:ln>
                <a:solidFill>
                  <a:srgbClr val="A50021"/>
                </a:solidFill>
                <a:effectLst/>
                <a:latin typeface="Arial Narrow" panose="020B0606020202030204" pitchFamily="34" charset="0"/>
                <a:ea typeface="Calibri" panose="020F0502020204030204" pitchFamily="34" charset="0"/>
                <a:cs typeface="Arial" panose="020B0604020202020204" pitchFamily="34" charset="0"/>
              </a:rPr>
              <a:t>Medieval Guilds Activity - Vocabulary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12000"/>
              </a:lnSpc>
              <a:spcBef>
                <a:spcPct val="0"/>
              </a:spcBef>
              <a:spcAft>
                <a:spcPct val="0"/>
              </a:spcAft>
              <a:buClrTx/>
              <a:buSzTx/>
              <a:buFontTx/>
              <a:buNone/>
              <a:tabLst/>
            </a:pPr>
            <a:r>
              <a:rPr kumimoji="0" lang="en-US" altLang="en-US" sz="2400" b="1"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raw materials</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the basic materials with which a finished product is made</a:t>
            </a:r>
            <a:endParaRPr kumimoji="0" lang="en-US" altLang="en-US" sz="24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12000"/>
              </a:lnSpc>
              <a:spcBef>
                <a:spcPct val="0"/>
              </a:spcBef>
              <a:spcAft>
                <a:spcPct val="0"/>
              </a:spcAft>
              <a:buClrTx/>
              <a:buSzTx/>
              <a:buFontTx/>
              <a:buNone/>
              <a:tabLst/>
            </a:pPr>
            <a:r>
              <a:rPr kumimoji="0" lang="en-US" altLang="en-US" sz="2400" b="1"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finished goods</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goods that are ready to be consumed (used) by the public</a:t>
            </a:r>
            <a:endParaRPr kumimoji="0" lang="en-US" altLang="en-US" sz="24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12000"/>
              </a:lnSpc>
              <a:spcBef>
                <a:spcPct val="0"/>
              </a:spcBef>
              <a:spcAft>
                <a:spcPct val="0"/>
              </a:spcAft>
              <a:buClrTx/>
              <a:buSzTx/>
              <a:buFontTx/>
              <a:buNone/>
              <a:tabLst/>
            </a:pPr>
            <a:r>
              <a:rPr kumimoji="0" lang="en-US" altLang="en-US" sz="2400" b="1"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artisans</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artists and craft persons</a:t>
            </a:r>
            <a:endParaRPr kumimoji="0" lang="en-US" altLang="en-US" sz="24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en-US" sz="2400" b="1"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blacksmith</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"black"</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refers to the color of iron when it is heated</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endParaRPr kumimoji="0" lang="en-US" altLang="en-US" sz="24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"smith" refers to the striking required to shape the metal</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a:t>
            </a:r>
            <a:endParaRPr kumimoji="0" lang="en-US" altLang="en-US" sz="24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12000"/>
              </a:lnSpc>
              <a:spcBef>
                <a:spcPct val="0"/>
              </a:spcBef>
              <a:spcAft>
                <a:spcPct val="0"/>
              </a:spcAft>
              <a:buClrTx/>
              <a:buSzTx/>
              <a:buFontTx/>
              <a:buNone/>
              <a:tabLst/>
            </a:pPr>
            <a:r>
              <a:rPr kumimoji="0" lang="en-US" altLang="en-US" sz="2400" b="1" i="1" u="sng"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smelting</a:t>
            </a:r>
            <a:r>
              <a:rPr kumimoji="0" lang="en-US" altLang="en-US" sz="2400" b="1"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a:t>
            </a:r>
            <a:r>
              <a:rPr kumimoji="0" lang="en-US" altLang="en-US" sz="2400" b="0" i="1" u="none" strike="noStrike" cap="none" normalizeH="0" baseline="0" dirty="0">
                <a:ln>
                  <a:noFill/>
                </a:ln>
                <a:solidFill>
                  <a:srgbClr val="222A35"/>
                </a:solidFill>
                <a:effectLst/>
                <a:latin typeface="Arial Narrow" panose="020B0606020202030204" pitchFamily="34" charset="0"/>
                <a:ea typeface="Calibri" panose="020F0502020204030204" pitchFamily="34" charset="0"/>
                <a:cs typeface="Arial" panose="020B0604020202020204" pitchFamily="34" charset="0"/>
              </a:rPr>
              <a:t> the process of removing metal from its ore by melting it in a charcoal-fueled fire</a:t>
            </a: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tempering</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and </a:t>
            </a: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hardening</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the process of alternating heating and cooling while shaping (striking) metal</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tallow</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animal fat  </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flax</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 fibrous food plant used to make wicks and linen</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hemp</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 fibrous plant used to make rope and wicks</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augment</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increase, add to</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wholesale</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selling goods to those who use them to produce finished products and sell at retail prices</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retail</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the sale of goods for consumption (use) rather than for resale</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marketing</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activities involved in buying at wholesale, displaying it, and bringing about a sale at retail </a:t>
            </a:r>
            <a:endParaRPr lang="en-US" altLang="en-US" sz="2400" dirty="0">
              <a:latin typeface="Arial Narrow" panose="020B0606020202030204" pitchFamily="34" charset="0"/>
            </a:endParaRPr>
          </a:p>
          <a:p>
            <a:pPr lvl="0" eaLnBrk="0" fontAlgn="base" hangingPunct="0">
              <a:lnSpc>
                <a:spcPct val="112000"/>
              </a:lnSpc>
              <a:spcBef>
                <a:spcPct val="0"/>
              </a:spcBef>
              <a:spcAft>
                <a:spcPct val="0"/>
              </a:spcAft>
            </a:pPr>
            <a:r>
              <a:rPr lang="en-US" altLang="en-US" sz="2400" b="1" i="1" u="sng" dirty="0">
                <a:solidFill>
                  <a:srgbClr val="222A35"/>
                </a:solidFill>
                <a:latin typeface="Arial Narrow" panose="020B0606020202030204" pitchFamily="34" charset="0"/>
                <a:ea typeface="Calibri" panose="020F0502020204030204" pitchFamily="34" charset="0"/>
                <a:cs typeface="Arial" panose="020B0604020202020204" pitchFamily="34" charset="0"/>
              </a:rPr>
              <a:t>accounting</a:t>
            </a:r>
            <a:r>
              <a:rPr lang="en-US" altLang="en-US" sz="2400" b="1" i="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altLang="en-US" sz="2400" i="1" dirty="0">
                <a:solidFill>
                  <a:srgbClr val="222A35"/>
                </a:solidFill>
                <a:latin typeface="Arial Narrow" panose="020B0606020202030204" pitchFamily="34" charset="0"/>
                <a:ea typeface="Calibri" panose="020F0502020204030204" pitchFamily="34" charset="0"/>
                <a:cs typeface="Arial" panose="020B0604020202020204" pitchFamily="34" charset="0"/>
              </a:rPr>
              <a:t>  keeping track of purchases, sales, and expenses</a:t>
            </a:r>
            <a:endParaRPr lang="en-US" altLang="en-US" sz="2400" dirty="0">
              <a:latin typeface="Arial Narrow" panose="020B0606020202030204" pitchFamily="34" charset="0"/>
            </a:endParaRPr>
          </a:p>
        </p:txBody>
      </p:sp>
      <p:pic>
        <p:nvPicPr>
          <p:cNvPr id="6145" name="Picture 56" descr="http://de.jigzone.com/p/jz/jzL/Blacksmith_Sign_0164.jpg"/>
          <p:cNvPicPr>
            <a:picLocks noChangeAspect="1" noChangeArrowheads="1"/>
          </p:cNvPicPr>
          <p:nvPr/>
        </p:nvPicPr>
        <p:blipFill>
          <a:blip r:embed="rId3">
            <a:extLst>
              <a:ext uri="{28A0092B-C50C-407E-A947-70E740481C1C}">
                <a14:useLocalDpi xmlns:a14="http://schemas.microsoft.com/office/drawing/2010/main" val="0"/>
              </a:ext>
            </a:extLst>
          </a:blip>
          <a:srcRect l="8301"/>
          <a:stretch>
            <a:fillRect/>
          </a:stretch>
        </p:blipFill>
        <p:spPr bwMode="auto">
          <a:xfrm>
            <a:off x="9232900" y="457199"/>
            <a:ext cx="2493963" cy="1894477"/>
          </a:xfrm>
          <a:prstGeom prst="rect">
            <a:avLst/>
          </a:prstGeom>
          <a:noFill/>
          <a:ln w="222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53417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536261" y="252799"/>
            <a:ext cx="6096000" cy="6374053"/>
          </a:xfrm>
          <a:prstGeom prst="rect">
            <a:avLst/>
          </a:prstGeom>
          <a:ln w="19050">
            <a:solidFill>
              <a:schemeClr val="bg1">
                <a:lumMod val="65000"/>
              </a:schemeClr>
            </a:solidFill>
          </a:ln>
        </p:spPr>
        <p:txBody>
          <a:bodyPr>
            <a:spAutoFit/>
          </a:bodyPr>
          <a:lstStyle/>
          <a:p>
            <a:r>
              <a:rPr lang="en-US" sz="3600" dirty="0">
                <a:solidFill>
                  <a:srgbClr val="222A35"/>
                </a:solidFill>
                <a:latin typeface="Book Antiqua" panose="02040602050305030304" pitchFamily="18" charset="0"/>
                <a:ea typeface="Calibri" panose="020F0502020204030204" pitchFamily="34" charset="0"/>
                <a:cs typeface="Arial" panose="020B0604020202020204" pitchFamily="34" charset="0"/>
              </a:rPr>
              <a:t>   </a:t>
            </a:r>
            <a:r>
              <a:rPr lang="en-US" sz="3200" dirty="0">
                <a:solidFill>
                  <a:srgbClr val="009644"/>
                </a:solidFill>
                <a:latin typeface="Book Antiqua" panose="02040602050305030304" pitchFamily="18" charset="0"/>
                <a:ea typeface="Calibri" panose="020F0502020204030204" pitchFamily="34" charset="0"/>
                <a:cs typeface="Arial" panose="020B0604020202020204" pitchFamily="34" charset="0"/>
              </a:rPr>
              <a:t>Medieval Guild Application</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20000"/>
              </a:lnSpc>
            </a:pPr>
            <a:r>
              <a:rPr lang="en-US" sz="1600" dirty="0">
                <a:solidFill>
                  <a:srgbClr val="222A35"/>
                </a:solidFill>
                <a:latin typeface="Candara" panose="020E050203030302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To complete your Craft Guild Application, you must demonstrate your knowledge of both the requirements and benefits of our Guild, as well as, the skills you must possess to become a member shoppe.  Include a proposed exterior sign design </a:t>
            </a:r>
          </a:p>
          <a:p>
            <a:pPr>
              <a:lnSpc>
                <a:spcPct val="120000"/>
              </a:lnSpc>
            </a:pP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and masterpiece illustration.</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3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8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The Guild</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____________________________________________________</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5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8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Name of Applicant</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____________________________________________________</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5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8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Proposed Name of Shoppe</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___________________________________________________</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3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Calibri" panose="020F0502020204030204" pitchFamily="34" charset="0"/>
              <a:cs typeface="Times New Roman" panose="02020603050405020304" pitchFamily="18" charset="0"/>
            </a:endParaRPr>
          </a:p>
          <a:p>
            <a:pPr>
              <a:lnSpc>
                <a:spcPct val="90000"/>
              </a:lnSpc>
            </a:pPr>
            <a:r>
              <a:rPr lang="en-US" sz="1200" dirty="0">
                <a:solidFill>
                  <a:srgbClr val="A50021"/>
                </a:solidFill>
                <a:latin typeface="Comic Sans MS" panose="030F0702030302020204" pitchFamily="66" charset="0"/>
                <a:ea typeface="Calibri" panose="020F0502020204030204" pitchFamily="34" charset="0"/>
                <a:cs typeface="Times New Roman" panose="02020603050405020304" pitchFamily="18" charset="0"/>
              </a:rPr>
              <a:t>      </a:t>
            </a:r>
            <a:r>
              <a:rPr lang="en-US" sz="2000" dirty="0">
                <a:solidFill>
                  <a:srgbClr val="A50021"/>
                </a:solidFill>
                <a:latin typeface="Arial Narrow" panose="020B0606020202030204" pitchFamily="34" charset="0"/>
                <a:ea typeface="Calibri" panose="020F0502020204030204" pitchFamily="34" charset="0"/>
                <a:cs typeface="Arial" panose="020B0604020202020204" pitchFamily="34" charset="0"/>
              </a:rPr>
              <a:t>Acknowledgement of Guild Requirements and Benefits</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4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List Requirements</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List Benefits</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a:p>
            <a:pPr>
              <a:lnSpc>
                <a:spcPct val="12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Calibri" panose="020F0502020204030204" pitchFamily="34" charset="0"/>
              <a:cs typeface="Times New Roman" panose="02020603050405020304" pitchFamily="18" charset="0"/>
            </a:endParaRPr>
          </a:p>
          <a:p>
            <a:pPr>
              <a:lnSpc>
                <a:spcPct val="120000"/>
              </a:lnSpc>
            </a:pP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List Skills Required of the Shoppe</a:t>
            </a:r>
            <a:r>
              <a:rPr lang="en-US" b="1" dirty="0">
                <a:solidFill>
                  <a:srgbClr val="222A35"/>
                </a:solidFill>
                <a:latin typeface="Arial Narrow" panose="020B0606020202030204" pitchFamily="34" charset="0"/>
                <a:ea typeface="Calibri" panose="020F0502020204030204" pitchFamily="34" charset="0"/>
                <a:cs typeface="Arial" panose="020B0604020202020204" pitchFamily="34" charset="0"/>
              </a:rPr>
              <a:t>:</a:t>
            </a:r>
            <a:r>
              <a:rPr lang="en-US"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endParaRPr lang="en-US" sz="1200" dirty="0">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3" name="Rectangle 2"/>
          <p:cNvSpPr/>
          <p:nvPr/>
        </p:nvSpPr>
        <p:spPr>
          <a:xfrm>
            <a:off x="7628019" y="475734"/>
            <a:ext cx="3010761" cy="369332"/>
          </a:xfrm>
          <a:prstGeom prst="rect">
            <a:avLst/>
          </a:prstGeom>
        </p:spPr>
        <p:txBody>
          <a:bodyPr wrap="none">
            <a:spAutoFit/>
          </a:bodyPr>
          <a:lstStyle/>
          <a:p>
            <a:r>
              <a:rPr lang="en-US" dirty="0">
                <a:solidFill>
                  <a:srgbClr val="A50021"/>
                </a:solidFill>
                <a:latin typeface="Arial Narrow" panose="020B0606020202030204" pitchFamily="34" charset="0"/>
                <a:ea typeface="Calibri" panose="020F0502020204030204" pitchFamily="34" charset="0"/>
                <a:cs typeface="Arial" panose="020B0604020202020204" pitchFamily="34" charset="0"/>
              </a:rPr>
              <a:t>  Shoppe Masterpiece Illustration</a:t>
            </a:r>
            <a:r>
              <a:rPr lang="en-US" b="1" dirty="0">
                <a:solidFill>
                  <a:srgbClr val="A50021"/>
                </a:solidFill>
                <a:latin typeface="Arial Narrow" panose="020B0606020202030204" pitchFamily="34" charset="0"/>
                <a:ea typeface="Calibri" panose="020F0502020204030204" pitchFamily="34" charset="0"/>
                <a:cs typeface="Arial" panose="020B0604020202020204" pitchFamily="34" charset="0"/>
              </a:rPr>
              <a:t>:</a:t>
            </a:r>
            <a:endParaRPr lang="en-US" dirty="0">
              <a:solidFill>
                <a:srgbClr val="A50021"/>
              </a:solidFill>
            </a:endParaRPr>
          </a:p>
        </p:txBody>
      </p:sp>
      <p:sp>
        <p:nvSpPr>
          <p:cNvPr id="4" name="Rectangle 3"/>
          <p:cNvSpPr/>
          <p:nvPr/>
        </p:nvSpPr>
        <p:spPr>
          <a:xfrm>
            <a:off x="8096086" y="3439826"/>
            <a:ext cx="2299027" cy="369332"/>
          </a:xfrm>
          <a:prstGeom prst="rect">
            <a:avLst/>
          </a:prstGeom>
        </p:spPr>
        <p:txBody>
          <a:bodyPr wrap="none">
            <a:spAutoFit/>
          </a:bodyPr>
          <a:lstStyle/>
          <a:p>
            <a:r>
              <a:rPr lang="en-US" sz="1600" dirty="0">
                <a:solidFill>
                  <a:srgbClr val="222A35"/>
                </a:solidFill>
                <a:latin typeface="Arial Narrow" panose="020B0606020202030204" pitchFamily="34" charset="0"/>
                <a:ea typeface="Calibri" panose="020F0502020204030204" pitchFamily="34" charset="0"/>
                <a:cs typeface="Arial" panose="020B0604020202020204" pitchFamily="34" charset="0"/>
              </a:rPr>
              <a:t> </a:t>
            </a:r>
            <a:r>
              <a:rPr lang="en-US" dirty="0">
                <a:solidFill>
                  <a:srgbClr val="A50021"/>
                </a:solidFill>
                <a:latin typeface="Arial Narrow" panose="020B0606020202030204" pitchFamily="34" charset="0"/>
                <a:ea typeface="Calibri" panose="020F0502020204030204" pitchFamily="34" charset="0"/>
                <a:cs typeface="Arial" panose="020B0604020202020204" pitchFamily="34" charset="0"/>
              </a:rPr>
              <a:t>Shoppe Sign Illustration</a:t>
            </a:r>
            <a:r>
              <a:rPr lang="en-US" b="1" dirty="0">
                <a:solidFill>
                  <a:srgbClr val="A50021"/>
                </a:solidFill>
                <a:latin typeface="Arial Narrow" panose="020B0606020202030204" pitchFamily="34" charset="0"/>
                <a:ea typeface="Calibri" panose="020F0502020204030204" pitchFamily="34" charset="0"/>
                <a:cs typeface="Arial" panose="020B0604020202020204" pitchFamily="34" charset="0"/>
              </a:rPr>
              <a:t>:</a:t>
            </a:r>
            <a:endParaRPr lang="en-US" dirty="0">
              <a:solidFill>
                <a:srgbClr val="A50021"/>
              </a:solidFill>
            </a:endParaRPr>
          </a:p>
        </p:txBody>
      </p:sp>
      <p:pic>
        <p:nvPicPr>
          <p:cNvPr id="5" name="Picture 4" descr="http://www.clipartbest.com/cliparts/dcr/abg/dcrabgdgi.jpg"/>
          <p:cNvPicPr/>
          <p:nvPr/>
        </p:nvPicPr>
        <p:blipFill rotWithShape="1">
          <a:blip r:embed="rId2">
            <a:duotone>
              <a:schemeClr val="bg2">
                <a:shade val="45000"/>
                <a:satMod val="135000"/>
              </a:schemeClr>
              <a:prstClr val="white"/>
            </a:duotone>
            <a:lum bright="-3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rcRect b="37063"/>
          <a:stretch/>
        </p:blipFill>
        <p:spPr bwMode="auto">
          <a:xfrm rot="5400000" flipV="1">
            <a:off x="8369297" y="3380900"/>
            <a:ext cx="1752604" cy="3576003"/>
          </a:xfrm>
          <a:prstGeom prst="rect">
            <a:avLst/>
          </a:prstGeom>
          <a:noFill/>
          <a:ln>
            <a:noFill/>
          </a:ln>
          <a:extLst>
            <a:ext uri="{53640926-AAD7-44D8-BBD7-CCE9431645EC}">
              <a14:shadowObscured xmlns:a14="http://schemas.microsoft.com/office/drawing/2010/main"/>
            </a:ext>
          </a:extLst>
        </p:spPr>
      </p:pic>
      <p:sp>
        <p:nvSpPr>
          <p:cNvPr id="7" name="TextBox 6"/>
          <p:cNvSpPr txBox="1"/>
          <p:nvPr/>
        </p:nvSpPr>
        <p:spPr>
          <a:xfrm>
            <a:off x="7270748" y="3146274"/>
            <a:ext cx="4070351" cy="3404379"/>
          </a:xfrm>
          <a:prstGeom prst="rect">
            <a:avLst/>
          </a:prstGeom>
          <a:noFill/>
          <a:ln w="19050">
            <a:solidFill>
              <a:schemeClr val="bg1">
                <a:lumMod val="65000"/>
              </a:schemeClr>
            </a:solidFill>
          </a:ln>
        </p:spPr>
        <p:txBody>
          <a:bodyPr wrap="square" rtlCol="0">
            <a:spAutoFit/>
          </a:bodyPr>
          <a:lstStyle/>
          <a:p>
            <a:endParaRPr lang="en-US" dirty="0"/>
          </a:p>
        </p:txBody>
      </p:sp>
      <p:sp>
        <p:nvSpPr>
          <p:cNvPr id="9" name="TextBox 8"/>
          <p:cNvSpPr txBox="1"/>
          <p:nvPr/>
        </p:nvSpPr>
        <p:spPr>
          <a:xfrm>
            <a:off x="7270749" y="340816"/>
            <a:ext cx="4070350" cy="2805458"/>
          </a:xfrm>
          <a:prstGeom prst="rect">
            <a:avLst/>
          </a:prstGeom>
          <a:noFill/>
          <a:ln w="19050">
            <a:solidFill>
              <a:schemeClr val="bg1">
                <a:lumMod val="65000"/>
              </a:schemeClr>
            </a:solidFill>
          </a:ln>
        </p:spPr>
        <p:txBody>
          <a:bodyPr wrap="square" rtlCol="0">
            <a:spAutoFit/>
          </a:bodyPr>
          <a:lstStyle/>
          <a:p>
            <a:endParaRPr lang="en-US" dirty="0"/>
          </a:p>
        </p:txBody>
      </p:sp>
    </p:spTree>
    <p:extLst>
      <p:ext uri="{BB962C8B-B14F-4D97-AF65-F5344CB8AC3E}">
        <p14:creationId xmlns:p14="http://schemas.microsoft.com/office/powerpoint/2010/main" val="4263096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6150" name="Picture 6"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360" y="0"/>
            <a:ext cx="6705601"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1" y="0"/>
            <a:ext cx="5974079"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s://images-wixmp-ed30a86b8c4ca887773594c2.wixmp.com/f/62e27511-4288-493a-aa5b-02af7bb89c8d/d5c4fb5-3cb6e3e7-0c85-4a39-83d3-74c927083f33.jpg?token=eyJ0eXAiOiJKV1QiLCJhbGciOiJIUzI1NiJ9.eyJpc3MiOiJ1cm46YXBwOjdlMGQxODg5ODIyNjQzNzNhNWYwZDQxNWVhMGQyNmUwIiwic3ViIjoidXJuOmFwcDo3ZTBkMTg4OTgyMjY0MzczYTVmMGQ0MTVlYTBkMjZlMCIsImF1ZCI6WyJ1cm46c2VydmljZTpmaWxlLmRvd25sb2FkIl0sIm9iaiI6W1t7InBhdGgiOiIvZi82MmUyNzUxMS00Mjg4LTQ5M2EtYWE1Yi0wMmFmN2JiODljOGQvZDVjNGZiNS0zY2I2ZTNlNy0wYzg1LTRhMzktODNkMy03NGM5MjcwODNmMzMuanBnIn1dXX0.u73kBSVqi4jOwaMpBwaY86Ps_dzu_M3LlDMcZR93UeE"/>
          <p:cNvPicPr>
            <a:picLocks noChangeAspect="1" noChangeArrowheads="1"/>
          </p:cNvPicPr>
          <p:nvPr/>
        </p:nvPicPr>
        <p:blipFill rotWithShape="1">
          <a:blip r:embed="rId3">
            <a:extLst>
              <a:ext uri="{28A0092B-C50C-407E-A947-70E740481C1C}">
                <a14:useLocalDpi xmlns:a14="http://schemas.microsoft.com/office/drawing/2010/main" val="0"/>
              </a:ext>
            </a:extLst>
          </a:blip>
          <a:srcRect t="7911" b="9287"/>
          <a:stretch/>
        </p:blipFill>
        <p:spPr bwMode="auto">
          <a:xfrm>
            <a:off x="1737360" y="-182880"/>
            <a:ext cx="8641080" cy="733806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3938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i.pinimg.com/originals/23/fd/37/23fd373a3c4078bd71f114ac42c888b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98677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246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21" y="-26505"/>
            <a:ext cx="122310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592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027"/>
            <a:ext cx="12145553" cy="7017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946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11228</TotalTime>
  <Words>2163</Words>
  <Application>Microsoft Office PowerPoint</Application>
  <PresentationFormat>Panorámica</PresentationFormat>
  <Paragraphs>194</Paragraphs>
  <Slides>33</Slides>
  <Notes>7</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33</vt:i4>
      </vt:variant>
    </vt:vector>
  </HeadingPairs>
  <TitlesOfParts>
    <vt:vector size="46" baseType="lpstr">
      <vt:lpstr>Arial</vt:lpstr>
      <vt:lpstr>Arial Black</vt:lpstr>
      <vt:lpstr>Arial Narrow</vt:lpstr>
      <vt:lpstr>Book Antiqua</vt:lpstr>
      <vt:lpstr>Calibri</vt:lpstr>
      <vt:lpstr>Calibri Light</vt:lpstr>
      <vt:lpstr>Candara</vt:lpstr>
      <vt:lpstr>Candara Light</vt:lpstr>
      <vt:lpstr>Comic Sans MS</vt:lpstr>
      <vt:lpstr>Helvetica</vt:lpstr>
      <vt:lpstr>Papyrus</vt:lpstr>
      <vt:lpstr>Pristina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Sustachek</dc:creator>
  <cp:lastModifiedBy>Maria Sanz</cp:lastModifiedBy>
  <cp:revision>92</cp:revision>
  <dcterms:created xsi:type="dcterms:W3CDTF">2019-11-27T02:39:55Z</dcterms:created>
  <dcterms:modified xsi:type="dcterms:W3CDTF">2021-07-20T15:46:33Z</dcterms:modified>
</cp:coreProperties>
</file>