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76" r:id="rId4"/>
    <p:sldId id="258" r:id="rId5"/>
    <p:sldId id="274" r:id="rId6"/>
    <p:sldId id="259" r:id="rId7"/>
    <p:sldId id="275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3" r:id="rId20"/>
    <p:sldId id="271" r:id="rId21"/>
    <p:sldId id="272" r:id="rId22"/>
  </p:sldIdLst>
  <p:sldSz cx="13004800" cy="10007600"/>
  <p:notesSz cx="13004800" cy="100076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541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63562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7366000" y="0"/>
            <a:ext cx="563562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BFC10-9EAA-46F9-BA2A-FF54D3892CE9}" type="datetimeFigureOut">
              <a:rPr lang="es-ES" smtClean="0"/>
              <a:t>13/08/2021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06888" y="1250950"/>
            <a:ext cx="4391025" cy="3378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300163" y="4816475"/>
            <a:ext cx="10404475" cy="39401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05950"/>
            <a:ext cx="563562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7366000" y="9505950"/>
            <a:ext cx="563562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DE68C-E1A5-41C3-9455-3237172AC6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6833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6DE68C-E1A5-41C3-9455-3237172AC674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974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3102356"/>
            <a:ext cx="11054080" cy="21015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604256"/>
            <a:ext cx="9103360" cy="250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006288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006288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006288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50240" y="2301748"/>
            <a:ext cx="5657088" cy="66050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97472" y="2301748"/>
            <a:ext cx="5657088" cy="66050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004300"/>
            <a:ext cx="13004800" cy="29104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3700" y="1955800"/>
            <a:ext cx="12115800" cy="2286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242800" y="1866900"/>
            <a:ext cx="228600" cy="73406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5300" y="0"/>
            <a:ext cx="285253" cy="97536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0900" y="2095500"/>
            <a:ext cx="11480800" cy="228095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50900" y="8915400"/>
            <a:ext cx="11480800" cy="228095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0147" y="2120900"/>
            <a:ext cx="228600" cy="6997445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128247" y="2311145"/>
            <a:ext cx="226463" cy="664235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74700" y="127000"/>
            <a:ext cx="11442700" cy="26162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006288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9004300"/>
            <a:ext cx="13004800" cy="29104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93700" y="1955800"/>
            <a:ext cx="12115800" cy="2286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242800" y="1866900"/>
            <a:ext cx="228600" cy="73406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95300" y="0"/>
            <a:ext cx="285253" cy="97536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50900" y="2095500"/>
            <a:ext cx="11480800" cy="228095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50900" y="8915400"/>
            <a:ext cx="11480800" cy="228095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60147" y="2120900"/>
            <a:ext cx="228600" cy="6997445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128247" y="2311145"/>
            <a:ext cx="226463" cy="664235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49647" y="800100"/>
            <a:ext cx="3705504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006288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97634" y="3191255"/>
            <a:ext cx="10209530" cy="52362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rgbClr val="006288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6200" y="9788649"/>
            <a:ext cx="223456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50240" y="9307068"/>
            <a:ext cx="2991104" cy="5003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63456" y="9307068"/>
            <a:ext cx="2991104" cy="5003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jp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6586" y="0"/>
            <a:ext cx="1913872" cy="288004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 rot="21540000">
            <a:off x="1660895" y="7251867"/>
            <a:ext cx="1648974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600"/>
              </a:lnSpc>
            </a:pPr>
            <a:r>
              <a:rPr sz="5400" spc="-209" baseline="2314" dirty="0">
                <a:solidFill>
                  <a:srgbClr val="54809E"/>
                </a:solidFill>
                <a:latin typeface="Microsoft Sans Serif"/>
                <a:cs typeface="Microsoft Sans Serif"/>
              </a:rPr>
              <a:t>.</a:t>
            </a:r>
            <a:endParaRPr sz="5400" baseline="2314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460458" y="2717800"/>
            <a:ext cx="7470941" cy="1133644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045844" marR="5080" indent="-1033780" algn="ctr">
              <a:lnSpc>
                <a:spcPts val="8200"/>
              </a:lnSpc>
              <a:spcBef>
                <a:spcPts val="640"/>
              </a:spcBef>
              <a:tabLst>
                <a:tab pos="2017395" algn="l"/>
              </a:tabLst>
            </a:pPr>
            <a:r>
              <a:rPr i="1" dirty="0" err="1">
                <a:solidFill>
                  <a:srgbClr val="292929"/>
                </a:solidFill>
                <a:latin typeface="Georgia"/>
                <a:cs typeface="Georgia"/>
              </a:rPr>
              <a:t>Arte</a:t>
            </a:r>
            <a:r>
              <a:rPr i="1" dirty="0">
                <a:solidFill>
                  <a:srgbClr val="292929"/>
                </a:solidFill>
                <a:latin typeface="Georgia"/>
                <a:cs typeface="Georgia"/>
              </a:rPr>
              <a:t>	</a:t>
            </a:r>
            <a:r>
              <a:rPr i="1" dirty="0" err="1">
                <a:solidFill>
                  <a:srgbClr val="292929"/>
                </a:solidFill>
                <a:latin typeface="Georgia"/>
                <a:cs typeface="Georgia"/>
              </a:rPr>
              <a:t>Bizantino</a:t>
            </a:r>
            <a:endParaRPr i="1" spc="-5" dirty="0">
              <a:solidFill>
                <a:srgbClr val="292929"/>
              </a:solidFill>
              <a:latin typeface="Georgia"/>
              <a:cs typeface="Georgi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ln w="12700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AutoShape 2" descr="Ars longa, vita brevis (Hipócrates): Mosaicos de Rávena, la joya del arte  cristiano.">
            <a:extLst>
              <a:ext uri="{FF2B5EF4-FFF2-40B4-BE49-F238E27FC236}">
                <a16:creationId xmlns:a16="http://schemas.microsoft.com/office/drawing/2014/main" id="{CDE320B5-BD31-471B-8C4A-AB8CDF85BE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00" y="485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BF2EADE-29C9-42C8-BF56-C84C7D605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007" y="26884"/>
            <a:ext cx="4286250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n 22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CAAEA8CF-E771-4D94-96DB-472613E836B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9600"/>
            <a:ext cx="5485450" cy="5375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254000"/>
            <a:ext cx="11010900" cy="2349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08588" y="800100"/>
            <a:ext cx="47879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95" dirty="0">
                <a:solidFill>
                  <a:srgbClr val="528D4D"/>
                </a:solidFill>
              </a:rPr>
              <a:t>Introducción.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320800" y="3479800"/>
            <a:ext cx="215900" cy="3670300"/>
            <a:chOff x="1320800" y="3479800"/>
            <a:chExt cx="215900" cy="36703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3479800"/>
              <a:ext cx="215900" cy="254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5448300"/>
              <a:ext cx="215900" cy="254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6896100"/>
              <a:ext cx="215900" cy="2540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714500" y="3289300"/>
            <a:ext cx="9537700" cy="4555093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35305">
              <a:lnSpc>
                <a:spcPts val="4100"/>
              </a:lnSpc>
              <a:spcBef>
                <a:spcPts val="420"/>
              </a:spcBef>
            </a:pP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El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arte </a:t>
            </a:r>
            <a:r>
              <a:rPr sz="3600" spc="-5" dirty="0" err="1">
                <a:solidFill>
                  <a:srgbClr val="006288"/>
                </a:solidFill>
                <a:latin typeface="Georgia"/>
                <a:cs typeface="Georgia"/>
              </a:rPr>
              <a:t>bizantino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lang="es-ES" sz="3600" spc="-5" dirty="0">
                <a:solidFill>
                  <a:srgbClr val="006288"/>
                </a:solidFill>
                <a:latin typeface="Georgia"/>
                <a:cs typeface="Georgia"/>
              </a:rPr>
              <a:t>es el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primer</a:t>
            </a:r>
            <a:r>
              <a:rPr lang="es-ES" sz="3600" spc="-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 err="1">
                <a:solidFill>
                  <a:srgbClr val="006288"/>
                </a:solidFill>
                <a:latin typeface="Georgia"/>
                <a:cs typeface="Georgia"/>
              </a:rPr>
              <a:t>estilo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dirty="0" err="1">
                <a:solidFill>
                  <a:srgbClr val="006288"/>
                </a:solidFill>
                <a:latin typeface="Georgia"/>
                <a:cs typeface="Georgia"/>
              </a:rPr>
              <a:t>artístico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de la </a:t>
            </a:r>
            <a:r>
              <a:rPr lang="es-ES" sz="3600" spc="-5" dirty="0">
                <a:solidFill>
                  <a:srgbClr val="006288"/>
                </a:solidFill>
                <a:latin typeface="Georgia"/>
                <a:cs typeface="Georgia"/>
              </a:rPr>
              <a:t>E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dad </a:t>
            </a:r>
            <a:r>
              <a:rPr sz="3600" spc="-85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lang="es-ES" sz="3600" spc="-855" dirty="0">
                <a:solidFill>
                  <a:srgbClr val="006288"/>
                </a:solidFill>
                <a:latin typeface="Georgia"/>
                <a:cs typeface="Georgia"/>
              </a:rPr>
              <a:t>M</a:t>
            </a:r>
            <a:r>
              <a:rPr sz="3600" dirty="0" err="1">
                <a:solidFill>
                  <a:srgbClr val="006288"/>
                </a:solidFill>
                <a:latin typeface="Georgia"/>
                <a:cs typeface="Georgia"/>
              </a:rPr>
              <a:t>edia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.</a:t>
            </a:r>
            <a:endParaRPr sz="3600" dirty="0">
              <a:latin typeface="Georgia"/>
              <a:cs typeface="Georgia"/>
            </a:endParaRPr>
          </a:p>
          <a:p>
            <a:pPr marL="12700" marR="149225">
              <a:lnSpc>
                <a:spcPts val="4100"/>
              </a:lnSpc>
              <a:spcBef>
                <a:spcPts val="3200"/>
              </a:spcBef>
              <a:tabLst>
                <a:tab pos="6296660" algn="l"/>
              </a:tabLst>
            </a:pPr>
            <a:r>
              <a:rPr lang="es-ES" sz="3600" spc="-5" dirty="0">
                <a:solidFill>
                  <a:srgbClr val="006288"/>
                </a:solidFill>
                <a:latin typeface="Georgia"/>
                <a:cs typeface="Georgia"/>
              </a:rPr>
              <a:t>Su origen se sitúa en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 el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arte </a:t>
            </a:r>
            <a:r>
              <a:rPr sz="3600" spc="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dirty="0" err="1">
                <a:solidFill>
                  <a:srgbClr val="006288"/>
                </a:solidFill>
                <a:latin typeface="Georgia"/>
                <a:cs typeface="Georgia"/>
              </a:rPr>
              <a:t>romano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lang="es-ES" sz="3600" dirty="0">
                <a:solidFill>
                  <a:srgbClr val="006288"/>
                </a:solidFill>
                <a:latin typeface="Georgia"/>
                <a:cs typeface="Georgia"/>
              </a:rPr>
              <a:t> y </a:t>
            </a:r>
            <a:r>
              <a:rPr sz="3600" spc="-5" dirty="0" err="1">
                <a:solidFill>
                  <a:srgbClr val="006288"/>
                </a:solidFill>
                <a:latin typeface="Georgia"/>
                <a:cs typeface="Georgia"/>
              </a:rPr>
              <a:t>el</a:t>
            </a:r>
            <a:r>
              <a:rPr sz="3600" spc="-9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cristianismo.</a:t>
            </a:r>
            <a:endParaRPr sz="3600" dirty="0">
              <a:latin typeface="Georgia"/>
              <a:cs typeface="Georgia"/>
            </a:endParaRPr>
          </a:p>
          <a:p>
            <a:pPr marL="12700" marR="5080">
              <a:lnSpc>
                <a:spcPts val="4100"/>
              </a:lnSpc>
              <a:spcBef>
                <a:spcPts val="3200"/>
              </a:spcBef>
            </a:pPr>
            <a:r>
              <a:rPr lang="es-ES" sz="3600" spc="-5" dirty="0">
                <a:solidFill>
                  <a:srgbClr val="006288"/>
                </a:solidFill>
                <a:latin typeface="Georgia"/>
                <a:cs typeface="Georgia"/>
              </a:rPr>
              <a:t>Tiene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intención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propagandística,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resaltar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el poder del </a:t>
            </a:r>
            <a:r>
              <a:rPr sz="3600" spc="-85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emperador</a:t>
            </a:r>
            <a:r>
              <a:rPr sz="360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y</a:t>
            </a:r>
            <a:r>
              <a:rPr sz="360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su</a:t>
            </a:r>
            <a:r>
              <a:rPr sz="360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relación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con</a:t>
            </a:r>
            <a:r>
              <a:rPr sz="360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la</a:t>
            </a:r>
            <a:r>
              <a:rPr sz="360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iglesia.</a:t>
            </a:r>
            <a:endParaRPr sz="3600" dirty="0">
              <a:latin typeface="Georgia"/>
              <a:cs typeface="Georg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ln w="12700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E6C71F-1A2F-403E-882B-1E2820EDB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C38D59-D8C8-46FE-ADD6-D148E2822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C33D909-7AC1-4762-AF62-9E21534A4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508000"/>
            <a:ext cx="12365634" cy="869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34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254000"/>
            <a:ext cx="11010900" cy="2349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24279" y="292100"/>
            <a:ext cx="9556750" cy="211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8220"/>
              </a:lnSpc>
              <a:spcBef>
                <a:spcPts val="100"/>
              </a:spcBef>
            </a:pPr>
            <a:r>
              <a:rPr spc="-45" dirty="0">
                <a:solidFill>
                  <a:srgbClr val="528D4D"/>
                </a:solidFill>
              </a:rPr>
              <a:t>Arte</a:t>
            </a:r>
            <a:r>
              <a:rPr spc="-155" dirty="0">
                <a:solidFill>
                  <a:srgbClr val="528D4D"/>
                </a:solidFill>
              </a:rPr>
              <a:t> </a:t>
            </a:r>
            <a:r>
              <a:rPr spc="-135" dirty="0">
                <a:solidFill>
                  <a:srgbClr val="528D4D"/>
                </a:solidFill>
              </a:rPr>
              <a:t>bizantino.</a:t>
            </a:r>
          </a:p>
          <a:p>
            <a:pPr algn="ctr">
              <a:lnSpc>
                <a:spcPts val="8220"/>
              </a:lnSpc>
            </a:pPr>
            <a:r>
              <a:rPr spc="-245" dirty="0">
                <a:solidFill>
                  <a:srgbClr val="528D4D"/>
                </a:solidFill>
              </a:rPr>
              <a:t>Características</a:t>
            </a:r>
            <a:r>
              <a:rPr spc="-160" dirty="0">
                <a:solidFill>
                  <a:srgbClr val="528D4D"/>
                </a:solidFill>
              </a:rPr>
              <a:t> </a:t>
            </a:r>
            <a:r>
              <a:rPr spc="-455" dirty="0">
                <a:solidFill>
                  <a:srgbClr val="528D4D"/>
                </a:solidFill>
              </a:rPr>
              <a:t>generales.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320800" y="3276600"/>
            <a:ext cx="596900" cy="5118100"/>
            <a:chOff x="1320800" y="3276600"/>
            <a:chExt cx="596900" cy="51181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3276600"/>
              <a:ext cx="215900" cy="254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5765800"/>
              <a:ext cx="215900" cy="254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1800" y="7213600"/>
              <a:ext cx="215900" cy="254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1800" y="8140700"/>
              <a:ext cx="215900" cy="2540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714500" y="3086100"/>
            <a:ext cx="9327515" cy="543814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4100"/>
              </a:lnSpc>
              <a:spcBef>
                <a:spcPts val="420"/>
              </a:spcBef>
            </a:pP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Herencia romana.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El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arte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bizantino hunde sus </a:t>
            </a:r>
            <a:r>
              <a:rPr sz="3600" spc="-85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raíces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en el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arte romano, no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en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vano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la cultura </a:t>
            </a:r>
            <a:r>
              <a:rPr sz="3600" spc="-85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bizantina es una continuación de la cultura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tardorromana.</a:t>
            </a:r>
            <a:endParaRPr sz="3600">
              <a:latin typeface="Georgia"/>
              <a:cs typeface="Georgia"/>
            </a:endParaRPr>
          </a:p>
          <a:p>
            <a:pPr marL="12700" marR="1066800">
              <a:lnSpc>
                <a:spcPts val="4100"/>
              </a:lnSpc>
              <a:spcBef>
                <a:spcPts val="3200"/>
              </a:spcBef>
            </a:pP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Como características esenciales debemos </a:t>
            </a:r>
            <a:r>
              <a:rPr sz="3600" spc="-85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destacar:</a:t>
            </a:r>
            <a:endParaRPr sz="3600">
              <a:latin typeface="Georgia"/>
              <a:cs typeface="Georgia"/>
            </a:endParaRPr>
          </a:p>
          <a:p>
            <a:pPr marL="393700">
              <a:lnSpc>
                <a:spcPct val="100000"/>
              </a:lnSpc>
              <a:spcBef>
                <a:spcPts val="2880"/>
              </a:spcBef>
            </a:pP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Religiosidad.</a:t>
            </a:r>
            <a:endParaRPr sz="3600">
              <a:latin typeface="Georgia"/>
              <a:cs typeface="Georgia"/>
            </a:endParaRPr>
          </a:p>
          <a:p>
            <a:pPr marL="393700">
              <a:lnSpc>
                <a:spcPct val="100000"/>
              </a:lnSpc>
              <a:spcBef>
                <a:spcPts val="2980"/>
              </a:spcBef>
            </a:pP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Tendencia</a:t>
            </a:r>
            <a:r>
              <a:rPr sz="3600" spc="-1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el</a:t>
            </a:r>
            <a:r>
              <a:rPr sz="3600" spc="-1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exceso</a:t>
            </a:r>
            <a:r>
              <a:rPr sz="3600" spc="-1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decorativo</a:t>
            </a:r>
            <a:r>
              <a:rPr sz="3600" spc="-2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y</a:t>
            </a:r>
            <a:r>
              <a:rPr sz="3600" spc="-1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al</a:t>
            </a:r>
            <a:r>
              <a:rPr sz="360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lujo.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ln w="12700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DBF5E9-935E-40AD-B8B6-AE2C65325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4A8093-A850-4D46-AC3E-9FC99992E0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5ADB6AD-A9B9-47F2-961E-7B2A61877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279400"/>
            <a:ext cx="12395200" cy="929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042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254000"/>
            <a:ext cx="11010900" cy="2349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50277" y="800100"/>
            <a:ext cx="89046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95" dirty="0">
                <a:solidFill>
                  <a:srgbClr val="528D4D"/>
                </a:solidFill>
              </a:rPr>
              <a:t>Arquitectura</a:t>
            </a:r>
            <a:r>
              <a:rPr spc="-170" dirty="0">
                <a:solidFill>
                  <a:srgbClr val="528D4D"/>
                </a:solidFill>
              </a:rPr>
              <a:t> </a:t>
            </a:r>
            <a:r>
              <a:rPr spc="-60" dirty="0">
                <a:solidFill>
                  <a:srgbClr val="528D4D"/>
                </a:solidFill>
              </a:rPr>
              <a:t>bizantina.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320800" y="3124200"/>
            <a:ext cx="520700" cy="5435600"/>
            <a:chOff x="1320800" y="3124200"/>
            <a:chExt cx="520700" cy="54356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3124200"/>
              <a:ext cx="139700" cy="1778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1800" y="3733800"/>
              <a:ext cx="139700" cy="1778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4699000"/>
              <a:ext cx="139700" cy="177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1800" y="5308600"/>
              <a:ext cx="139700" cy="1778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1800" y="5918200"/>
              <a:ext cx="139700" cy="1778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6540500"/>
              <a:ext cx="139700" cy="1778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1800" y="7150100"/>
              <a:ext cx="139700" cy="1778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1800" y="7772400"/>
              <a:ext cx="139700" cy="1778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8382000"/>
              <a:ext cx="139700" cy="17780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714500" y="2982976"/>
            <a:ext cx="9695815" cy="56508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Materiales.</a:t>
            </a:r>
            <a:endParaRPr sz="2400">
              <a:latin typeface="Georgia"/>
              <a:cs typeface="Georgia"/>
            </a:endParaRPr>
          </a:p>
          <a:p>
            <a:pPr marL="393700" marR="5080">
              <a:lnSpc>
                <a:spcPts val="2700"/>
              </a:lnSpc>
              <a:spcBef>
                <a:spcPts val="2160"/>
              </a:spcBef>
            </a:pPr>
            <a:r>
              <a:rPr sz="2400" spc="5" dirty="0">
                <a:solidFill>
                  <a:srgbClr val="006288"/>
                </a:solidFill>
                <a:latin typeface="Georgia"/>
                <a:cs typeface="Georgia"/>
              </a:rPr>
              <a:t>Pobres: 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ladrillos, </a:t>
            </a:r>
            <a:r>
              <a:rPr sz="2400" spc="5" dirty="0">
                <a:solidFill>
                  <a:srgbClr val="006288"/>
                </a:solidFill>
                <a:latin typeface="Georgia"/>
                <a:cs typeface="Georgia"/>
              </a:rPr>
              <a:t>argamasa, madera, recubiertos 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por </a:t>
            </a:r>
            <a:r>
              <a:rPr sz="2400" spc="5" dirty="0">
                <a:solidFill>
                  <a:srgbClr val="006288"/>
                </a:solidFill>
                <a:latin typeface="Georgia"/>
                <a:cs typeface="Georgia"/>
              </a:rPr>
              <a:t>materiales ricos </a:t>
            </a:r>
            <a:r>
              <a:rPr sz="2400" spc="-56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como</a:t>
            </a:r>
            <a:r>
              <a:rPr sz="2400" spc="-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el </a:t>
            </a:r>
            <a:r>
              <a:rPr sz="2400" spc="5" dirty="0">
                <a:solidFill>
                  <a:srgbClr val="006288"/>
                </a:solidFill>
                <a:latin typeface="Georgia"/>
                <a:cs typeface="Georgia"/>
              </a:rPr>
              <a:t>mármol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spc="5" dirty="0">
                <a:solidFill>
                  <a:srgbClr val="006288"/>
                </a:solidFill>
                <a:latin typeface="Georgia"/>
                <a:cs typeface="Georgia"/>
              </a:rPr>
              <a:t>o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 los </a:t>
            </a:r>
            <a:r>
              <a:rPr sz="2400" spc="5" dirty="0">
                <a:solidFill>
                  <a:srgbClr val="006288"/>
                </a:solidFill>
                <a:latin typeface="Georgia"/>
                <a:cs typeface="Georgia"/>
              </a:rPr>
              <a:t>mosaicos.</a:t>
            </a:r>
            <a:endParaRPr sz="24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960"/>
              </a:spcBef>
            </a:pP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Elementos</a:t>
            </a:r>
            <a:r>
              <a:rPr sz="2400" spc="-3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sustentantes.</a:t>
            </a:r>
            <a:endParaRPr sz="2400">
              <a:latin typeface="Georgia"/>
              <a:cs typeface="Georgia"/>
            </a:endParaRPr>
          </a:p>
          <a:p>
            <a:pPr marL="393700" marR="5343525">
              <a:lnSpc>
                <a:spcPct val="166700"/>
              </a:lnSpc>
            </a:pP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Columnas de capitel corintio. </a:t>
            </a:r>
            <a:r>
              <a:rPr sz="2400" spc="-56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spc="5" dirty="0">
                <a:solidFill>
                  <a:srgbClr val="006288"/>
                </a:solidFill>
                <a:latin typeface="Georgia"/>
                <a:cs typeface="Georgia"/>
              </a:rPr>
              <a:t>Arcos</a:t>
            </a:r>
            <a:r>
              <a:rPr sz="2400" spc="-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de</a:t>
            </a:r>
            <a:r>
              <a:rPr sz="2400" spc="-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spc="5" dirty="0">
                <a:solidFill>
                  <a:srgbClr val="006288"/>
                </a:solidFill>
                <a:latin typeface="Georgia"/>
                <a:cs typeface="Georgia"/>
              </a:rPr>
              <a:t>medio</a:t>
            </a:r>
            <a:r>
              <a:rPr sz="2400" spc="-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punto.</a:t>
            </a:r>
            <a:endParaRPr sz="24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Cubiertas.</a:t>
            </a:r>
            <a:endParaRPr sz="2400">
              <a:latin typeface="Georgia"/>
              <a:cs typeface="Georgia"/>
            </a:endParaRPr>
          </a:p>
          <a:p>
            <a:pPr marL="393700" marR="1967864">
              <a:lnSpc>
                <a:spcPts val="4900"/>
              </a:lnSpc>
              <a:spcBef>
                <a:spcPts val="400"/>
              </a:spcBef>
            </a:pP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Cúpulas de </a:t>
            </a:r>
            <a:r>
              <a:rPr sz="2400" spc="5" dirty="0">
                <a:solidFill>
                  <a:srgbClr val="006288"/>
                </a:solidFill>
                <a:latin typeface="Georgia"/>
                <a:cs typeface="Georgia"/>
              </a:rPr>
              <a:t>media 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esfera sustentadas sobre pechinas.+ </a:t>
            </a:r>
            <a:r>
              <a:rPr sz="2400" spc="-56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Cubiertas</a:t>
            </a:r>
            <a:r>
              <a:rPr sz="2400" spc="-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spc="5" dirty="0">
                <a:solidFill>
                  <a:srgbClr val="006288"/>
                </a:solidFill>
                <a:latin typeface="Georgia"/>
                <a:cs typeface="Georgia"/>
              </a:rPr>
              <a:t>a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 dos </a:t>
            </a:r>
            <a:r>
              <a:rPr sz="2400" spc="5" dirty="0">
                <a:solidFill>
                  <a:srgbClr val="006288"/>
                </a:solidFill>
                <a:latin typeface="Georgia"/>
                <a:cs typeface="Georgia"/>
              </a:rPr>
              <a:t>aguas.</a:t>
            </a:r>
            <a:endParaRPr sz="24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sz="2400" spc="5" dirty="0">
                <a:solidFill>
                  <a:srgbClr val="006288"/>
                </a:solidFill>
                <a:latin typeface="Georgia"/>
                <a:cs typeface="Georgia"/>
              </a:rPr>
              <a:t>Plantas</a:t>
            </a:r>
            <a:r>
              <a:rPr sz="240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de</a:t>
            </a:r>
            <a:r>
              <a:rPr sz="240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cruz</a:t>
            </a:r>
            <a:r>
              <a:rPr sz="240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griega,</a:t>
            </a:r>
            <a:r>
              <a:rPr sz="240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basilical</a:t>
            </a:r>
            <a:r>
              <a:rPr sz="240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spc="5" dirty="0">
                <a:solidFill>
                  <a:srgbClr val="006288"/>
                </a:solidFill>
                <a:latin typeface="Georgia"/>
                <a:cs typeface="Georgia"/>
              </a:rPr>
              <a:t>o</a:t>
            </a:r>
            <a:r>
              <a:rPr sz="2400" spc="-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6288"/>
                </a:solidFill>
                <a:latin typeface="Georgia"/>
                <a:cs typeface="Georgia"/>
              </a:rPr>
              <a:t>centralizada.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ln w="12700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08703-2E77-432B-B49E-A9A1FD928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0E95221-B16E-4EB2-8EDD-7782277E2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127000"/>
            <a:ext cx="11760200" cy="927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535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700" y="127000"/>
            <a:ext cx="11442700" cy="2616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11594" y="800100"/>
            <a:ext cx="438213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95" dirty="0"/>
              <a:t>Materiales.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00100" y="1943100"/>
            <a:ext cx="11772900" cy="7518400"/>
            <a:chOff x="800100" y="1943100"/>
            <a:chExt cx="11772900" cy="75184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0100" y="1981200"/>
              <a:ext cx="6134100" cy="40767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6100" y="1943100"/>
              <a:ext cx="5676900" cy="75184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89000" y="5988050"/>
            <a:ext cx="5707380" cy="317754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4100"/>
              </a:lnSpc>
              <a:spcBef>
                <a:spcPts val="420"/>
              </a:spcBef>
            </a:pP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Los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bizantinos construían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sus</a:t>
            </a:r>
            <a:r>
              <a:rPr sz="3600" spc="-2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edificios,</a:t>
            </a:r>
            <a:r>
              <a:rPr sz="3600" spc="-2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al</a:t>
            </a:r>
            <a:r>
              <a:rPr sz="3600" spc="-1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igual</a:t>
            </a:r>
            <a:r>
              <a:rPr sz="3600" spc="-2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que</a:t>
            </a:r>
            <a:r>
              <a:rPr sz="3600" spc="-1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los </a:t>
            </a:r>
            <a:r>
              <a:rPr sz="3600" spc="-85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romanos,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con ladrillos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y </a:t>
            </a:r>
            <a:r>
              <a:rPr sz="3600" spc="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argamasa,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sólo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que a </a:t>
            </a:r>
            <a:r>
              <a:rPr sz="3600" spc="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diferencia de estos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no </a:t>
            </a:r>
            <a:r>
              <a:rPr sz="3600" spc="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decoraban</a:t>
            </a:r>
            <a:r>
              <a:rPr sz="3600" spc="-1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el</a:t>
            </a:r>
            <a:r>
              <a:rPr sz="360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exterior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ln w="12700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700" y="127000"/>
            <a:ext cx="11442700" cy="2616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86727" y="800100"/>
            <a:ext cx="90316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80" dirty="0"/>
              <a:t>E</a:t>
            </a:r>
            <a:r>
              <a:rPr spc="-20" dirty="0"/>
              <a:t>l</a:t>
            </a:r>
            <a:r>
              <a:rPr spc="-985" dirty="0"/>
              <a:t>e</a:t>
            </a:r>
            <a:r>
              <a:rPr spc="-1250" dirty="0"/>
              <a:t>m</a:t>
            </a:r>
            <a:r>
              <a:rPr spc="-375" dirty="0"/>
              <a:t>e</a:t>
            </a:r>
            <a:r>
              <a:rPr spc="-65" dirty="0"/>
              <a:t>n</a:t>
            </a:r>
            <a:r>
              <a:rPr spc="890" dirty="0"/>
              <a:t>t</a:t>
            </a:r>
            <a:r>
              <a:rPr spc="-740" dirty="0"/>
              <a:t>o</a:t>
            </a:r>
            <a:r>
              <a:rPr spc="-940" dirty="0"/>
              <a:t>s</a:t>
            </a:r>
            <a:r>
              <a:rPr spc="-114" dirty="0"/>
              <a:t> </a:t>
            </a:r>
            <a:r>
              <a:rPr spc="-645" dirty="0"/>
              <a:t>s</a:t>
            </a:r>
            <a:r>
              <a:rPr spc="-869" dirty="0"/>
              <a:t>u</a:t>
            </a:r>
            <a:r>
              <a:rPr spc="-480" dirty="0"/>
              <a:t>s</a:t>
            </a:r>
            <a:r>
              <a:rPr spc="740" dirty="0"/>
              <a:t>t</a:t>
            </a:r>
            <a:r>
              <a:rPr spc="-810" dirty="0"/>
              <a:t>e</a:t>
            </a:r>
            <a:r>
              <a:rPr spc="-65" dirty="0"/>
              <a:t>n</a:t>
            </a:r>
            <a:r>
              <a:rPr spc="960" dirty="0"/>
              <a:t>t</a:t>
            </a:r>
            <a:r>
              <a:rPr spc="-415" dirty="0"/>
              <a:t>a</a:t>
            </a:r>
            <a:r>
              <a:rPr spc="-65" dirty="0"/>
              <a:t>n</a:t>
            </a:r>
            <a:r>
              <a:rPr spc="740" dirty="0"/>
              <a:t>t</a:t>
            </a:r>
            <a:r>
              <a:rPr spc="-725" dirty="0"/>
              <a:t>e</a:t>
            </a:r>
            <a:r>
              <a:rPr spc="-635" dirty="0"/>
              <a:t>s.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30200" y="1981200"/>
            <a:ext cx="11760200" cy="7429500"/>
            <a:chOff x="330200" y="1981200"/>
            <a:chExt cx="11760200" cy="74295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40400" y="1993900"/>
              <a:ext cx="6350000" cy="47625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0200" y="1981200"/>
              <a:ext cx="5422900" cy="74295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778500" y="6629400"/>
            <a:ext cx="6275070" cy="249936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algn="just">
              <a:lnSpc>
                <a:spcPct val="94400"/>
              </a:lnSpc>
              <a:spcBef>
                <a:spcPts val="325"/>
              </a:spcBef>
            </a:pPr>
            <a:r>
              <a:rPr sz="3400" spc="-5" dirty="0">
                <a:solidFill>
                  <a:srgbClr val="006288"/>
                </a:solidFill>
                <a:latin typeface="Georgia"/>
                <a:cs typeface="Georgia"/>
              </a:rPr>
              <a:t>Siguiendo</a:t>
            </a:r>
            <a:r>
              <a:rPr sz="34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400" spc="-5" dirty="0">
                <a:solidFill>
                  <a:srgbClr val="006288"/>
                </a:solidFill>
                <a:latin typeface="Georgia"/>
                <a:cs typeface="Georgia"/>
              </a:rPr>
              <a:t>la</a:t>
            </a:r>
            <a:r>
              <a:rPr sz="34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400" spc="-5" dirty="0">
                <a:solidFill>
                  <a:srgbClr val="006288"/>
                </a:solidFill>
                <a:latin typeface="Georgia"/>
                <a:cs typeface="Georgia"/>
              </a:rPr>
              <a:t>tradición</a:t>
            </a:r>
            <a:r>
              <a:rPr sz="3400" dirty="0">
                <a:solidFill>
                  <a:srgbClr val="006288"/>
                </a:solidFill>
                <a:latin typeface="Georgia"/>
                <a:cs typeface="Georgia"/>
              </a:rPr>
              <a:t> romana </a:t>
            </a:r>
            <a:r>
              <a:rPr sz="3400" spc="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400" spc="20" dirty="0">
                <a:solidFill>
                  <a:srgbClr val="006288"/>
                </a:solidFill>
                <a:latin typeface="Georgia"/>
                <a:cs typeface="Georgia"/>
              </a:rPr>
              <a:t>los</a:t>
            </a:r>
            <a:r>
              <a:rPr sz="3400" spc="2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400" spc="30" dirty="0">
                <a:solidFill>
                  <a:srgbClr val="006288"/>
                </a:solidFill>
                <a:latin typeface="Georgia"/>
                <a:cs typeface="Georgia"/>
              </a:rPr>
              <a:t>bizantinos</a:t>
            </a:r>
            <a:r>
              <a:rPr sz="3400" spc="3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400" spc="30" dirty="0">
                <a:solidFill>
                  <a:srgbClr val="006288"/>
                </a:solidFill>
                <a:latin typeface="Georgia"/>
                <a:cs typeface="Georgia"/>
              </a:rPr>
              <a:t>descargaran</a:t>
            </a:r>
            <a:r>
              <a:rPr sz="3400" spc="3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400" spc="15" dirty="0">
                <a:solidFill>
                  <a:srgbClr val="006288"/>
                </a:solidFill>
                <a:latin typeface="Georgia"/>
                <a:cs typeface="Georgia"/>
              </a:rPr>
              <a:t>el </a:t>
            </a:r>
            <a:r>
              <a:rPr sz="3400" spc="-81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400" spc="-5" dirty="0">
                <a:solidFill>
                  <a:srgbClr val="006288"/>
                </a:solidFill>
                <a:latin typeface="Georgia"/>
                <a:cs typeface="Georgia"/>
              </a:rPr>
              <a:t>peso</a:t>
            </a:r>
            <a:r>
              <a:rPr sz="34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400" spc="-5" dirty="0">
                <a:solidFill>
                  <a:srgbClr val="006288"/>
                </a:solidFill>
                <a:latin typeface="Georgia"/>
                <a:cs typeface="Georgia"/>
              </a:rPr>
              <a:t>de</a:t>
            </a:r>
            <a:r>
              <a:rPr sz="34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400" spc="-5" dirty="0">
                <a:solidFill>
                  <a:srgbClr val="006288"/>
                </a:solidFill>
                <a:latin typeface="Georgia"/>
                <a:cs typeface="Georgia"/>
              </a:rPr>
              <a:t>sus</a:t>
            </a:r>
            <a:r>
              <a:rPr sz="34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400" spc="-5" dirty="0">
                <a:solidFill>
                  <a:srgbClr val="006288"/>
                </a:solidFill>
                <a:latin typeface="Georgia"/>
                <a:cs typeface="Georgia"/>
              </a:rPr>
              <a:t>construcciones</a:t>
            </a:r>
            <a:r>
              <a:rPr sz="34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400" spc="-5" dirty="0">
                <a:solidFill>
                  <a:srgbClr val="006288"/>
                </a:solidFill>
                <a:latin typeface="Georgia"/>
                <a:cs typeface="Georgia"/>
              </a:rPr>
              <a:t>en </a:t>
            </a:r>
            <a:r>
              <a:rPr sz="34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400" spc="-5" dirty="0">
                <a:solidFill>
                  <a:srgbClr val="006288"/>
                </a:solidFill>
                <a:latin typeface="Georgia"/>
                <a:cs typeface="Georgia"/>
              </a:rPr>
              <a:t>grandes</a:t>
            </a:r>
            <a:r>
              <a:rPr sz="34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400" spc="-5" dirty="0">
                <a:solidFill>
                  <a:srgbClr val="006288"/>
                </a:solidFill>
                <a:latin typeface="Georgia"/>
                <a:cs typeface="Georgia"/>
              </a:rPr>
              <a:t>columnas</a:t>
            </a:r>
            <a:r>
              <a:rPr sz="3400" dirty="0">
                <a:solidFill>
                  <a:srgbClr val="006288"/>
                </a:solidFill>
                <a:latin typeface="Georgia"/>
                <a:cs typeface="Georgia"/>
              </a:rPr>
              <a:t> y</a:t>
            </a:r>
            <a:r>
              <a:rPr sz="3400" spc="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400" dirty="0">
                <a:solidFill>
                  <a:srgbClr val="006288"/>
                </a:solidFill>
                <a:latin typeface="Georgia"/>
                <a:cs typeface="Georgia"/>
              </a:rPr>
              <a:t>arcos</a:t>
            </a:r>
            <a:r>
              <a:rPr sz="3400" spc="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400" spc="-5" dirty="0">
                <a:solidFill>
                  <a:srgbClr val="006288"/>
                </a:solidFill>
                <a:latin typeface="Georgia"/>
                <a:cs typeface="Georgia"/>
              </a:rPr>
              <a:t>de </a:t>
            </a:r>
            <a:r>
              <a:rPr sz="3400" dirty="0">
                <a:solidFill>
                  <a:srgbClr val="006288"/>
                </a:solidFill>
                <a:latin typeface="Georgia"/>
                <a:cs typeface="Georgia"/>
              </a:rPr>
              <a:t> medio</a:t>
            </a:r>
            <a:r>
              <a:rPr sz="3400" spc="-5" dirty="0">
                <a:solidFill>
                  <a:srgbClr val="006288"/>
                </a:solidFill>
                <a:latin typeface="Georgia"/>
                <a:cs typeface="Georgia"/>
              </a:rPr>
              <a:t> punto.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ln w="12700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700" y="127000"/>
            <a:ext cx="11442700" cy="2616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72328" y="800100"/>
            <a:ext cx="36601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30" dirty="0"/>
              <a:t>Cubiertas.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41300" y="1841500"/>
            <a:ext cx="12242800" cy="7200900"/>
            <a:chOff x="241300" y="1841500"/>
            <a:chExt cx="12242800" cy="72009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300" y="1854200"/>
              <a:ext cx="7467600" cy="4978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64300" y="1841500"/>
              <a:ext cx="6019800" cy="72009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01700" y="6838950"/>
            <a:ext cx="5464810" cy="207772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just">
              <a:lnSpc>
                <a:spcPts val="3200"/>
              </a:lnSpc>
              <a:spcBef>
                <a:spcPts val="340"/>
              </a:spcBef>
            </a:pPr>
            <a:r>
              <a:rPr sz="2800" dirty="0">
                <a:solidFill>
                  <a:srgbClr val="006288"/>
                </a:solidFill>
                <a:latin typeface="Georgia"/>
                <a:cs typeface="Georgia"/>
              </a:rPr>
              <a:t>La </a:t>
            </a:r>
            <a:r>
              <a:rPr sz="2800" spc="-5" dirty="0">
                <a:solidFill>
                  <a:srgbClr val="006288"/>
                </a:solidFill>
                <a:latin typeface="Georgia"/>
                <a:cs typeface="Georgia"/>
              </a:rPr>
              <a:t>cúpula será una </a:t>
            </a:r>
            <a:r>
              <a:rPr sz="2800" dirty="0">
                <a:solidFill>
                  <a:srgbClr val="006288"/>
                </a:solidFill>
                <a:latin typeface="Georgia"/>
                <a:cs typeface="Georgia"/>
              </a:rPr>
              <a:t>representación </a:t>
            </a:r>
            <a:r>
              <a:rPr sz="2800" spc="-66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800" spc="-5" dirty="0">
                <a:solidFill>
                  <a:srgbClr val="006288"/>
                </a:solidFill>
                <a:latin typeface="Georgia"/>
                <a:cs typeface="Georgia"/>
              </a:rPr>
              <a:t>del cielo, de la bóveda celeste. </a:t>
            </a:r>
            <a:r>
              <a:rPr sz="2800" dirty="0">
                <a:solidFill>
                  <a:srgbClr val="006288"/>
                </a:solidFill>
                <a:latin typeface="Georgia"/>
                <a:cs typeface="Georgia"/>
              </a:rPr>
              <a:t>La </a:t>
            </a:r>
            <a:r>
              <a:rPr sz="2800" spc="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800" spc="180" dirty="0">
                <a:solidFill>
                  <a:srgbClr val="006288"/>
                </a:solidFill>
                <a:latin typeface="Georgia"/>
                <a:cs typeface="Georgia"/>
              </a:rPr>
              <a:t>usaran</a:t>
            </a:r>
            <a:r>
              <a:rPr sz="2800" spc="18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800" spc="175" dirty="0">
                <a:solidFill>
                  <a:srgbClr val="006288"/>
                </a:solidFill>
                <a:latin typeface="Georgia"/>
                <a:cs typeface="Georgia"/>
              </a:rPr>
              <a:t>hasta</a:t>
            </a:r>
            <a:r>
              <a:rPr sz="2800" spc="18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800" spc="110" dirty="0">
                <a:solidFill>
                  <a:srgbClr val="006288"/>
                </a:solidFill>
                <a:latin typeface="Georgia"/>
                <a:cs typeface="Georgia"/>
              </a:rPr>
              <a:t>en</a:t>
            </a:r>
            <a:r>
              <a:rPr sz="2800" spc="114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800" spc="190" dirty="0">
                <a:solidFill>
                  <a:srgbClr val="006288"/>
                </a:solidFill>
                <a:latin typeface="Georgia"/>
                <a:cs typeface="Georgia"/>
              </a:rPr>
              <a:t>iglesias</a:t>
            </a:r>
            <a:r>
              <a:rPr sz="2800" spc="19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800" spc="110" dirty="0">
                <a:solidFill>
                  <a:srgbClr val="006288"/>
                </a:solidFill>
                <a:latin typeface="Georgia"/>
                <a:cs typeface="Georgia"/>
              </a:rPr>
              <a:t>de </a:t>
            </a:r>
            <a:r>
              <a:rPr sz="2800" spc="114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800" spc="-5" dirty="0">
                <a:solidFill>
                  <a:srgbClr val="006288"/>
                </a:solidFill>
                <a:latin typeface="Georgia"/>
                <a:cs typeface="Georgia"/>
              </a:rPr>
              <a:t>pequeño tamaño como esta de los </a:t>
            </a:r>
            <a:r>
              <a:rPr sz="28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800" spc="-5" dirty="0">
                <a:solidFill>
                  <a:srgbClr val="006288"/>
                </a:solidFill>
                <a:latin typeface="Georgia"/>
                <a:cs typeface="Georgia"/>
              </a:rPr>
              <a:t>Santos</a:t>
            </a:r>
            <a:r>
              <a:rPr sz="2800" spc="-1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006288"/>
                </a:solidFill>
                <a:latin typeface="Georgia"/>
                <a:cs typeface="Georgia"/>
              </a:rPr>
              <a:t>Apóstoles</a:t>
            </a:r>
            <a:r>
              <a:rPr sz="2800" spc="-5" dirty="0">
                <a:solidFill>
                  <a:srgbClr val="006288"/>
                </a:solidFill>
                <a:latin typeface="Georgia"/>
                <a:cs typeface="Georgia"/>
              </a:rPr>
              <a:t> de</a:t>
            </a:r>
            <a:r>
              <a:rPr sz="280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006288"/>
                </a:solidFill>
                <a:latin typeface="Georgia"/>
                <a:cs typeface="Georgia"/>
              </a:rPr>
              <a:t>Atenas.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ln w="12700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700" y="127000"/>
            <a:ext cx="11442700" cy="2616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78191" y="800100"/>
            <a:ext cx="304863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80" dirty="0"/>
              <a:t>P</a:t>
            </a:r>
            <a:r>
              <a:rPr spc="125" dirty="0"/>
              <a:t>l</a:t>
            </a:r>
            <a:r>
              <a:rPr spc="-415" dirty="0"/>
              <a:t>a</a:t>
            </a:r>
            <a:r>
              <a:rPr spc="-65" dirty="0"/>
              <a:t>n</a:t>
            </a:r>
            <a:r>
              <a:rPr spc="960" dirty="0"/>
              <a:t>t</a:t>
            </a:r>
            <a:r>
              <a:rPr spc="-455" dirty="0"/>
              <a:t>a</a:t>
            </a:r>
            <a:r>
              <a:rPr spc="-635" dirty="0"/>
              <a:t>s.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20700" y="2463800"/>
            <a:ext cx="11696700" cy="4483100"/>
            <a:chOff x="520700" y="2463800"/>
            <a:chExt cx="11696700" cy="44831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0700" y="2463800"/>
              <a:ext cx="5638800" cy="44831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23000" y="2489200"/>
              <a:ext cx="5994400" cy="44323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89000" y="6953250"/>
            <a:ext cx="11226800" cy="213614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algn="just">
              <a:lnSpc>
                <a:spcPts val="4100"/>
              </a:lnSpc>
              <a:spcBef>
                <a:spcPts val="420"/>
              </a:spcBef>
            </a:pP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Las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plantas de las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iglesias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bizantinas tendieron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a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ser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centralizadas,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tanto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de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cruz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griega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como</a:t>
            </a:r>
            <a:r>
              <a:rPr sz="3600" spc="85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basilicales,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esto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favoreció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obviamente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el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uso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de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la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cúpula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para </a:t>
            </a:r>
            <a:r>
              <a:rPr sz="36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cubrir</a:t>
            </a:r>
            <a:r>
              <a:rPr sz="360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6288"/>
                </a:solidFill>
                <a:latin typeface="Georgia"/>
                <a:cs typeface="Georgia"/>
              </a:rPr>
              <a:t>los edificios.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ln w="12700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254000"/>
            <a:ext cx="11010900" cy="2349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27122" y="800100"/>
            <a:ext cx="43510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0" dirty="0">
                <a:solidFill>
                  <a:srgbClr val="528D4D"/>
                </a:solidFill>
              </a:rPr>
              <a:t>Santa</a:t>
            </a:r>
            <a:r>
              <a:rPr spc="-195" dirty="0">
                <a:solidFill>
                  <a:srgbClr val="528D4D"/>
                </a:solidFill>
              </a:rPr>
              <a:t> </a:t>
            </a:r>
            <a:r>
              <a:rPr spc="-390" dirty="0">
                <a:solidFill>
                  <a:srgbClr val="528D4D"/>
                </a:solidFill>
              </a:rPr>
              <a:t>Sofía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320800" y="3136900"/>
            <a:ext cx="177800" cy="4559300"/>
            <a:chOff x="1320800" y="3136900"/>
            <a:chExt cx="177800" cy="45593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3136900"/>
              <a:ext cx="177800" cy="2159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4305300"/>
              <a:ext cx="177800" cy="2159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5892800"/>
              <a:ext cx="177800" cy="215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7480300"/>
              <a:ext cx="177800" cy="2159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714500" y="2977895"/>
            <a:ext cx="9924415" cy="565721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46990">
              <a:lnSpc>
                <a:spcPts val="3300"/>
              </a:lnSpc>
              <a:spcBef>
                <a:spcPts val="409"/>
              </a:spcBef>
            </a:pP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El edificio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más importante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del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arte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bizantino es Santa Sofía, </a:t>
            </a:r>
            <a:r>
              <a:rPr sz="2950" spc="-7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que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 era la basílica catedral</a:t>
            </a:r>
            <a:r>
              <a:rPr sz="295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de Constantinopla.</a:t>
            </a:r>
            <a:endParaRPr sz="2950">
              <a:latin typeface="Georgia"/>
              <a:cs typeface="Georgia"/>
            </a:endParaRPr>
          </a:p>
          <a:p>
            <a:pPr marL="12700" marR="447675">
              <a:lnSpc>
                <a:spcPts val="3300"/>
              </a:lnSpc>
              <a:spcBef>
                <a:spcPts val="2600"/>
              </a:spcBef>
            </a:pP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Fue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mandada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construir por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Justiniano a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los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arquitectos </a:t>
            </a:r>
            <a:r>
              <a:rPr sz="2950" spc="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Antemio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de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Tralles e Isidoro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de Mileto, en los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años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532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al </a:t>
            </a:r>
            <a:r>
              <a:rPr sz="2950" spc="-7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537.</a:t>
            </a:r>
            <a:endParaRPr sz="2950">
              <a:latin typeface="Georgia"/>
              <a:cs typeface="Georgia"/>
            </a:endParaRPr>
          </a:p>
          <a:p>
            <a:pPr marL="12700" marR="5080">
              <a:lnSpc>
                <a:spcPts val="3300"/>
              </a:lnSpc>
              <a:spcBef>
                <a:spcPts val="2600"/>
              </a:spcBef>
            </a:pP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Todo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el edificio está pensado para sostener la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inmensa </a:t>
            </a:r>
            <a:r>
              <a:rPr sz="2950" spc="5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cúpula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que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se eleva hasta los 56,6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metros y que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tiene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31,7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de </a:t>
            </a:r>
            <a:r>
              <a:rPr sz="2950" spc="-7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diámetro.</a:t>
            </a:r>
            <a:endParaRPr sz="2950">
              <a:latin typeface="Georgia"/>
              <a:cs typeface="Georgia"/>
            </a:endParaRPr>
          </a:p>
          <a:p>
            <a:pPr marL="12700" marR="229870">
              <a:lnSpc>
                <a:spcPts val="3300"/>
              </a:lnSpc>
              <a:spcBef>
                <a:spcPts val="2600"/>
              </a:spcBef>
            </a:pP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Después de la caída de la ciudad en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1453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los turcos la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transformaron en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mezquita.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Desde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1935 no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tiene culto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y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se </a:t>
            </a:r>
            <a:r>
              <a:rPr sz="2950" spc="-70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ha</a:t>
            </a:r>
            <a:r>
              <a:rPr sz="2950" spc="-10" dirty="0">
                <a:solidFill>
                  <a:srgbClr val="006288"/>
                </a:solidFill>
                <a:latin typeface="Georgia"/>
                <a:cs typeface="Georgia"/>
              </a:rPr>
              <a:t> </a:t>
            </a:r>
            <a:r>
              <a:rPr sz="2950" spc="-5" dirty="0">
                <a:solidFill>
                  <a:srgbClr val="006288"/>
                </a:solidFill>
                <a:latin typeface="Georgia"/>
                <a:cs typeface="Georgia"/>
              </a:rPr>
              <a:t>convertido en un </a:t>
            </a:r>
            <a:r>
              <a:rPr sz="2950" dirty="0">
                <a:solidFill>
                  <a:srgbClr val="006288"/>
                </a:solidFill>
                <a:latin typeface="Georgia"/>
                <a:cs typeface="Georgia"/>
              </a:rPr>
              <a:t>museo.</a:t>
            </a:r>
            <a:endParaRPr sz="2950">
              <a:latin typeface="Georgia"/>
              <a:cs typeface="Georgi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ln w="12700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6216" y="800100"/>
            <a:ext cx="87325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95" dirty="0"/>
              <a:t>E</a:t>
            </a:r>
            <a:r>
              <a:rPr spc="-355" dirty="0"/>
              <a:t>x</a:t>
            </a:r>
            <a:r>
              <a:rPr spc="740" dirty="0"/>
              <a:t>t</a:t>
            </a:r>
            <a:r>
              <a:rPr spc="-840" dirty="0"/>
              <a:t>e</a:t>
            </a:r>
            <a:r>
              <a:rPr spc="770" dirty="0"/>
              <a:t>r</a:t>
            </a:r>
            <a:r>
              <a:rPr spc="25" dirty="0"/>
              <a:t>i</a:t>
            </a:r>
            <a:r>
              <a:rPr spc="-775" dirty="0"/>
              <a:t>o</a:t>
            </a:r>
            <a:r>
              <a:rPr spc="335" dirty="0"/>
              <a:t>r</a:t>
            </a:r>
            <a:r>
              <a:rPr spc="-114" dirty="0"/>
              <a:t> </a:t>
            </a:r>
            <a:r>
              <a:rPr spc="-1090" dirty="0"/>
              <a:t>de</a:t>
            </a:r>
            <a:r>
              <a:rPr spc="-114" dirty="0"/>
              <a:t> </a:t>
            </a:r>
            <a:r>
              <a:rPr spc="-890" dirty="0"/>
              <a:t>S</a:t>
            </a:r>
            <a:r>
              <a:rPr spc="-415" dirty="0"/>
              <a:t>a</a:t>
            </a:r>
            <a:r>
              <a:rPr spc="-65" dirty="0"/>
              <a:t>n</a:t>
            </a:r>
            <a:r>
              <a:rPr spc="960" dirty="0"/>
              <a:t>t</a:t>
            </a:r>
            <a:r>
              <a:rPr spc="-695" dirty="0"/>
              <a:t>a</a:t>
            </a:r>
            <a:r>
              <a:rPr spc="-114" dirty="0"/>
              <a:t> </a:t>
            </a:r>
            <a:r>
              <a:rPr spc="-969" dirty="0"/>
              <a:t>S</a:t>
            </a:r>
            <a:r>
              <a:rPr spc="-740" dirty="0"/>
              <a:t>o</a:t>
            </a:r>
            <a:r>
              <a:rPr spc="-55" dirty="0"/>
              <a:t>fí</a:t>
            </a:r>
            <a:r>
              <a:rPr spc="290" dirty="0"/>
              <a:t>a</a:t>
            </a:r>
            <a:r>
              <a:rPr spc="-635" dirty="0"/>
              <a:t>.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  <p:pic>
        <p:nvPicPr>
          <p:cNvPr id="2050" name="Picture 2" descr="Santa Sofía, el alma y el corazón de Estambul - Foto 1">
            <a:extLst>
              <a:ext uri="{FF2B5EF4-FFF2-40B4-BE49-F238E27FC236}">
                <a16:creationId xmlns:a16="http://schemas.microsoft.com/office/drawing/2014/main" id="{3A7FD195-521C-4BC3-8697-23A58E8CB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2621280"/>
            <a:ext cx="10172700" cy="610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7700" y="469900"/>
            <a:ext cx="11480800" cy="317500"/>
            <a:chOff x="647700" y="469900"/>
            <a:chExt cx="11480800" cy="317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700" y="469900"/>
              <a:ext cx="11468100" cy="2159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700" y="558800"/>
              <a:ext cx="11480800" cy="22860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9055100"/>
            <a:ext cx="558800" cy="2159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446000" y="9042400"/>
            <a:ext cx="558800" cy="21590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-6350" y="0"/>
            <a:ext cx="13017500" cy="9766300"/>
            <a:chOff x="-6350" y="0"/>
            <a:chExt cx="13017500" cy="976630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7996" y="0"/>
              <a:ext cx="215906" cy="97536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9599" y="698500"/>
              <a:ext cx="215900" cy="82550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3100" y="8902700"/>
              <a:ext cx="11760200" cy="2921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128500" y="508000"/>
              <a:ext cx="304800" cy="85979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2400" y="635000"/>
              <a:ext cx="12700000" cy="84709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0"/>
              <a:ext cx="13004800" cy="9753600"/>
            </a:xfrm>
            <a:custGeom>
              <a:avLst/>
              <a:gdLst/>
              <a:ahLst/>
              <a:cxnLst/>
              <a:rect l="l" t="t" r="r" b="b"/>
              <a:pathLst>
                <a:path w="13004800" h="9753600">
                  <a:moveTo>
                    <a:pt x="0" y="9753600"/>
                  </a:moveTo>
                  <a:lnTo>
                    <a:pt x="13004800" y="9753600"/>
                  </a:lnTo>
                  <a:lnTo>
                    <a:pt x="13004800" y="0"/>
                  </a:lnTo>
                  <a:lnTo>
                    <a:pt x="0" y="0"/>
                  </a:lnTo>
                  <a:lnTo>
                    <a:pt x="0" y="9753600"/>
                  </a:lnTo>
                  <a:close/>
                </a:path>
              </a:pathLst>
            </a:custGeom>
            <a:ln w="12700">
              <a:solidFill>
                <a:srgbClr val="4C4C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37429" y="800100"/>
            <a:ext cx="25304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40" dirty="0"/>
              <a:t>Cúpula.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0"/>
            <a:ext cx="13017500" cy="9766300"/>
            <a:chOff x="-6350" y="0"/>
            <a:chExt cx="13017500" cy="9766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8500" y="1866900"/>
              <a:ext cx="11607800" cy="77343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13004800" cy="9753600"/>
            </a:xfrm>
            <a:custGeom>
              <a:avLst/>
              <a:gdLst/>
              <a:ahLst/>
              <a:cxnLst/>
              <a:rect l="l" t="t" r="r" b="b"/>
              <a:pathLst>
                <a:path w="13004800" h="9753600">
                  <a:moveTo>
                    <a:pt x="0" y="9753600"/>
                  </a:moveTo>
                  <a:lnTo>
                    <a:pt x="13004800" y="9753600"/>
                  </a:lnTo>
                  <a:lnTo>
                    <a:pt x="13004800" y="0"/>
                  </a:lnTo>
                  <a:lnTo>
                    <a:pt x="0" y="0"/>
                  </a:lnTo>
                  <a:lnTo>
                    <a:pt x="0" y="9753600"/>
                  </a:lnTo>
                  <a:close/>
                </a:path>
              </a:pathLst>
            </a:custGeom>
            <a:ln w="12700">
              <a:solidFill>
                <a:srgbClr val="4C4C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23904" y="800100"/>
            <a:ext cx="29584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I</a:t>
            </a:r>
            <a:r>
              <a:rPr spc="-65" dirty="0"/>
              <a:t>n</a:t>
            </a:r>
            <a:r>
              <a:rPr spc="740" dirty="0"/>
              <a:t>t</a:t>
            </a:r>
            <a:r>
              <a:rPr spc="-840" dirty="0"/>
              <a:t>e</a:t>
            </a:r>
            <a:r>
              <a:rPr spc="770" dirty="0"/>
              <a:t>r</a:t>
            </a:r>
            <a:r>
              <a:rPr spc="25" dirty="0"/>
              <a:t>i</a:t>
            </a:r>
            <a:r>
              <a:rPr spc="-775" dirty="0"/>
              <a:t>o</a:t>
            </a:r>
            <a:r>
              <a:rPr spc="-580" dirty="0"/>
              <a:t>r</a:t>
            </a:r>
            <a:r>
              <a:rPr spc="-635" dirty="0"/>
              <a:t>.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0"/>
            <a:ext cx="13017500" cy="9766300"/>
            <a:chOff x="-6350" y="0"/>
            <a:chExt cx="13017500" cy="9766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5100" y="2425700"/>
              <a:ext cx="7378700" cy="6654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18400" y="1943100"/>
              <a:ext cx="5067300" cy="76073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3004800" cy="9753600"/>
            </a:xfrm>
            <a:custGeom>
              <a:avLst/>
              <a:gdLst/>
              <a:ahLst/>
              <a:cxnLst/>
              <a:rect l="l" t="t" r="r" b="b"/>
              <a:pathLst>
                <a:path w="13004800" h="9753600">
                  <a:moveTo>
                    <a:pt x="0" y="9753600"/>
                  </a:moveTo>
                  <a:lnTo>
                    <a:pt x="13004800" y="9753600"/>
                  </a:lnTo>
                  <a:lnTo>
                    <a:pt x="13004800" y="0"/>
                  </a:lnTo>
                  <a:lnTo>
                    <a:pt x="0" y="0"/>
                  </a:lnTo>
                  <a:lnTo>
                    <a:pt x="0" y="9753600"/>
                  </a:lnTo>
                  <a:close/>
                </a:path>
              </a:pathLst>
            </a:custGeom>
            <a:ln w="12700">
              <a:solidFill>
                <a:srgbClr val="4C4C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254000"/>
            <a:ext cx="11010900" cy="2349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>
                <a:solidFill>
                  <a:srgbClr val="528D4D"/>
                </a:solidFill>
              </a:rPr>
              <a:t>M</a:t>
            </a:r>
            <a:r>
              <a:rPr spc="170" dirty="0">
                <a:solidFill>
                  <a:srgbClr val="528D4D"/>
                </a:solidFill>
              </a:rPr>
              <a:t>o</a:t>
            </a:r>
            <a:r>
              <a:rPr spc="-509" dirty="0">
                <a:solidFill>
                  <a:srgbClr val="528D4D"/>
                </a:solidFill>
              </a:rPr>
              <a:t>s</a:t>
            </a:r>
            <a:r>
              <a:rPr spc="-415" dirty="0">
                <a:solidFill>
                  <a:srgbClr val="528D4D"/>
                </a:solidFill>
              </a:rPr>
              <a:t>a</a:t>
            </a:r>
            <a:r>
              <a:rPr spc="-15" dirty="0">
                <a:solidFill>
                  <a:srgbClr val="528D4D"/>
                </a:solidFill>
              </a:rPr>
              <a:t>i</a:t>
            </a:r>
            <a:r>
              <a:rPr spc="-530" dirty="0">
                <a:solidFill>
                  <a:srgbClr val="528D4D"/>
                </a:solidFill>
              </a:rPr>
              <a:t>c</a:t>
            </a:r>
            <a:r>
              <a:rPr spc="-740" dirty="0">
                <a:solidFill>
                  <a:srgbClr val="528D4D"/>
                </a:solidFill>
              </a:rPr>
              <a:t>o</a:t>
            </a:r>
            <a:r>
              <a:rPr spc="-635" dirty="0">
                <a:solidFill>
                  <a:srgbClr val="528D4D"/>
                </a:solidFill>
              </a:rPr>
              <a:t>s.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320800" y="3340100"/>
            <a:ext cx="165100" cy="4991100"/>
            <a:chOff x="1320800" y="3340100"/>
            <a:chExt cx="165100" cy="49911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3340100"/>
              <a:ext cx="165100" cy="2032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4051300"/>
              <a:ext cx="165100" cy="2032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5930900"/>
              <a:ext cx="165100" cy="2032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7035800"/>
              <a:ext cx="165100" cy="2032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0800" y="8128000"/>
              <a:ext cx="165100" cy="20320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29565">
              <a:lnSpc>
                <a:spcPct val="100000"/>
              </a:lnSpc>
              <a:spcBef>
                <a:spcPts val="120"/>
              </a:spcBef>
            </a:pPr>
            <a:r>
              <a:rPr spc="10" dirty="0"/>
              <a:t>Los</a:t>
            </a:r>
            <a:r>
              <a:rPr spc="-5" dirty="0"/>
              <a:t> </a:t>
            </a:r>
            <a:r>
              <a:rPr spc="5" dirty="0"/>
              <a:t>bizantinos</a:t>
            </a:r>
            <a:r>
              <a:rPr spc="-10" dirty="0"/>
              <a:t> </a:t>
            </a:r>
            <a:r>
              <a:rPr spc="5" dirty="0"/>
              <a:t>destacaron</a:t>
            </a:r>
            <a:r>
              <a:rPr spc="-10" dirty="0"/>
              <a:t> </a:t>
            </a:r>
            <a:r>
              <a:rPr spc="5" dirty="0"/>
              <a:t>por</a:t>
            </a:r>
            <a:r>
              <a:rPr spc="-10" dirty="0"/>
              <a:t> </a:t>
            </a:r>
            <a:r>
              <a:rPr spc="5" dirty="0"/>
              <a:t>sus</a:t>
            </a:r>
            <a:r>
              <a:rPr spc="-5" dirty="0"/>
              <a:t> </a:t>
            </a:r>
            <a:r>
              <a:rPr spc="10" dirty="0"/>
              <a:t>mosaicos.</a:t>
            </a:r>
          </a:p>
          <a:p>
            <a:pPr marL="329565" marR="5080">
              <a:lnSpc>
                <a:spcPts val="3100"/>
              </a:lnSpc>
              <a:spcBef>
                <a:spcPts val="2570"/>
              </a:spcBef>
            </a:pPr>
            <a:r>
              <a:rPr spc="5" dirty="0"/>
              <a:t>El </a:t>
            </a:r>
            <a:r>
              <a:rPr spc="10" dirty="0"/>
              <a:t>mosaico </a:t>
            </a:r>
            <a:r>
              <a:rPr spc="5" dirty="0"/>
              <a:t>es una técnica artística </a:t>
            </a:r>
            <a:r>
              <a:rPr spc="10" dirty="0"/>
              <a:t>muy </a:t>
            </a:r>
            <a:r>
              <a:rPr spc="5" dirty="0"/>
              <a:t>extendido entre </a:t>
            </a:r>
            <a:r>
              <a:rPr dirty="0"/>
              <a:t>los </a:t>
            </a:r>
            <a:r>
              <a:rPr spc="5" dirty="0"/>
              <a:t> </a:t>
            </a:r>
            <a:r>
              <a:rPr spc="10" dirty="0"/>
              <a:t>romanos </a:t>
            </a:r>
            <a:r>
              <a:rPr spc="5" dirty="0"/>
              <a:t>para la decoración de suelos. </a:t>
            </a:r>
            <a:r>
              <a:rPr spc="10" dirty="0"/>
              <a:t>Los </a:t>
            </a:r>
            <a:r>
              <a:rPr spc="5" dirty="0"/>
              <a:t>bizantinos hicieron </a:t>
            </a:r>
            <a:r>
              <a:rPr spc="10" dirty="0"/>
              <a:t> </a:t>
            </a:r>
            <a:r>
              <a:rPr spc="5" dirty="0"/>
              <a:t>su propia </a:t>
            </a:r>
            <a:r>
              <a:rPr spc="10" dirty="0"/>
              <a:t>adaptación </a:t>
            </a:r>
            <a:r>
              <a:rPr spc="5" dirty="0"/>
              <a:t>usándolos, sobre todo, para decorar </a:t>
            </a:r>
            <a:r>
              <a:rPr dirty="0"/>
              <a:t>las </a:t>
            </a:r>
            <a:r>
              <a:rPr spc="5" dirty="0"/>
              <a:t> paredes</a:t>
            </a:r>
            <a:r>
              <a:rPr spc="-5" dirty="0"/>
              <a:t> </a:t>
            </a:r>
            <a:r>
              <a:rPr spc="10" dirty="0"/>
              <a:t>y</a:t>
            </a:r>
            <a:r>
              <a:rPr spc="-5" dirty="0"/>
              <a:t> </a:t>
            </a:r>
            <a:r>
              <a:rPr spc="5" dirty="0"/>
              <a:t>así ocultar</a:t>
            </a:r>
            <a:r>
              <a:rPr spc="-5" dirty="0"/>
              <a:t> </a:t>
            </a:r>
            <a:r>
              <a:rPr spc="5" dirty="0"/>
              <a:t>la</a:t>
            </a:r>
            <a:r>
              <a:rPr dirty="0"/>
              <a:t> </a:t>
            </a:r>
            <a:r>
              <a:rPr spc="5" dirty="0"/>
              <a:t>pobreza</a:t>
            </a:r>
            <a:r>
              <a:rPr spc="-5" dirty="0"/>
              <a:t> </a:t>
            </a:r>
            <a:r>
              <a:rPr spc="5" dirty="0"/>
              <a:t>de</a:t>
            </a:r>
            <a:r>
              <a:rPr dirty="0"/>
              <a:t> </a:t>
            </a:r>
            <a:r>
              <a:rPr spc="5" dirty="0"/>
              <a:t>los</a:t>
            </a:r>
            <a:r>
              <a:rPr spc="-5" dirty="0"/>
              <a:t> </a:t>
            </a:r>
            <a:r>
              <a:rPr spc="10" dirty="0"/>
              <a:t>materiales</a:t>
            </a:r>
            <a:r>
              <a:rPr dirty="0"/>
              <a:t> </a:t>
            </a:r>
            <a:r>
              <a:rPr spc="10" dirty="0"/>
              <a:t>que</a:t>
            </a:r>
            <a:r>
              <a:rPr spc="5" dirty="0"/>
              <a:t> se</a:t>
            </a:r>
            <a:r>
              <a:rPr spc="-5" dirty="0"/>
              <a:t> </a:t>
            </a:r>
            <a:r>
              <a:rPr spc="5" dirty="0"/>
              <a:t>usaron.</a:t>
            </a:r>
          </a:p>
          <a:p>
            <a:pPr marL="329565" marR="333375">
              <a:lnSpc>
                <a:spcPts val="3100"/>
              </a:lnSpc>
              <a:spcBef>
                <a:spcPts val="2400"/>
              </a:spcBef>
            </a:pPr>
            <a:r>
              <a:rPr spc="10" dirty="0"/>
              <a:t>Una </a:t>
            </a:r>
            <a:r>
              <a:rPr spc="5" dirty="0"/>
              <a:t>de las </a:t>
            </a:r>
            <a:r>
              <a:rPr dirty="0"/>
              <a:t>características </a:t>
            </a:r>
            <a:r>
              <a:rPr spc="10" dirty="0"/>
              <a:t>más </a:t>
            </a:r>
            <a:r>
              <a:rPr spc="5" dirty="0"/>
              <a:t>destacadas de esta técnica es </a:t>
            </a:r>
            <a:r>
              <a:rPr dirty="0"/>
              <a:t>el </a:t>
            </a:r>
            <a:r>
              <a:rPr spc="-650" dirty="0"/>
              <a:t> </a:t>
            </a:r>
            <a:r>
              <a:rPr spc="5" dirty="0"/>
              <a:t>uso</a:t>
            </a:r>
            <a:r>
              <a:rPr spc="-5" dirty="0"/>
              <a:t> </a:t>
            </a:r>
            <a:r>
              <a:rPr spc="5" dirty="0"/>
              <a:t>de</a:t>
            </a:r>
            <a:r>
              <a:rPr dirty="0"/>
              <a:t> </a:t>
            </a:r>
            <a:r>
              <a:rPr spc="5" dirty="0"/>
              <a:t>fondos</a:t>
            </a:r>
            <a:r>
              <a:rPr dirty="0"/>
              <a:t> </a:t>
            </a:r>
            <a:r>
              <a:rPr spc="5" dirty="0"/>
              <a:t>dorados.</a:t>
            </a:r>
          </a:p>
          <a:p>
            <a:pPr marL="329565" marR="1969135">
              <a:lnSpc>
                <a:spcPts val="3100"/>
              </a:lnSpc>
              <a:spcBef>
                <a:spcPts val="2500"/>
              </a:spcBef>
            </a:pPr>
            <a:r>
              <a:rPr spc="10" dirty="0"/>
              <a:t>Los </a:t>
            </a:r>
            <a:r>
              <a:rPr spc="5" dirty="0"/>
              <a:t>temas principales los </a:t>
            </a:r>
            <a:r>
              <a:rPr spc="10" dirty="0"/>
              <a:t>mosaicos </a:t>
            </a:r>
            <a:r>
              <a:rPr spc="5" dirty="0"/>
              <a:t>son religiosos </a:t>
            </a:r>
            <a:r>
              <a:rPr spc="10" dirty="0"/>
              <a:t>o </a:t>
            </a:r>
            <a:r>
              <a:rPr spc="-650" dirty="0"/>
              <a:t> </a:t>
            </a:r>
            <a:r>
              <a:rPr spc="10" dirty="0"/>
              <a:t>representaciones</a:t>
            </a:r>
            <a:r>
              <a:rPr dirty="0"/>
              <a:t> </a:t>
            </a:r>
            <a:r>
              <a:rPr spc="5" dirty="0"/>
              <a:t>del</a:t>
            </a:r>
            <a:r>
              <a:rPr dirty="0"/>
              <a:t> </a:t>
            </a:r>
            <a:r>
              <a:rPr spc="5" dirty="0"/>
              <a:t>poder</a:t>
            </a:r>
            <a:r>
              <a:rPr dirty="0"/>
              <a:t> </a:t>
            </a:r>
            <a:r>
              <a:rPr spc="5" dirty="0"/>
              <a:t>imperial.</a:t>
            </a:r>
          </a:p>
          <a:p>
            <a:pPr marL="329565">
              <a:lnSpc>
                <a:spcPct val="100000"/>
              </a:lnSpc>
              <a:spcBef>
                <a:spcPts val="2130"/>
              </a:spcBef>
            </a:pPr>
            <a:r>
              <a:rPr spc="10" dirty="0"/>
              <a:t>Los</a:t>
            </a:r>
            <a:r>
              <a:rPr spc="5" dirty="0"/>
              <a:t> </a:t>
            </a:r>
            <a:r>
              <a:rPr spc="10" dirty="0"/>
              <a:t>más</a:t>
            </a:r>
            <a:r>
              <a:rPr dirty="0"/>
              <a:t> </a:t>
            </a:r>
            <a:r>
              <a:rPr spc="5" dirty="0"/>
              <a:t>famosos</a:t>
            </a:r>
            <a:r>
              <a:rPr dirty="0"/>
              <a:t> </a:t>
            </a:r>
            <a:r>
              <a:rPr spc="5" dirty="0"/>
              <a:t>son</a:t>
            </a:r>
            <a:r>
              <a:rPr dirty="0"/>
              <a:t> </a:t>
            </a:r>
            <a:r>
              <a:rPr spc="5" dirty="0"/>
              <a:t>los</a:t>
            </a:r>
            <a:r>
              <a:rPr dirty="0"/>
              <a:t> </a:t>
            </a:r>
            <a:r>
              <a:rPr spc="5" dirty="0"/>
              <a:t>de</a:t>
            </a:r>
            <a:r>
              <a:rPr dirty="0"/>
              <a:t> </a:t>
            </a:r>
            <a:r>
              <a:rPr spc="5" dirty="0"/>
              <a:t>San</a:t>
            </a:r>
            <a:r>
              <a:rPr dirty="0"/>
              <a:t> </a:t>
            </a:r>
            <a:r>
              <a:rPr spc="5" dirty="0"/>
              <a:t>Vital en</a:t>
            </a:r>
            <a:r>
              <a:rPr dirty="0"/>
              <a:t> </a:t>
            </a:r>
            <a:r>
              <a:rPr spc="10" dirty="0"/>
              <a:t>Rávena.</a:t>
            </a:r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0" y="9753600"/>
                </a:moveTo>
                <a:lnTo>
                  <a:pt x="13004800" y="9753600"/>
                </a:lnTo>
                <a:lnTo>
                  <a:pt x="13004800" y="0"/>
                </a:lnTo>
                <a:lnTo>
                  <a:pt x="0" y="0"/>
                </a:lnTo>
                <a:lnTo>
                  <a:pt x="0" y="9753600"/>
                </a:lnTo>
                <a:close/>
              </a:path>
            </a:pathLst>
          </a:custGeom>
          <a:ln w="12700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M</a:t>
            </a:r>
            <a:r>
              <a:rPr spc="170" dirty="0"/>
              <a:t>o</a:t>
            </a:r>
            <a:r>
              <a:rPr spc="-509" dirty="0"/>
              <a:t>s</a:t>
            </a:r>
            <a:r>
              <a:rPr spc="-415" dirty="0"/>
              <a:t>a</a:t>
            </a:r>
            <a:r>
              <a:rPr spc="-15" dirty="0"/>
              <a:t>i</a:t>
            </a:r>
            <a:r>
              <a:rPr spc="-530" dirty="0"/>
              <a:t>c</a:t>
            </a:r>
            <a:r>
              <a:rPr spc="-740" dirty="0"/>
              <a:t>o</a:t>
            </a:r>
            <a:r>
              <a:rPr spc="-635" dirty="0"/>
              <a:t>s.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0"/>
            <a:ext cx="13017500" cy="9766300"/>
            <a:chOff x="-6350" y="0"/>
            <a:chExt cx="13017500" cy="9766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413000"/>
              <a:ext cx="4927600" cy="65659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7400" y="2679700"/>
              <a:ext cx="8407400" cy="5715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3004800" cy="9753600"/>
            </a:xfrm>
            <a:custGeom>
              <a:avLst/>
              <a:gdLst/>
              <a:ahLst/>
              <a:cxnLst/>
              <a:rect l="l" t="t" r="r" b="b"/>
              <a:pathLst>
                <a:path w="13004800" h="9753600">
                  <a:moveTo>
                    <a:pt x="0" y="9753600"/>
                  </a:moveTo>
                  <a:lnTo>
                    <a:pt x="13004800" y="9753600"/>
                  </a:lnTo>
                  <a:lnTo>
                    <a:pt x="13004800" y="0"/>
                  </a:lnTo>
                  <a:lnTo>
                    <a:pt x="0" y="0"/>
                  </a:lnTo>
                  <a:lnTo>
                    <a:pt x="0" y="9753600"/>
                  </a:lnTo>
                  <a:close/>
                </a:path>
              </a:pathLst>
            </a:custGeom>
            <a:ln w="12700">
              <a:solidFill>
                <a:srgbClr val="4C4C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6F349F-09F5-43AA-8199-26DB653F0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7802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M</a:t>
            </a:r>
            <a:r>
              <a:rPr spc="170" dirty="0"/>
              <a:t>o</a:t>
            </a:r>
            <a:r>
              <a:rPr spc="-509" dirty="0"/>
              <a:t>s</a:t>
            </a:r>
            <a:r>
              <a:rPr spc="-415" dirty="0"/>
              <a:t>a</a:t>
            </a:r>
            <a:r>
              <a:rPr spc="-15" dirty="0"/>
              <a:t>i</a:t>
            </a:r>
            <a:r>
              <a:rPr spc="-530" dirty="0"/>
              <a:t>c</a:t>
            </a:r>
            <a:r>
              <a:rPr spc="-740" dirty="0"/>
              <a:t>o</a:t>
            </a:r>
            <a:r>
              <a:rPr spc="-635" dirty="0"/>
              <a:t>s.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0"/>
            <a:ext cx="13017500" cy="9766300"/>
            <a:chOff x="-6350" y="0"/>
            <a:chExt cx="13017500" cy="97663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78000" y="2298700"/>
              <a:ext cx="9436100" cy="69342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13004800" cy="9753600"/>
            </a:xfrm>
            <a:custGeom>
              <a:avLst/>
              <a:gdLst/>
              <a:ahLst/>
              <a:cxnLst/>
              <a:rect l="l" t="t" r="r" b="b"/>
              <a:pathLst>
                <a:path w="13004800" h="9753600">
                  <a:moveTo>
                    <a:pt x="0" y="9753600"/>
                  </a:moveTo>
                  <a:lnTo>
                    <a:pt x="13004800" y="9753600"/>
                  </a:lnTo>
                  <a:lnTo>
                    <a:pt x="13004800" y="0"/>
                  </a:lnTo>
                  <a:lnTo>
                    <a:pt x="0" y="0"/>
                  </a:lnTo>
                  <a:lnTo>
                    <a:pt x="0" y="9753600"/>
                  </a:lnTo>
                  <a:close/>
                </a:path>
              </a:pathLst>
            </a:custGeom>
            <a:ln w="12700">
              <a:solidFill>
                <a:srgbClr val="4C4C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pc="10" dirty="0"/>
              <a:t>domingo</a:t>
            </a:r>
            <a:r>
              <a:rPr spc="20" dirty="0"/>
              <a:t> </a:t>
            </a:r>
            <a:r>
              <a:rPr spc="5" dirty="0"/>
              <a:t>17</a:t>
            </a:r>
            <a:r>
              <a:rPr spc="20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0" dirty="0"/>
              <a:t>octubre</a:t>
            </a:r>
            <a:r>
              <a:rPr spc="25" dirty="0"/>
              <a:t> </a:t>
            </a:r>
            <a:r>
              <a:rPr spc="5" dirty="0"/>
              <a:t>de</a:t>
            </a:r>
            <a:r>
              <a:rPr spc="20" dirty="0"/>
              <a:t> </a:t>
            </a:r>
            <a:r>
              <a:rPr spc="15" dirty="0"/>
              <a:t>2010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F52DDD-BF75-4F28-9B45-EE1527297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B127CD6-3706-4B67-8FF4-E945E5F7B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203200"/>
            <a:ext cx="11430000" cy="902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921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572</Words>
  <Application>Microsoft Office PowerPoint</Application>
  <PresentationFormat>Personalizado</PresentationFormat>
  <Paragraphs>60</Paragraphs>
  <Slides>21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Arial</vt:lpstr>
      <vt:lpstr>Arial MT</vt:lpstr>
      <vt:lpstr>Calibri</vt:lpstr>
      <vt:lpstr>Georgia</vt:lpstr>
      <vt:lpstr>Microsoft Sans Serif</vt:lpstr>
      <vt:lpstr>Office Theme</vt:lpstr>
      <vt:lpstr>Arte Bizantino</vt:lpstr>
      <vt:lpstr>Introducción.</vt:lpstr>
      <vt:lpstr>Presentación de PowerPoint</vt:lpstr>
      <vt:lpstr>Arte bizantino. Características generales.</vt:lpstr>
      <vt:lpstr>Presentación de PowerPoint</vt:lpstr>
      <vt:lpstr>Arquitectura bizantina.</vt:lpstr>
      <vt:lpstr>Presentación de PowerPoint</vt:lpstr>
      <vt:lpstr>Materiales.</vt:lpstr>
      <vt:lpstr>Elementos sustentantes.</vt:lpstr>
      <vt:lpstr>Cubiertas.</vt:lpstr>
      <vt:lpstr>Plantas.</vt:lpstr>
      <vt:lpstr>Santa Sofía</vt:lpstr>
      <vt:lpstr>Exterior de Santa Sofía.</vt:lpstr>
      <vt:lpstr>Presentación de PowerPoint</vt:lpstr>
      <vt:lpstr>Cúpula.</vt:lpstr>
      <vt:lpstr>Interior.</vt:lpstr>
      <vt:lpstr>Mosaicos.</vt:lpstr>
      <vt:lpstr>Mosaicos.</vt:lpstr>
      <vt:lpstr>Presentación de PowerPoint</vt:lpstr>
      <vt:lpstr>Mosaicos.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Arte Bizantino</dc:title>
  <cp:lastModifiedBy>Maria Sanz</cp:lastModifiedBy>
  <cp:revision>2</cp:revision>
  <dcterms:created xsi:type="dcterms:W3CDTF">2021-08-13T07:11:06Z</dcterms:created>
  <dcterms:modified xsi:type="dcterms:W3CDTF">2021-08-13T15:31:53Z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2010-10-17T00:00:00Z</vt:filetime>
  </property>
  <property fmtid="{D5CDD505-2E9C-101B-9397-08002B2CF9AE}" pid="3" name="Creator">
    <vt:lpwstr>Apple Keynote 5.0.4</vt:lpwstr>
  </property>
  <property fmtid="{D5CDD505-2E9C-101B-9397-08002B2CF9AE}" pid="4" name="LastSaved">
    <vt:filetime>2021-08-13T00:00:00Z</vt:filetime>
  </property>
</Properties>
</file>