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874" y="1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46349" y="4013"/>
            <a:ext cx="4051300" cy="1031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267" y="1563446"/>
            <a:ext cx="8627465" cy="478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9201" y="0"/>
            <a:ext cx="4614799" cy="685799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7820" y="249377"/>
            <a:ext cx="4542155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5400" spc="-15" dirty="0">
                <a:solidFill>
                  <a:srgbClr val="FFFFFF"/>
                </a:solidFill>
              </a:rPr>
              <a:t>ESCULTURA Y</a:t>
            </a:r>
            <a:br>
              <a:rPr lang="es-ES" sz="5400" spc="-15" dirty="0">
                <a:solidFill>
                  <a:srgbClr val="FFFFFF"/>
                </a:solidFill>
              </a:rPr>
            </a:br>
            <a:r>
              <a:rPr lang="es-ES" sz="5400" spc="-15" dirty="0">
                <a:solidFill>
                  <a:srgbClr val="FFFFFF"/>
                </a:solidFill>
              </a:rPr>
              <a:t>ORFEBRERIA VISIGODA</a:t>
            </a:r>
            <a:endParaRPr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101928"/>
            <a:ext cx="4789805" cy="518414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355600" marR="488950" indent="-342900">
              <a:lnSpc>
                <a:spcPct val="80000"/>
              </a:lnSpc>
              <a:spcBef>
                <a:spcPts val="965"/>
              </a:spcBef>
              <a:buFont typeface="Arial MT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La </a:t>
            </a:r>
            <a:r>
              <a:rPr sz="3600" spc="-15" dirty="0">
                <a:latin typeface="Calibri"/>
                <a:cs typeface="Calibri"/>
              </a:rPr>
              <a:t>escultura </a:t>
            </a:r>
            <a:r>
              <a:rPr sz="3600" spc="-20" dirty="0">
                <a:latin typeface="Calibri"/>
                <a:cs typeface="Calibri"/>
              </a:rPr>
              <a:t>estaba </a:t>
            </a:r>
            <a:r>
              <a:rPr sz="3600" spc="-1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sometida </a:t>
            </a:r>
            <a:r>
              <a:rPr sz="3600" dirty="0">
                <a:latin typeface="Calibri"/>
                <a:cs typeface="Calibri"/>
              </a:rPr>
              <a:t>a la 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arquitectura: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relieves </a:t>
            </a:r>
            <a:r>
              <a:rPr sz="3600" spc="-79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que </a:t>
            </a:r>
            <a:r>
              <a:rPr sz="3600" dirty="0">
                <a:latin typeface="Calibri"/>
                <a:cs typeface="Calibri"/>
              </a:rPr>
              <a:t>servían </a:t>
            </a:r>
            <a:r>
              <a:rPr sz="3600" spc="-20" dirty="0">
                <a:latin typeface="Calibri"/>
                <a:cs typeface="Calibri"/>
              </a:rPr>
              <a:t>para </a:t>
            </a:r>
            <a:r>
              <a:rPr sz="3600" spc="-15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decorar </a:t>
            </a:r>
            <a:r>
              <a:rPr sz="3600" dirty="0">
                <a:latin typeface="Calibri"/>
                <a:cs typeface="Calibri"/>
              </a:rPr>
              <a:t>el </a:t>
            </a:r>
            <a:r>
              <a:rPr sz="3600" spc="-10" dirty="0">
                <a:latin typeface="Calibri"/>
                <a:cs typeface="Calibri"/>
              </a:rPr>
              <a:t>interior </a:t>
            </a:r>
            <a:r>
              <a:rPr sz="3600" spc="-5" dirty="0">
                <a:latin typeface="Calibri"/>
                <a:cs typeface="Calibri"/>
              </a:rPr>
              <a:t>de </a:t>
            </a:r>
            <a:r>
              <a:rPr sz="3600" spc="-80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las</a:t>
            </a:r>
            <a:r>
              <a:rPr sz="3600" spc="-1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iglesias.</a:t>
            </a:r>
            <a:endParaRPr sz="3600">
              <a:latin typeface="Calibri"/>
              <a:cs typeface="Calibri"/>
            </a:endParaRPr>
          </a:p>
          <a:p>
            <a:pPr marL="355600" marR="462280" indent="-342900">
              <a:lnSpc>
                <a:spcPct val="80000"/>
              </a:lnSpc>
              <a:spcBef>
                <a:spcPts val="865"/>
              </a:spcBef>
              <a:buFont typeface="Arial MT"/>
              <a:buChar char="•"/>
              <a:tabLst>
                <a:tab pos="355600" algn="l"/>
              </a:tabLst>
            </a:pPr>
            <a:r>
              <a:rPr sz="3600" spc="-15" dirty="0">
                <a:latin typeface="Calibri"/>
                <a:cs typeface="Calibri"/>
              </a:rPr>
              <a:t>Podemos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encontrarla </a:t>
            </a:r>
            <a:r>
              <a:rPr sz="3600" spc="-79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en</a:t>
            </a:r>
            <a:r>
              <a:rPr sz="3600" spc="-1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frisos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y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capiteles.</a:t>
            </a:r>
            <a:endParaRPr sz="360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3460"/>
              </a:lnSpc>
              <a:spcBef>
                <a:spcPts val="835"/>
              </a:spcBef>
              <a:buFont typeface="Arial MT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Se </a:t>
            </a:r>
            <a:r>
              <a:rPr sz="3600" spc="-20" dirty="0">
                <a:latin typeface="Calibri"/>
                <a:cs typeface="Calibri"/>
              </a:rPr>
              <a:t>representan </a:t>
            </a:r>
            <a:r>
              <a:rPr sz="3600" spc="-5" dirty="0">
                <a:latin typeface="Calibri"/>
                <a:cs typeface="Calibri"/>
              </a:rPr>
              <a:t>escenas </a:t>
            </a:r>
            <a:r>
              <a:rPr sz="3600" spc="-80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del</a:t>
            </a:r>
            <a:r>
              <a:rPr sz="3600" spc="-2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Antiguo</a:t>
            </a:r>
            <a:r>
              <a:rPr sz="3600" spc="-3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y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del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Nuevo </a:t>
            </a:r>
            <a:r>
              <a:rPr sz="3600" spc="-805" dirty="0">
                <a:latin typeface="Calibri"/>
                <a:cs typeface="Calibri"/>
              </a:rPr>
              <a:t> </a:t>
            </a:r>
            <a:r>
              <a:rPr sz="3600" spc="-50" dirty="0">
                <a:latin typeface="Calibri"/>
                <a:cs typeface="Calibri"/>
              </a:rPr>
              <a:t>Testamento.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12700" y="0"/>
            <a:ext cx="9169400" cy="6869430"/>
            <a:chOff x="-12700" y="0"/>
            <a:chExt cx="9169400" cy="6869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6500" y="1124804"/>
              <a:ext cx="4091061" cy="57330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1524"/>
              <a:ext cx="9144000" cy="1143000"/>
            </a:xfrm>
            <a:custGeom>
              <a:avLst/>
              <a:gdLst/>
              <a:ahLst/>
              <a:cxnLst/>
              <a:rect l="l" t="t" r="r" b="b"/>
              <a:pathLst>
                <a:path w="9144000" h="1143000">
                  <a:moveTo>
                    <a:pt x="91440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9144000" y="1143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524"/>
              <a:ext cx="9144000" cy="1143000"/>
            </a:xfrm>
            <a:custGeom>
              <a:avLst/>
              <a:gdLst/>
              <a:ahLst/>
              <a:cxnLst/>
              <a:rect l="l" t="t" r="r" b="b"/>
              <a:pathLst>
                <a:path w="9144000" h="1143000">
                  <a:moveTo>
                    <a:pt x="0" y="1143000"/>
                  </a:moveTo>
                  <a:lnTo>
                    <a:pt x="9144000" y="1143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25400">
              <a:solidFill>
                <a:srgbClr val="3085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ESCULTURA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20827"/>
            <a:ext cx="59321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Daniel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3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foso</a:t>
            </a:r>
            <a:r>
              <a:rPr sz="3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3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leones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5813552"/>
            <a:ext cx="8188959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 sacrificio</a:t>
            </a:r>
            <a:r>
              <a:rPr sz="3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Isaac,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mano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 de</a:t>
            </a:r>
            <a:r>
              <a:rPr sz="3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Dios </a:t>
            </a:r>
            <a:r>
              <a:rPr sz="3200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deteniendo</a:t>
            </a:r>
            <a:r>
              <a:rPr sz="3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Abraham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5813552"/>
            <a:ext cx="51200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Dos</a:t>
            </a:r>
            <a:r>
              <a:rPr sz="3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aves</a:t>
            </a:r>
            <a:r>
              <a:rPr sz="3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picando</a:t>
            </a:r>
            <a:r>
              <a:rPr sz="3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fruto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1168400"/>
            <a:chOff x="-12700" y="0"/>
            <a:chExt cx="9169400" cy="1168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1143000"/>
            </a:xfrm>
            <a:custGeom>
              <a:avLst/>
              <a:gdLst/>
              <a:ahLst/>
              <a:cxnLst/>
              <a:rect l="l" t="t" r="r" b="b"/>
              <a:pathLst>
                <a:path w="9144000" h="1143000">
                  <a:moveTo>
                    <a:pt x="91440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9144000" y="11430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1143000"/>
            </a:xfrm>
            <a:custGeom>
              <a:avLst/>
              <a:gdLst/>
              <a:ahLst/>
              <a:cxnLst/>
              <a:rect l="l" t="t" r="r" b="b"/>
              <a:pathLst>
                <a:path w="9144000" h="1143000">
                  <a:moveTo>
                    <a:pt x="0" y="1143000"/>
                  </a:moveTo>
                  <a:lnTo>
                    <a:pt x="9144000" y="1143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8710" y="52781"/>
            <a:ext cx="73196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/>
              <a:t>ORFEBRERÍA</a:t>
            </a:r>
            <a:r>
              <a:rPr sz="6000" spc="-90" dirty="0"/>
              <a:t> </a:t>
            </a:r>
            <a:r>
              <a:rPr sz="6000" spc="-25" dirty="0"/>
              <a:t>VISIGODA</a:t>
            </a:r>
            <a:endParaRPr sz="6000"/>
          </a:p>
        </p:txBody>
      </p:sp>
      <p:sp>
        <p:nvSpPr>
          <p:cNvPr id="6" name="object 6"/>
          <p:cNvSpPr txBox="1"/>
          <p:nvPr/>
        </p:nvSpPr>
        <p:spPr>
          <a:xfrm>
            <a:off x="78739" y="1390269"/>
            <a:ext cx="4831715" cy="518414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355600" marR="257810" indent="-342900">
              <a:lnSpc>
                <a:spcPct val="80000"/>
              </a:lnSpc>
              <a:spcBef>
                <a:spcPts val="960"/>
              </a:spcBef>
              <a:buFont typeface="Arial MT"/>
              <a:buChar char="•"/>
              <a:tabLst>
                <a:tab pos="355600" algn="l"/>
              </a:tabLst>
            </a:pPr>
            <a:r>
              <a:rPr sz="3600" spc="-15" dirty="0">
                <a:latin typeface="Calibri"/>
                <a:cs typeface="Calibri"/>
              </a:rPr>
              <a:t>Orfebrería: trabajo </a:t>
            </a:r>
            <a:r>
              <a:rPr sz="3600" spc="-10" dirty="0">
                <a:latin typeface="Calibri"/>
                <a:cs typeface="Calibri"/>
              </a:rPr>
              <a:t> artístico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sobre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metales </a:t>
            </a:r>
            <a:r>
              <a:rPr sz="3600" spc="-80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preciosos.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425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Son </a:t>
            </a:r>
            <a:r>
              <a:rPr sz="3600" dirty="0">
                <a:latin typeface="Calibri"/>
                <a:cs typeface="Calibri"/>
              </a:rPr>
              <a:t>muy </a:t>
            </a:r>
            <a:r>
              <a:rPr sz="3600" spc="-15" dirty="0">
                <a:latin typeface="Calibri"/>
                <a:cs typeface="Calibri"/>
              </a:rPr>
              <a:t>características </a:t>
            </a:r>
            <a:r>
              <a:rPr sz="3600" spc="-1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las </a:t>
            </a:r>
            <a:r>
              <a:rPr sz="3600" spc="-5" dirty="0">
                <a:latin typeface="Calibri"/>
                <a:cs typeface="Calibri"/>
              </a:rPr>
              <a:t>fíbulas </a:t>
            </a:r>
            <a:r>
              <a:rPr sz="3600" spc="-15" dirty="0">
                <a:latin typeface="Calibri"/>
                <a:cs typeface="Calibri"/>
              </a:rPr>
              <a:t>(broche </a:t>
            </a:r>
            <a:r>
              <a:rPr sz="3600" dirty="0">
                <a:latin typeface="Calibri"/>
                <a:cs typeface="Calibri"/>
              </a:rPr>
              <a:t>o 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hebilla </a:t>
            </a:r>
            <a:r>
              <a:rPr sz="3600" dirty="0">
                <a:latin typeface="Calibri"/>
                <a:cs typeface="Calibri"/>
              </a:rPr>
              <a:t>a modo </a:t>
            </a:r>
            <a:r>
              <a:rPr sz="3600" spc="-5" dirty="0">
                <a:latin typeface="Calibri"/>
                <a:cs typeface="Calibri"/>
              </a:rPr>
              <a:t>de 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imperdible), </a:t>
            </a:r>
            <a:r>
              <a:rPr sz="3600" dirty="0">
                <a:latin typeface="Calibri"/>
                <a:cs typeface="Calibri"/>
              </a:rPr>
              <a:t>los </a:t>
            </a:r>
            <a:r>
              <a:rPr sz="3600" spc="-15" dirty="0">
                <a:latin typeface="Calibri"/>
                <a:cs typeface="Calibri"/>
              </a:rPr>
              <a:t>broches </a:t>
            </a:r>
            <a:r>
              <a:rPr sz="3600" spc="-80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de </a:t>
            </a:r>
            <a:r>
              <a:rPr sz="3600" spc="-15" dirty="0">
                <a:latin typeface="Calibri"/>
                <a:cs typeface="Calibri"/>
              </a:rPr>
              <a:t>cinturón </a:t>
            </a:r>
            <a:r>
              <a:rPr sz="3600" dirty="0">
                <a:latin typeface="Calibri"/>
                <a:cs typeface="Calibri"/>
              </a:rPr>
              <a:t>y </a:t>
            </a:r>
            <a:r>
              <a:rPr sz="3600" spc="-20" dirty="0">
                <a:latin typeface="Calibri"/>
                <a:cs typeface="Calibri"/>
              </a:rPr>
              <a:t>otros </a:t>
            </a:r>
            <a:r>
              <a:rPr sz="3600" spc="-15" dirty="0">
                <a:latin typeface="Calibri"/>
                <a:cs typeface="Calibri"/>
              </a:rPr>
              <a:t> objetos </a:t>
            </a:r>
            <a:r>
              <a:rPr sz="3600" dirty="0">
                <a:latin typeface="Calibri"/>
                <a:cs typeface="Calibri"/>
              </a:rPr>
              <a:t>de </a:t>
            </a:r>
            <a:r>
              <a:rPr sz="3600" spc="-5" dirty="0">
                <a:latin typeface="Calibri"/>
                <a:cs typeface="Calibri"/>
              </a:rPr>
              <a:t>adorno 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personal.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6354" y="2004288"/>
            <a:ext cx="4000023" cy="35068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350" y="0"/>
            <a:ext cx="6269101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96911"/>
              <a:ext cx="4629150" cy="494195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4571999" cy="6857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3904" y="1749756"/>
            <a:ext cx="35387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673326" y="1909192"/>
            <a:ext cx="3439885" cy="36477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55600" marR="5080" indent="-228600">
              <a:lnSpc>
                <a:spcPct val="90000"/>
              </a:lnSpc>
              <a:spcBef>
                <a:spcPts val="960"/>
              </a:spcBef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La </a:t>
            </a:r>
            <a:r>
              <a:rPr lang="en-US" sz="2400" spc="-20" dirty="0" err="1">
                <a:solidFill>
                  <a:schemeClr val="bg1"/>
                </a:solidFill>
              </a:rPr>
              <a:t>corte</a:t>
            </a:r>
            <a:r>
              <a:rPr lang="en-US" sz="2400" spc="-20" dirty="0">
                <a:solidFill>
                  <a:schemeClr val="bg1"/>
                </a:solidFill>
              </a:rPr>
              <a:t> </a:t>
            </a:r>
            <a:r>
              <a:rPr lang="en-US" sz="2400" spc="-5" dirty="0" err="1">
                <a:solidFill>
                  <a:schemeClr val="bg1"/>
                </a:solidFill>
              </a:rPr>
              <a:t>visigoda</a:t>
            </a:r>
            <a:r>
              <a:rPr lang="en-US" sz="2400" spc="-5" dirty="0">
                <a:solidFill>
                  <a:schemeClr val="bg1"/>
                </a:solidFill>
              </a:rPr>
              <a:t> de </a:t>
            </a:r>
            <a:r>
              <a:rPr lang="en-US" sz="2400" spc="-65" dirty="0">
                <a:solidFill>
                  <a:schemeClr val="bg1"/>
                </a:solidFill>
              </a:rPr>
              <a:t>Toledo </a:t>
            </a:r>
            <a:r>
              <a:rPr lang="en-US" sz="2400" spc="-60" dirty="0">
                <a:solidFill>
                  <a:schemeClr val="bg1"/>
                </a:solidFill>
              </a:rPr>
              <a:t> </a:t>
            </a:r>
            <a:r>
              <a:rPr lang="en-US" sz="2400" spc="-15" dirty="0" err="1">
                <a:solidFill>
                  <a:schemeClr val="bg1"/>
                </a:solidFill>
              </a:rPr>
              <a:t>promovió</a:t>
            </a:r>
            <a:r>
              <a:rPr lang="en-US" sz="2400" spc="-15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la </a:t>
            </a:r>
            <a:r>
              <a:rPr lang="en-US" sz="2400" spc="-10" dirty="0" err="1">
                <a:solidFill>
                  <a:schemeClr val="bg1"/>
                </a:solidFill>
              </a:rPr>
              <a:t>realización</a:t>
            </a:r>
            <a:r>
              <a:rPr lang="en-US" sz="2400" spc="-10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de una 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spc="-15" dirty="0" err="1">
                <a:solidFill>
                  <a:schemeClr val="bg1"/>
                </a:solidFill>
              </a:rPr>
              <a:t>orfebrería</a:t>
            </a:r>
            <a:r>
              <a:rPr lang="en-US" sz="2400" spc="-45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de</a:t>
            </a:r>
            <a:r>
              <a:rPr lang="en-US" sz="2400" spc="-4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tipo</a:t>
            </a:r>
            <a:r>
              <a:rPr lang="en-US" sz="2400" spc="-15" dirty="0">
                <a:solidFill>
                  <a:schemeClr val="bg1"/>
                </a:solidFill>
              </a:rPr>
              <a:t> </a:t>
            </a:r>
            <a:r>
              <a:rPr lang="en-US" sz="2400" spc="-5" dirty="0" err="1">
                <a:solidFill>
                  <a:schemeClr val="bg1"/>
                </a:solidFill>
              </a:rPr>
              <a:t>áulico</a:t>
            </a:r>
            <a:r>
              <a:rPr lang="en-US" sz="2400" spc="-35" dirty="0">
                <a:solidFill>
                  <a:schemeClr val="bg1"/>
                </a:solidFill>
              </a:rPr>
              <a:t> </a:t>
            </a:r>
            <a:r>
              <a:rPr lang="en-US" sz="2400" spc="-15" dirty="0">
                <a:solidFill>
                  <a:schemeClr val="bg1"/>
                </a:solidFill>
              </a:rPr>
              <a:t>(</a:t>
            </a:r>
            <a:r>
              <a:rPr lang="en-US" sz="2400" spc="-15" dirty="0" err="1">
                <a:solidFill>
                  <a:schemeClr val="bg1"/>
                </a:solidFill>
              </a:rPr>
              <a:t>ligado</a:t>
            </a:r>
            <a:r>
              <a:rPr lang="en-US" sz="2400" spc="-2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al </a:t>
            </a:r>
            <a:r>
              <a:rPr lang="en-US" sz="2400" spc="-800" dirty="0">
                <a:solidFill>
                  <a:schemeClr val="bg1"/>
                </a:solidFill>
              </a:rPr>
              <a:t> </a:t>
            </a:r>
            <a:r>
              <a:rPr lang="en-US" sz="2400" spc="-5" dirty="0" err="1">
                <a:solidFill>
                  <a:schemeClr val="bg1"/>
                </a:solidFill>
              </a:rPr>
              <a:t>poder</a:t>
            </a:r>
            <a:r>
              <a:rPr lang="en-US" sz="2400" spc="-5" dirty="0">
                <a:solidFill>
                  <a:schemeClr val="bg1"/>
                </a:solidFill>
              </a:rPr>
              <a:t> </a:t>
            </a:r>
            <a:r>
              <a:rPr lang="en-US" sz="2400" spc="-10" dirty="0">
                <a:solidFill>
                  <a:schemeClr val="bg1"/>
                </a:solidFill>
              </a:rPr>
              <a:t>real). </a:t>
            </a:r>
            <a:r>
              <a:rPr lang="en-US" sz="2400" spc="-20" dirty="0" err="1">
                <a:solidFill>
                  <a:schemeClr val="bg1"/>
                </a:solidFill>
              </a:rPr>
              <a:t>Destaca</a:t>
            </a:r>
            <a:r>
              <a:rPr lang="en-US" sz="2400" spc="-2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spc="-20" dirty="0" err="1">
                <a:solidFill>
                  <a:schemeClr val="bg1"/>
                </a:solidFill>
              </a:rPr>
              <a:t>tesoro</a:t>
            </a:r>
            <a:r>
              <a:rPr lang="en-US" sz="2400" b="1" spc="-20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de </a:t>
            </a:r>
            <a:r>
              <a:rPr lang="en-US" sz="2400" b="1" spc="5" dirty="0">
                <a:solidFill>
                  <a:schemeClr val="bg1"/>
                </a:solidFill>
              </a:rPr>
              <a:t> </a:t>
            </a:r>
            <a:r>
              <a:rPr lang="en-US" sz="2400" b="1" spc="-20" dirty="0" err="1">
                <a:solidFill>
                  <a:schemeClr val="bg1"/>
                </a:solidFill>
              </a:rPr>
              <a:t>Guarrazar</a:t>
            </a:r>
            <a:r>
              <a:rPr lang="en-US" sz="2400" b="1" spc="-15" dirty="0">
                <a:solidFill>
                  <a:schemeClr val="bg1"/>
                </a:solidFill>
              </a:rPr>
              <a:t> </a:t>
            </a:r>
            <a:r>
              <a:rPr lang="en-US" sz="2400" spc="-45" dirty="0">
                <a:solidFill>
                  <a:schemeClr val="bg1"/>
                </a:solidFill>
              </a:rPr>
              <a:t>(Toledo)</a:t>
            </a:r>
            <a:r>
              <a:rPr lang="en-US" sz="2400" spc="-10" dirty="0">
                <a:solidFill>
                  <a:schemeClr val="bg1"/>
                </a:solidFill>
              </a:rPr>
              <a:t> con</a:t>
            </a:r>
            <a:r>
              <a:rPr lang="en-US" sz="2400" spc="-20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sus 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spc="-5" dirty="0" err="1">
                <a:solidFill>
                  <a:schemeClr val="bg1"/>
                </a:solidFill>
              </a:rPr>
              <a:t>magníficas</a:t>
            </a:r>
            <a:r>
              <a:rPr lang="en-US" sz="2400" spc="-3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cruces</a:t>
            </a:r>
            <a:r>
              <a:rPr lang="en-US" sz="2400" spc="-25" dirty="0">
                <a:solidFill>
                  <a:schemeClr val="bg1"/>
                </a:solidFill>
              </a:rPr>
              <a:t> </a:t>
            </a:r>
            <a:r>
              <a:rPr lang="en-US" sz="2400" spc="-130" dirty="0">
                <a:solidFill>
                  <a:schemeClr val="bg1"/>
                </a:solidFill>
              </a:rPr>
              <a:t>y,</a:t>
            </a:r>
            <a:r>
              <a:rPr lang="en-US" sz="2400" spc="-5" dirty="0">
                <a:solidFill>
                  <a:schemeClr val="bg1"/>
                </a:solidFill>
              </a:rPr>
              <a:t> </a:t>
            </a:r>
            <a:r>
              <a:rPr lang="en-US" sz="2400" spc="-15" dirty="0" err="1">
                <a:solidFill>
                  <a:schemeClr val="bg1"/>
                </a:solidFill>
              </a:rPr>
              <a:t>sobre</a:t>
            </a:r>
            <a:r>
              <a:rPr lang="en-US" sz="2400" spc="-20" dirty="0">
                <a:solidFill>
                  <a:schemeClr val="bg1"/>
                </a:solidFill>
              </a:rPr>
              <a:t> </a:t>
            </a:r>
            <a:r>
              <a:rPr lang="en-US" sz="2400" spc="-25" dirty="0" err="1">
                <a:solidFill>
                  <a:schemeClr val="bg1"/>
                </a:solidFill>
              </a:rPr>
              <a:t>todo</a:t>
            </a:r>
            <a:r>
              <a:rPr lang="en-US" sz="2400" spc="-25" dirty="0">
                <a:solidFill>
                  <a:schemeClr val="bg1"/>
                </a:solidFill>
              </a:rPr>
              <a:t>, </a:t>
            </a:r>
            <a:r>
              <a:rPr lang="en-US" sz="2400" spc="-20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sus</a:t>
            </a:r>
            <a:r>
              <a:rPr lang="en-US" sz="2400" spc="-10" dirty="0">
                <a:solidFill>
                  <a:schemeClr val="bg1"/>
                </a:solidFill>
              </a:rPr>
              <a:t> </a:t>
            </a:r>
            <a:r>
              <a:rPr lang="en-US" sz="2400" spc="-10" dirty="0" err="1">
                <a:solidFill>
                  <a:schemeClr val="bg1"/>
                </a:solidFill>
              </a:rPr>
              <a:t>célebres</a:t>
            </a:r>
            <a:r>
              <a:rPr lang="en-US" sz="2400" spc="-25" dirty="0">
                <a:solidFill>
                  <a:schemeClr val="bg1"/>
                </a:solidFill>
              </a:rPr>
              <a:t> </a:t>
            </a:r>
            <a:r>
              <a:rPr lang="en-US" sz="2400" spc="-15" dirty="0">
                <a:solidFill>
                  <a:schemeClr val="bg1"/>
                </a:solidFill>
              </a:rPr>
              <a:t>coronas</a:t>
            </a:r>
            <a:r>
              <a:rPr lang="en-US" sz="2400" spc="-10" dirty="0">
                <a:solidFill>
                  <a:schemeClr val="bg1"/>
                </a:solidFill>
              </a:rPr>
              <a:t> </a:t>
            </a:r>
            <a:r>
              <a:rPr lang="en-US" sz="2400" spc="-15" dirty="0" err="1">
                <a:solidFill>
                  <a:schemeClr val="bg1"/>
                </a:solidFill>
              </a:rPr>
              <a:t>votivas</a:t>
            </a:r>
            <a:r>
              <a:rPr lang="en-US" sz="2400" spc="-15" dirty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5520" y="5707672"/>
            <a:ext cx="353549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ject 3"/>
          <p:cNvPicPr/>
          <p:nvPr/>
        </p:nvPicPr>
        <p:blipFill rotWithShape="1">
          <a:blip r:embed="rId2" cstate="print"/>
          <a:srcRect t="23916" r="-2" b="26158"/>
          <a:stretch/>
        </p:blipFill>
        <p:spPr>
          <a:xfrm>
            <a:off x="4894089" y="10"/>
            <a:ext cx="4249911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295E7F-EA66-480B-B001-C8BE7CD61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0030" y="4892040"/>
            <a:ext cx="8661654" cy="1645920"/>
          </a:xfrm>
          <a:prstGeom prst="rect">
            <a:avLst/>
          </a:prstGeom>
          <a:solidFill>
            <a:srgbClr val="262626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9014" y="5091762"/>
            <a:ext cx="5613590" cy="1264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r" rtl="0">
              <a:lnSpc>
                <a:spcPct val="90000"/>
              </a:lnSpc>
              <a:spcBef>
                <a:spcPct val="0"/>
              </a:spcBef>
            </a:pPr>
            <a:r>
              <a:rPr lang="en-US" sz="4200" kern="1200" spc="-20">
                <a:solidFill>
                  <a:srgbClr val="FFFFFF"/>
                </a:solidFill>
                <a:latin typeface="+mj-lt"/>
                <a:cs typeface="+mj-cs"/>
              </a:rPr>
              <a:t>TESORO</a:t>
            </a:r>
            <a:r>
              <a:rPr lang="en-US" sz="4200" kern="1200" spc="-50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4200" kern="1200" spc="-5">
                <a:solidFill>
                  <a:srgbClr val="FFFFFF"/>
                </a:solidFill>
                <a:latin typeface="+mj-lt"/>
                <a:cs typeface="+mj-cs"/>
              </a:rPr>
              <a:t>DE</a:t>
            </a:r>
            <a:r>
              <a:rPr lang="en-US" sz="4200" kern="1200" spc="-4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4200" kern="1200" spc="-20">
                <a:solidFill>
                  <a:srgbClr val="FFFFFF"/>
                </a:solidFill>
                <a:latin typeface="+mj-lt"/>
                <a:cs typeface="+mj-cs"/>
              </a:rPr>
              <a:t>GUARRAZAR</a:t>
            </a:r>
            <a:endParaRPr lang="en-US" sz="4200" kern="1200">
              <a:solidFill>
                <a:srgbClr val="FFFFFF"/>
              </a:solidFill>
              <a:latin typeface="+mj-lt"/>
              <a:cs typeface="+mj-cs"/>
            </a:endParaRPr>
          </a:p>
        </p:txBody>
      </p:sp>
      <p:pic>
        <p:nvPicPr>
          <p:cNvPr id="2" name="object 2"/>
          <p:cNvPicPr/>
          <p:nvPr/>
        </p:nvPicPr>
        <p:blipFill rotWithShape="1">
          <a:blip r:embed="rId2" cstate="print"/>
          <a:srcRect t="29243" r="1" b="19303"/>
          <a:stretch/>
        </p:blipFill>
        <p:spPr>
          <a:xfrm>
            <a:off x="240030" y="320040"/>
            <a:ext cx="8661654" cy="446227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0329" y="116585"/>
            <a:ext cx="3155822" cy="67414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ject 2"/>
          <p:cNvPicPr/>
          <p:nvPr/>
        </p:nvPicPr>
        <p:blipFill rotWithShape="1">
          <a:blip r:embed="rId2" cstate="print"/>
          <a:srcRect t="34676" r="5" b="3006"/>
          <a:stretch/>
        </p:blipFill>
        <p:spPr>
          <a:xfrm>
            <a:off x="342900" y="457200"/>
            <a:ext cx="8458200" cy="5943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147</Words>
  <Application>Microsoft Office PowerPoint</Application>
  <PresentationFormat>Presentación en pantalla (4:3)</PresentationFormat>
  <Paragraphs>14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Arial MT</vt:lpstr>
      <vt:lpstr>Calibri</vt:lpstr>
      <vt:lpstr>Office Theme</vt:lpstr>
      <vt:lpstr>ESCULTURA Y ORFEBRERIA VISIGODA</vt:lpstr>
      <vt:lpstr>ESCULTURA</vt:lpstr>
      <vt:lpstr>Daniel en el foso de los leones</vt:lpstr>
      <vt:lpstr>El sacrificio de Isaac, con la mano de Dios  deteniendo a Abraham</vt:lpstr>
      <vt:lpstr>Dos aves picando un fruto</vt:lpstr>
      <vt:lpstr>ORFEBRERÍA VISIGODA</vt:lpstr>
      <vt:lpstr>Presentación de PowerPoint</vt:lpstr>
      <vt:lpstr>Presentación de PowerPoint</vt:lpstr>
      <vt:lpstr>Presentación de PowerPoint</vt:lpstr>
      <vt:lpstr>TESORO DE GUARRAZAR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Maria Sanz</cp:lastModifiedBy>
  <cp:revision>2</cp:revision>
  <dcterms:created xsi:type="dcterms:W3CDTF">2021-08-11T20:09:51Z</dcterms:created>
  <dcterms:modified xsi:type="dcterms:W3CDTF">2021-08-11T20:14:54Z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2018-02-19T00:00:00Z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2021-08-11T00:00:00Z</vt:filetime>
  </property>
</Properties>
</file>