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60"/>
  </p:normalViewPr>
  <p:slideViewPr>
    <p:cSldViewPr>
      <p:cViewPr>
        <p:scale>
          <a:sx n="75" d="100"/>
          <a:sy n="75" d="100"/>
        </p:scale>
        <p:origin x="1445" y="18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8659" y="-113334"/>
            <a:ext cx="7326680" cy="1854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65778" y="1142746"/>
            <a:ext cx="4587240" cy="1449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3655" y="116840"/>
            <a:ext cx="42748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210" dirty="0">
                <a:latin typeface="Arial"/>
                <a:cs typeface="Arial"/>
              </a:rPr>
              <a:t>CARLOMAGNO</a:t>
            </a:r>
            <a:endParaRPr sz="4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124711"/>
            <a:ext cx="3624072" cy="44637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Carlos </a:t>
            </a:r>
            <a:r>
              <a:rPr dirty="0"/>
              <a:t>I</a:t>
            </a:r>
            <a:r>
              <a:rPr spc="-15" dirty="0"/>
              <a:t> </a:t>
            </a:r>
            <a:r>
              <a:rPr spc="-10" dirty="0"/>
              <a:t>el</a:t>
            </a:r>
            <a:r>
              <a:rPr spc="-5" dirty="0"/>
              <a:t> Grande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00"/>
          </a:p>
          <a:p>
            <a:pPr marL="12700">
              <a:lnSpc>
                <a:spcPct val="100000"/>
              </a:lnSpc>
              <a:tabLst>
                <a:tab pos="2557145" algn="l"/>
              </a:tabLst>
            </a:pPr>
            <a:r>
              <a:rPr b="1" spc="-5" dirty="0">
                <a:latin typeface="Arial"/>
                <a:cs typeface="Arial"/>
              </a:rPr>
              <a:t>742:</a:t>
            </a:r>
            <a:r>
              <a:rPr b="1" spc="15" dirty="0">
                <a:latin typeface="Arial"/>
                <a:cs typeface="Arial"/>
              </a:rPr>
              <a:t> </a:t>
            </a:r>
            <a:r>
              <a:rPr spc="-5" dirty="0"/>
              <a:t>nace</a:t>
            </a:r>
            <a:r>
              <a:rPr spc="10" dirty="0"/>
              <a:t> </a:t>
            </a:r>
            <a:r>
              <a:rPr spc="-10" dirty="0"/>
              <a:t>en</a:t>
            </a:r>
            <a:r>
              <a:rPr spc="-95" dirty="0"/>
              <a:t> </a:t>
            </a:r>
            <a:r>
              <a:rPr spc="-5" dirty="0"/>
              <a:t>Aquisgrán	</a:t>
            </a:r>
            <a:r>
              <a:rPr b="1" spc="-5" dirty="0">
                <a:latin typeface="Arial"/>
                <a:cs typeface="Arial"/>
              </a:rPr>
              <a:t>768: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spc="-5" dirty="0"/>
              <a:t>hereda</a:t>
            </a:r>
            <a:r>
              <a:rPr spc="-20" dirty="0"/>
              <a:t> </a:t>
            </a:r>
            <a:r>
              <a:rPr dirty="0"/>
              <a:t>y</a:t>
            </a:r>
          </a:p>
          <a:p>
            <a:pPr marL="2557145" marR="5080">
              <a:lnSpc>
                <a:spcPct val="100000"/>
              </a:lnSpc>
            </a:pPr>
            <a:r>
              <a:rPr spc="-5" dirty="0"/>
              <a:t>gobierna</a:t>
            </a:r>
            <a:r>
              <a:rPr spc="10" dirty="0"/>
              <a:t> </a:t>
            </a:r>
            <a:r>
              <a:rPr spc="-5" dirty="0"/>
              <a:t>con</a:t>
            </a:r>
            <a:r>
              <a:rPr spc="-20" dirty="0"/>
              <a:t> </a:t>
            </a:r>
            <a:r>
              <a:rPr spc="-5" dirty="0"/>
              <a:t>su </a:t>
            </a:r>
            <a:r>
              <a:rPr dirty="0"/>
              <a:t> </a:t>
            </a:r>
            <a:r>
              <a:rPr spc="-5" dirty="0"/>
              <a:t>hermano</a:t>
            </a:r>
            <a:r>
              <a:rPr spc="-60" dirty="0"/>
              <a:t> </a:t>
            </a:r>
            <a:r>
              <a:rPr spc="-5" dirty="0"/>
              <a:t>Carlomán,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7047" y="2712465"/>
            <a:ext cx="20072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771: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 MT"/>
                <a:cs typeface="Arial MT"/>
              </a:rPr>
              <a:t>el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trono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queda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 su gobierno </a:t>
            </a:r>
            <a:r>
              <a:rPr sz="1800" dirty="0">
                <a:latin typeface="Arial MT"/>
                <a:cs typeface="Arial MT"/>
              </a:rPr>
              <a:t>tras 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muerte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Carlomán.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65778" y="4060063"/>
            <a:ext cx="18034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800: </a:t>
            </a:r>
            <a:r>
              <a:rPr sz="1800" spc="-5" dirty="0">
                <a:latin typeface="Arial MT"/>
                <a:cs typeface="Arial MT"/>
              </a:rPr>
              <a:t>coronado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emperador </a:t>
            </a:r>
            <a:r>
              <a:rPr sz="1800" spc="-5" dirty="0">
                <a:latin typeface="Arial MT"/>
                <a:cs typeface="Arial MT"/>
              </a:rPr>
              <a:t>de los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romanos por el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papa León </a:t>
            </a:r>
            <a:r>
              <a:rPr sz="1800" dirty="0">
                <a:latin typeface="Arial MT"/>
                <a:cs typeface="Arial MT"/>
              </a:rPr>
              <a:t>III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10857" y="2565603"/>
            <a:ext cx="173926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al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morir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su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padre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95998" y="3451352"/>
            <a:ext cx="17640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774: </a:t>
            </a:r>
            <a:r>
              <a:rPr sz="1800" spc="-5" dirty="0">
                <a:latin typeface="Arial MT"/>
                <a:cs typeface="Arial MT"/>
              </a:rPr>
              <a:t>conquista </a:t>
            </a:r>
            <a:r>
              <a:rPr sz="1800" dirty="0">
                <a:latin typeface="Arial MT"/>
                <a:cs typeface="Arial MT"/>
              </a:rPr>
              <a:t>y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anexión del </a:t>
            </a:r>
            <a:r>
              <a:rPr sz="1800" spc="-5" dirty="0">
                <a:latin typeface="Arial MT"/>
                <a:cs typeface="Arial MT"/>
              </a:rPr>
              <a:t>reino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lombardo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6334" y="5629757"/>
            <a:ext cx="3870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Carlomagno,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Albrecht Durero.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1512.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Óleo </a:t>
            </a:r>
            <a:r>
              <a:rPr sz="1200" spc="-5" dirty="0">
                <a:latin typeface="Arial MT"/>
                <a:cs typeface="Arial MT"/>
              </a:rPr>
              <a:t>sobre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tabla.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303" y="1798701"/>
            <a:ext cx="8073390" cy="16725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En</a:t>
            </a:r>
            <a:r>
              <a:rPr sz="2000" spc="1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778,</a:t>
            </a:r>
            <a:r>
              <a:rPr sz="2000" spc="114" dirty="0">
                <a:latin typeface="Arial MT"/>
                <a:cs typeface="Arial MT"/>
              </a:rPr>
              <a:t> </a:t>
            </a:r>
            <a:r>
              <a:rPr sz="2000" b="1" spc="-5" dirty="0">
                <a:latin typeface="Arial"/>
                <a:cs typeface="Arial"/>
              </a:rPr>
              <a:t>Carlomagno</a:t>
            </a:r>
            <a:r>
              <a:rPr sz="2000" b="1" spc="114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intervino</a:t>
            </a:r>
            <a:r>
              <a:rPr sz="2000" spc="1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</a:t>
            </a:r>
            <a:r>
              <a:rPr sz="2000" spc="1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España</a:t>
            </a:r>
            <a:r>
              <a:rPr sz="2000" spc="1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1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pedido</a:t>
            </a:r>
            <a:r>
              <a:rPr sz="2000" spc="1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del</a:t>
            </a:r>
            <a:r>
              <a:rPr sz="2000" spc="1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gobernador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árabe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la </a:t>
            </a:r>
            <a:r>
              <a:rPr sz="2000" dirty="0">
                <a:latin typeface="Arial MT"/>
                <a:cs typeface="Arial MT"/>
              </a:rPr>
              <a:t>ciudad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Zaragoza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2900">
              <a:latin typeface="Arial MT"/>
              <a:cs typeface="Arial MT"/>
            </a:endParaRPr>
          </a:p>
          <a:p>
            <a:pPr marL="441959" indent="-42989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41959" algn="l"/>
                <a:tab pos="442595" algn="l"/>
              </a:tabLst>
            </a:pPr>
            <a:r>
              <a:rPr sz="2000" b="1" dirty="0">
                <a:latin typeface="Arial"/>
                <a:cs typeface="Arial"/>
              </a:rPr>
              <a:t>Carlomagno</a:t>
            </a:r>
            <a:r>
              <a:rPr sz="2000" b="1" spc="114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logró</a:t>
            </a:r>
            <a:r>
              <a:rPr sz="2000" spc="13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establecer</a:t>
            </a:r>
            <a:r>
              <a:rPr sz="2000" spc="1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</a:t>
            </a:r>
            <a:r>
              <a:rPr sz="2000" spc="13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área</a:t>
            </a:r>
            <a:r>
              <a:rPr sz="2000" spc="1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que</a:t>
            </a:r>
            <a:r>
              <a:rPr sz="2000" spc="13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actuaría</a:t>
            </a:r>
            <a:r>
              <a:rPr sz="2000" spc="1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como</a:t>
            </a:r>
            <a:r>
              <a:rPr sz="2000" spc="13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muro</a:t>
            </a:r>
            <a:r>
              <a:rPr sz="2000" spc="125" dirty="0">
                <a:latin typeface="Arial MT"/>
                <a:cs typeface="Arial MT"/>
              </a:rPr>
              <a:t> </a:t>
            </a:r>
            <a:r>
              <a:rPr sz="2000" spc="-15" dirty="0">
                <a:latin typeface="Arial MT"/>
                <a:cs typeface="Arial MT"/>
              </a:rPr>
              <a:t>de</a:t>
            </a:r>
            <a:endParaRPr sz="20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contención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ante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posibles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ataques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árabes.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303" y="3871721"/>
            <a:ext cx="54159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  <a:tab pos="960755" algn="l"/>
                <a:tab pos="2044064" algn="l"/>
                <a:tab pos="3809365" algn="l"/>
              </a:tabLst>
            </a:pPr>
            <a:r>
              <a:rPr sz="2000" dirty="0">
                <a:latin typeface="Arial MT"/>
                <a:cs typeface="Arial MT"/>
              </a:rPr>
              <a:t>Los	</a:t>
            </a:r>
            <a:r>
              <a:rPr sz="2000" b="1" spc="-5" dirty="0">
                <a:latin typeface="Arial"/>
                <a:cs typeface="Arial"/>
              </a:rPr>
              <a:t>ávaros</a:t>
            </a:r>
            <a:r>
              <a:rPr sz="2000" spc="-5" dirty="0">
                <a:latin typeface="Arial MT"/>
                <a:cs typeface="Arial MT"/>
              </a:rPr>
              <a:t>,	</a:t>
            </a:r>
            <a:r>
              <a:rPr sz="2000" dirty="0">
                <a:latin typeface="Arial MT"/>
                <a:cs typeface="Arial MT"/>
              </a:rPr>
              <a:t>estableciendo	</a:t>
            </a:r>
            <a:r>
              <a:rPr sz="2000" spc="-5" dirty="0">
                <a:latin typeface="Arial MT"/>
                <a:cs typeface="Arial MT"/>
              </a:rPr>
              <a:t>campamentos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32703" y="3871721"/>
            <a:ext cx="11499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9584" algn="l"/>
              </a:tabLst>
            </a:pPr>
            <a:r>
              <a:rPr sz="2000" dirty="0">
                <a:latin typeface="Arial MT"/>
                <a:cs typeface="Arial MT"/>
              </a:rPr>
              <a:t>en	f</a:t>
            </a:r>
            <a:r>
              <a:rPr sz="2000" spc="-20" dirty="0">
                <a:latin typeface="Arial MT"/>
                <a:cs typeface="Arial MT"/>
              </a:rPr>
              <a:t>o</a:t>
            </a:r>
            <a:r>
              <a:rPr sz="2000" dirty="0">
                <a:latin typeface="Arial MT"/>
                <a:cs typeface="Arial MT"/>
              </a:rPr>
              <a:t>r</a:t>
            </a:r>
            <a:r>
              <a:rPr sz="2000" spc="-10" dirty="0">
                <a:latin typeface="Arial MT"/>
                <a:cs typeface="Arial MT"/>
              </a:rPr>
              <a:t>m</a:t>
            </a:r>
            <a:r>
              <a:rPr sz="2000" dirty="0">
                <a:latin typeface="Arial MT"/>
                <a:cs typeface="Arial MT"/>
              </a:rPr>
              <a:t>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52741" y="3871721"/>
            <a:ext cx="11677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9584" algn="l"/>
              </a:tabLst>
            </a:pPr>
            <a:r>
              <a:rPr sz="2000" dirty="0">
                <a:latin typeface="Arial MT"/>
                <a:cs typeface="Arial MT"/>
              </a:rPr>
              <a:t>de	anillo,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9203" y="4176521"/>
            <a:ext cx="77311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8000" algn="l"/>
                <a:tab pos="1594485" algn="l"/>
                <a:tab pos="2696845" algn="l"/>
                <a:tab pos="4078604" algn="l"/>
                <a:tab pos="4375150" algn="l"/>
                <a:tab pos="5828665" algn="l"/>
                <a:tab pos="6280150" algn="l"/>
                <a:tab pos="6717665" algn="l"/>
              </a:tabLst>
            </a:pPr>
            <a:r>
              <a:rPr sz="2000" dirty="0">
                <a:latin typeface="Arial MT"/>
                <a:cs typeface="Arial MT"/>
              </a:rPr>
              <a:t>los	</a:t>
            </a:r>
            <a:r>
              <a:rPr sz="2000" b="1" dirty="0">
                <a:latin typeface="Arial"/>
                <a:cs typeface="Arial"/>
              </a:rPr>
              <a:t>francos	</a:t>
            </a:r>
            <a:r>
              <a:rPr sz="2000" dirty="0">
                <a:latin typeface="Arial MT"/>
                <a:cs typeface="Arial MT"/>
              </a:rPr>
              <a:t>lograron	</a:t>
            </a:r>
            <a:r>
              <a:rPr sz="2000" spc="-5" dirty="0">
                <a:latin typeface="Arial MT"/>
                <a:cs typeface="Arial MT"/>
              </a:rPr>
              <a:t>derrotarlos	</a:t>
            </a:r>
            <a:r>
              <a:rPr sz="2000" dirty="0">
                <a:latin typeface="Arial MT"/>
                <a:cs typeface="Arial MT"/>
              </a:rPr>
              <a:t>y	</a:t>
            </a:r>
            <a:r>
              <a:rPr sz="2000" spc="-5" dirty="0">
                <a:latin typeface="Arial MT"/>
                <a:cs typeface="Arial MT"/>
              </a:rPr>
              <a:t>apoderarse	</a:t>
            </a:r>
            <a:r>
              <a:rPr sz="2000" spc="-10" dirty="0">
                <a:latin typeface="Arial MT"/>
                <a:cs typeface="Arial MT"/>
              </a:rPr>
              <a:t>de	</a:t>
            </a:r>
            <a:r>
              <a:rPr sz="2000" dirty="0">
                <a:latin typeface="Arial MT"/>
                <a:cs typeface="Arial MT"/>
              </a:rPr>
              <a:t>su	</a:t>
            </a:r>
            <a:r>
              <a:rPr sz="2000" spc="-5" dirty="0">
                <a:latin typeface="Arial MT"/>
                <a:cs typeface="Arial MT"/>
              </a:rPr>
              <a:t>territorio.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9125" y="132079"/>
            <a:ext cx="637857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5" dirty="0"/>
              <a:t>Organización</a:t>
            </a:r>
            <a:r>
              <a:rPr sz="4300" spc="-45" dirty="0"/>
              <a:t> </a:t>
            </a:r>
            <a:r>
              <a:rPr sz="4300" spc="-5" dirty="0"/>
              <a:t>política</a:t>
            </a:r>
            <a:endParaRPr sz="4300"/>
          </a:p>
        </p:txBody>
      </p:sp>
      <p:sp>
        <p:nvSpPr>
          <p:cNvPr id="3" name="object 3"/>
          <p:cNvSpPr txBox="1"/>
          <p:nvPr/>
        </p:nvSpPr>
        <p:spPr>
          <a:xfrm>
            <a:off x="546303" y="1005916"/>
            <a:ext cx="5632450" cy="15119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Estaba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divido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provincias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cierta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autonomía: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400">
              <a:latin typeface="Arial MT"/>
              <a:cs typeface="Arial MT"/>
            </a:endParaRPr>
          </a:p>
          <a:p>
            <a:pPr marL="151765" marR="2136775">
              <a:lnSpc>
                <a:spcPct val="100000"/>
              </a:lnSpc>
              <a:tabLst>
                <a:tab pos="1383030" algn="l"/>
              </a:tabLst>
            </a:pPr>
            <a:r>
              <a:rPr sz="1800" i="1" spc="-5" dirty="0">
                <a:latin typeface="Arial"/>
                <a:cs typeface="Arial"/>
              </a:rPr>
              <a:t>Condados:	</a:t>
            </a:r>
            <a:r>
              <a:rPr sz="1800" spc="-5" dirty="0">
                <a:latin typeface="Arial MT"/>
                <a:cs typeface="Arial MT"/>
              </a:rPr>
              <a:t>eran las provincias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interiores bajo la responsabilidad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conde.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473" y="3192271"/>
            <a:ext cx="357886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Marcas:</a:t>
            </a:r>
            <a:r>
              <a:rPr sz="1800" i="1" dirty="0">
                <a:latin typeface="Arial"/>
                <a:cs typeface="Arial"/>
              </a:rPr>
              <a:t> </a:t>
            </a:r>
            <a:r>
              <a:rPr sz="1800" spc="-5" dirty="0">
                <a:latin typeface="Arial MT"/>
                <a:cs typeface="Arial MT"/>
              </a:rPr>
              <a:t>eran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provincias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fronterizas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militares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bajo</a:t>
            </a:r>
            <a:r>
              <a:rPr sz="1800" spc="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la</a:t>
            </a:r>
            <a:r>
              <a:rPr sz="1800" spc="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responsabilidad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marqués.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473" y="4776978"/>
            <a:ext cx="33534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Ducados: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 MT"/>
                <a:cs typeface="Arial MT"/>
              </a:rPr>
              <a:t>era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la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unión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varios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condados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que estaba 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cargo de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duque.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8452" y="1484375"/>
            <a:ext cx="4373880" cy="402640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659628" y="5527344"/>
            <a:ext cx="162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spc="-5" dirty="0">
                <a:latin typeface="Arial"/>
                <a:cs typeface="Arial"/>
              </a:rPr>
              <a:t>Imperio</a:t>
            </a:r>
            <a:r>
              <a:rPr sz="1600" i="1" spc="-2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carolingio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904" y="477012"/>
            <a:ext cx="7813548" cy="61203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1627" y="187198"/>
            <a:ext cx="8385809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09240" marR="5080" indent="-2797175">
              <a:lnSpc>
                <a:spcPct val="100000"/>
              </a:lnSpc>
              <a:spcBef>
                <a:spcPts val="95"/>
              </a:spcBef>
            </a:pPr>
            <a:r>
              <a:rPr dirty="0"/>
              <a:t>Aquisgrán, capital </a:t>
            </a:r>
            <a:r>
              <a:rPr spc="-5" dirty="0"/>
              <a:t>del </a:t>
            </a:r>
            <a:r>
              <a:rPr spc="-10" dirty="0"/>
              <a:t>Imperio </a:t>
            </a:r>
            <a:r>
              <a:rPr spc="-1320" dirty="0"/>
              <a:t> </a:t>
            </a:r>
            <a:r>
              <a:rPr dirty="0"/>
              <a:t>carolingio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11673" y="1587499"/>
            <a:ext cx="3535679" cy="170180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620"/>
              </a:spcBef>
            </a:pPr>
            <a:r>
              <a:rPr sz="2200" spc="-5" dirty="0">
                <a:latin typeface="Arial MT"/>
                <a:cs typeface="Arial MT"/>
              </a:rPr>
              <a:t>Aunque Aquisgrán había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sido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definida como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la capital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del Imperio,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la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realidad 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indicaba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que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el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epicentro</a:t>
            </a:r>
            <a:r>
              <a:rPr sz="2200" spc="1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se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encontraba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donde estuviera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el </a:t>
            </a:r>
            <a:r>
              <a:rPr sz="2200" spc="-15" dirty="0">
                <a:latin typeface="Arial MT"/>
                <a:cs typeface="Arial MT"/>
              </a:rPr>
              <a:t>emperador.</a:t>
            </a:r>
            <a:endParaRPr sz="22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904" y="1412747"/>
            <a:ext cx="3887724" cy="48127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0473" y="6264960"/>
            <a:ext cx="36830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spc="-5" dirty="0">
                <a:latin typeface="Arial"/>
                <a:cs typeface="Arial"/>
              </a:rPr>
              <a:t>Aquisgrán,</a:t>
            </a:r>
            <a:r>
              <a:rPr sz="1600" i="1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capital del Imperio</a:t>
            </a:r>
            <a:r>
              <a:rPr sz="1600" i="1" spc="3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carolingio.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4788" y="207390"/>
            <a:ext cx="648843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" dirty="0"/>
              <a:t>Palacio</a:t>
            </a:r>
            <a:r>
              <a:rPr sz="4400" spc="-60" dirty="0"/>
              <a:t> </a:t>
            </a:r>
            <a:r>
              <a:rPr sz="4400" dirty="0"/>
              <a:t>de</a:t>
            </a:r>
            <a:r>
              <a:rPr sz="4400" spc="-40" dirty="0"/>
              <a:t> </a:t>
            </a:r>
            <a:r>
              <a:rPr sz="4400" spc="10" dirty="0"/>
              <a:t>Aquisgrán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495" y="981455"/>
            <a:ext cx="7993380" cy="488899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8540" y="5953759"/>
            <a:ext cx="3311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spc="-5" dirty="0">
                <a:latin typeface="Arial"/>
                <a:cs typeface="Arial"/>
              </a:rPr>
              <a:t>Elementos</a:t>
            </a:r>
            <a:r>
              <a:rPr sz="1600" i="1" spc="1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del</a:t>
            </a:r>
            <a:r>
              <a:rPr sz="1600" i="1" spc="-1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palacio</a:t>
            </a:r>
            <a:r>
              <a:rPr sz="1600" i="1" spc="-1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de</a:t>
            </a:r>
            <a:r>
              <a:rPr sz="1600" i="1" spc="-6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Aquisgrán.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8787" y="335991"/>
            <a:ext cx="82035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Capilla</a:t>
            </a:r>
            <a:r>
              <a:rPr spc="20" dirty="0"/>
              <a:t> </a:t>
            </a:r>
            <a:r>
              <a:rPr spc="-25" dirty="0"/>
              <a:t>Palatina</a:t>
            </a:r>
            <a:r>
              <a:rPr spc="5" dirty="0"/>
              <a:t>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dirty="0"/>
              <a:t>Aquisgrán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3939" y="1124711"/>
            <a:ext cx="6912864" cy="51846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55928" y="6333540"/>
            <a:ext cx="50476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spc="-5" dirty="0">
                <a:latin typeface="Arial"/>
                <a:cs typeface="Arial"/>
              </a:rPr>
              <a:t>Considerada</a:t>
            </a:r>
            <a:r>
              <a:rPr sz="1600" i="1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el monumento</a:t>
            </a:r>
            <a:r>
              <a:rPr sz="1600" i="1" spc="5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principal</a:t>
            </a:r>
            <a:r>
              <a:rPr sz="1600" i="1" spc="-1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del</a:t>
            </a:r>
            <a:r>
              <a:rPr sz="1600" i="1" spc="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arte</a:t>
            </a:r>
            <a:r>
              <a:rPr sz="1600" i="1" spc="2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carolingio.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6029" y="2896616"/>
            <a:ext cx="57962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ARTES</a:t>
            </a:r>
            <a:r>
              <a:rPr sz="4400" spc="-85" dirty="0"/>
              <a:t> </a:t>
            </a:r>
            <a:r>
              <a:rPr sz="4400" spc="-5" dirty="0"/>
              <a:t>PLÁSTICAS</a:t>
            </a:r>
            <a:endParaRPr sz="4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6" y="407923"/>
            <a:ext cx="28117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latin typeface="Arial"/>
                <a:cs typeface="Arial"/>
              </a:rPr>
              <a:t>ESCU</a:t>
            </a:r>
            <a:r>
              <a:rPr sz="3600" b="1" spc="-260" dirty="0">
                <a:latin typeface="Arial"/>
                <a:cs typeface="Arial"/>
              </a:rPr>
              <a:t>L</a:t>
            </a:r>
            <a:r>
              <a:rPr sz="3600" b="1" spc="-5" dirty="0">
                <a:latin typeface="Arial"/>
                <a:cs typeface="Arial"/>
              </a:rPr>
              <a:t>TURA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563" y="2125979"/>
            <a:ext cx="2212848" cy="26761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44139" y="1799844"/>
            <a:ext cx="1586484" cy="211073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10255" y="4070603"/>
            <a:ext cx="1517904" cy="193090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233542" y="2155316"/>
            <a:ext cx="231775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Arial MT"/>
                <a:cs typeface="Arial MT"/>
              </a:rPr>
              <a:t>Museo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Nacional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del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Louvre</a:t>
            </a:r>
            <a:endParaRPr sz="18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Arial MT"/>
                <a:cs typeface="Arial MT"/>
              </a:rPr>
              <a:t>24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cm.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altura</a:t>
            </a:r>
            <a:endParaRPr sz="18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Arial MT"/>
                <a:cs typeface="Arial MT"/>
              </a:rPr>
              <a:t>Alta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Edad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Media</a:t>
            </a:r>
            <a:endParaRPr sz="18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Arial MT"/>
                <a:cs typeface="Arial MT"/>
              </a:rPr>
              <a:t>Bronce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13293" y="1159891"/>
            <a:ext cx="789305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spc="-5" dirty="0">
                <a:solidFill>
                  <a:srgbClr val="333333"/>
                </a:solidFill>
                <a:latin typeface="Verdana"/>
                <a:cs typeface="Verdana"/>
              </a:rPr>
              <a:t>siglo</a:t>
            </a:r>
            <a:r>
              <a:rPr sz="1350" spc="-6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333333"/>
                </a:solidFill>
                <a:latin typeface="Verdana"/>
                <a:cs typeface="Verdana"/>
              </a:rPr>
              <a:t>XVI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0634" y="4853177"/>
            <a:ext cx="253365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Arial MT"/>
                <a:cs typeface="Arial MT"/>
              </a:rPr>
              <a:t>Estatua</a:t>
            </a:r>
            <a:r>
              <a:rPr sz="1350" spc="-45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ecuestre</a:t>
            </a:r>
            <a:r>
              <a:rPr sz="1350" spc="-55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de</a:t>
            </a:r>
            <a:r>
              <a:rPr sz="1350" spc="-25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Carlomagno</a:t>
            </a:r>
            <a:endParaRPr sz="13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420" y="1127760"/>
            <a:ext cx="2589276" cy="284530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51369" y="1081785"/>
            <a:ext cx="659765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Arial MT"/>
                <a:cs typeface="Arial MT"/>
              </a:rPr>
              <a:t>824-859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406" y="5701994"/>
            <a:ext cx="23272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Altar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San</a:t>
            </a:r>
            <a:r>
              <a:rPr sz="1600" spc="-1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Ambrosio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Milán.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Parte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central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2255" y="457200"/>
            <a:ext cx="2592323" cy="46634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43046" y="299161"/>
            <a:ext cx="263271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dirty="0">
                <a:latin typeface="Arial MT"/>
                <a:cs typeface="Arial MT"/>
              </a:rPr>
              <a:t>Orfebre</a:t>
            </a:r>
            <a:r>
              <a:rPr sz="4500" spc="5" dirty="0">
                <a:latin typeface="Arial MT"/>
                <a:cs typeface="Arial MT"/>
              </a:rPr>
              <a:t>r</a:t>
            </a:r>
            <a:r>
              <a:rPr sz="4500" dirty="0">
                <a:latin typeface="Arial MT"/>
                <a:cs typeface="Arial MT"/>
              </a:rPr>
              <a:t>ía</a:t>
            </a:r>
            <a:endParaRPr sz="45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97955" y="2497582"/>
            <a:ext cx="249936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 marR="17780" indent="-215265">
              <a:lnSpc>
                <a:spcPct val="100000"/>
              </a:lnSpc>
              <a:spcBef>
                <a:spcPts val="100"/>
              </a:spcBef>
              <a:buChar char="•"/>
              <a:tabLst>
                <a:tab pos="227329" algn="l"/>
                <a:tab pos="227965" algn="l"/>
              </a:tabLst>
            </a:pPr>
            <a:r>
              <a:rPr sz="1800" spc="-5" dirty="0">
                <a:latin typeface="Arial MT"/>
                <a:cs typeface="Arial MT"/>
              </a:rPr>
              <a:t>Planchas de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metal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decoradas con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figuras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repujadas,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esmaltes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cloisonnés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gemas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engastadas,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montadas sobre una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estructura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madera.</a:t>
            </a:r>
            <a:endParaRPr sz="1800">
              <a:latin typeface="Arial MT"/>
              <a:cs typeface="Arial MT"/>
            </a:endParaRPr>
          </a:p>
          <a:p>
            <a:pPr marL="227329" marR="259715" indent="-215265">
              <a:lnSpc>
                <a:spcPct val="100000"/>
              </a:lnSpc>
              <a:buChar char="•"/>
              <a:tabLst>
                <a:tab pos="227329" algn="l"/>
                <a:tab pos="227965" algn="l"/>
              </a:tabLst>
            </a:pPr>
            <a:r>
              <a:rPr sz="1800" spc="-5" dirty="0">
                <a:latin typeface="Arial MT"/>
                <a:cs typeface="Arial MT"/>
              </a:rPr>
              <a:t>oro puro con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recuadros de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esmaltes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pedrería</a:t>
            </a:r>
            <a:endParaRPr sz="1800">
              <a:latin typeface="Arial MT"/>
              <a:cs typeface="Arial MT"/>
            </a:endParaRPr>
          </a:p>
          <a:p>
            <a:pPr marL="291465" indent="-279400">
              <a:lnSpc>
                <a:spcPct val="100000"/>
              </a:lnSpc>
              <a:spcBef>
                <a:spcPts val="5"/>
              </a:spcBef>
              <a:buChar char="•"/>
              <a:tabLst>
                <a:tab pos="291465" algn="l"/>
                <a:tab pos="292100" algn="l"/>
              </a:tabLst>
            </a:pPr>
            <a:r>
              <a:rPr sz="1800" dirty="0">
                <a:latin typeface="Arial MT"/>
                <a:cs typeface="Arial MT"/>
              </a:rPr>
              <a:t>más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que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4379 </a:t>
            </a:r>
            <a:r>
              <a:rPr sz="1800" spc="-5" dirty="0">
                <a:latin typeface="Arial MT"/>
                <a:cs typeface="Arial MT"/>
              </a:rPr>
              <a:t>gemas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2420" y="4037076"/>
            <a:ext cx="3369564" cy="156819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07535" y="2051304"/>
            <a:ext cx="1771838" cy="27142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27189" y="527431"/>
            <a:ext cx="8318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Siglo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X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71925" y="1042771"/>
            <a:ext cx="3079115" cy="258635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4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Catedral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Conques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24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Alta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Edad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Media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24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Oro</a:t>
            </a:r>
            <a:endParaRPr sz="2000">
              <a:latin typeface="Arial MT"/>
              <a:cs typeface="Arial MT"/>
            </a:endParaRPr>
          </a:p>
          <a:p>
            <a:pPr marL="355600" marR="5080" indent="-342900">
              <a:lnSpc>
                <a:spcPts val="2160"/>
              </a:lnSpc>
              <a:spcBef>
                <a:spcPts val="51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30" dirty="0">
                <a:latin typeface="Arial MT"/>
                <a:cs typeface="Arial MT"/>
              </a:rPr>
              <a:t>Tallada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madera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tejo</a:t>
            </a:r>
            <a:endParaRPr sz="2000">
              <a:latin typeface="Arial MT"/>
              <a:cs typeface="Arial MT"/>
            </a:endParaRPr>
          </a:p>
          <a:p>
            <a:pPr marL="355600" marR="117475" indent="-342900">
              <a:lnSpc>
                <a:spcPts val="216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El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revestimiento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oro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estampado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204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Cristal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azul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oscuro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5591" y="4076700"/>
            <a:ext cx="2971800" cy="24155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240" y="347472"/>
            <a:ext cx="2909316" cy="453237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62406" y="5615736"/>
            <a:ext cx="30734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latin typeface="Arial MT"/>
                <a:cs typeface="Arial MT"/>
              </a:rPr>
              <a:t>Relicario</a:t>
            </a:r>
            <a:r>
              <a:rPr sz="2100" spc="-3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de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la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spc="-5" dirty="0">
                <a:latin typeface="Arial MT"/>
                <a:cs typeface="Arial MT"/>
              </a:rPr>
              <a:t>Sainte-Foy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2867" y="4738242"/>
            <a:ext cx="38087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Cubierta de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los Evangelios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Lindau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8808" y="1239011"/>
            <a:ext cx="2561844" cy="32918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0814" y="1203928"/>
            <a:ext cx="2425399" cy="316080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054344" y="1804644"/>
            <a:ext cx="2412365" cy="1137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2550" marR="526415" indent="-70485">
              <a:lnSpc>
                <a:spcPct val="132400"/>
              </a:lnSpc>
              <a:spcBef>
                <a:spcPts val="95"/>
              </a:spcBef>
            </a:pPr>
            <a:r>
              <a:rPr sz="2000" spc="-5" dirty="0">
                <a:solidFill>
                  <a:srgbClr val="111111"/>
                </a:solidFill>
                <a:latin typeface="Arial MT"/>
                <a:cs typeface="Arial MT"/>
              </a:rPr>
              <a:t>Alta</a:t>
            </a:r>
            <a:r>
              <a:rPr sz="2000" spc="-30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111111"/>
                </a:solidFill>
                <a:latin typeface="Arial MT"/>
                <a:cs typeface="Arial MT"/>
              </a:rPr>
              <a:t>Edad</a:t>
            </a:r>
            <a:r>
              <a:rPr sz="2000" spc="-25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111111"/>
                </a:solidFill>
                <a:latin typeface="Arial MT"/>
                <a:cs typeface="Arial MT"/>
              </a:rPr>
              <a:t>Media </a:t>
            </a:r>
            <a:r>
              <a:rPr sz="2000" spc="-540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Decorada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originalmente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oro,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4344" y="2916174"/>
            <a:ext cx="248348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30683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plata y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esmalte,</a:t>
            </a:r>
            <a:r>
              <a:rPr sz="2000" spc="-1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</a:t>
            </a: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minuciosamente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adornada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piedras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preciosas, es una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clara manifestación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del arte como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vehículo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</a:t>
            </a:r>
            <a:r>
              <a:rPr sz="2000" spc="-5" dirty="0">
                <a:latin typeface="Arial MT"/>
                <a:cs typeface="Arial MT"/>
              </a:rPr>
              <a:t> fe</a:t>
            </a:r>
            <a:r>
              <a:rPr sz="1800" spc="-5" dirty="0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15353" y="503377"/>
            <a:ext cx="15151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750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800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d.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3569" y="4256913"/>
            <a:ext cx="2752725" cy="18097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836675"/>
            <a:ext cx="4826508" cy="29870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57122" y="6188455"/>
            <a:ext cx="2513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La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corona de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Lombardía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43473" y="2016378"/>
            <a:ext cx="2920365" cy="359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7366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Seis placas ligadas entre </a:t>
            </a:r>
            <a:r>
              <a:rPr sz="1800" spc="-49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ellas</a:t>
            </a:r>
            <a:r>
              <a:rPr sz="180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por bisagras </a:t>
            </a:r>
            <a:r>
              <a:rPr sz="180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verticales</a:t>
            </a:r>
            <a:endParaRPr sz="1800">
              <a:latin typeface="Arial MT"/>
              <a:cs typeface="Arial MT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solidFill>
                  <a:srgbClr val="242424"/>
                </a:solidFill>
                <a:latin typeface="Arial MT"/>
                <a:cs typeface="Arial MT"/>
              </a:rPr>
              <a:t>Tiene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un diámetro de 15 </a:t>
            </a:r>
            <a:r>
              <a:rPr sz="1800" dirty="0">
                <a:solidFill>
                  <a:srgbClr val="242424"/>
                </a:solidFill>
                <a:latin typeface="Arial MT"/>
                <a:cs typeface="Arial MT"/>
              </a:rPr>
              <a:t> cm</a:t>
            </a:r>
            <a:r>
              <a:rPr sz="1800" spc="-1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42424"/>
                </a:solidFill>
                <a:latin typeface="Arial MT"/>
                <a:cs typeface="Arial MT"/>
              </a:rPr>
              <a:t>y</a:t>
            </a:r>
            <a:r>
              <a:rPr sz="1800" spc="-2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una altura</a:t>
            </a:r>
            <a:r>
              <a:rPr sz="180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de</a:t>
            </a:r>
            <a:r>
              <a:rPr sz="1800" spc="-2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5'5</a:t>
            </a:r>
            <a:r>
              <a:rPr sz="1800" spc="-15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42424"/>
                </a:solidFill>
                <a:latin typeface="Arial MT"/>
                <a:cs typeface="Arial MT"/>
              </a:rPr>
              <a:t>cm</a:t>
            </a:r>
            <a:endParaRPr sz="1800">
              <a:latin typeface="Arial MT"/>
              <a:cs typeface="Arial MT"/>
            </a:endParaRPr>
          </a:p>
          <a:p>
            <a:pPr marL="299085" marR="25082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solidFill>
                  <a:srgbClr val="242424"/>
                </a:solidFill>
                <a:latin typeface="Arial MT"/>
                <a:cs typeface="Arial MT"/>
              </a:rPr>
              <a:t>Veintiséis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rosas </a:t>
            </a:r>
            <a:r>
              <a:rPr sz="1800" dirty="0">
                <a:solidFill>
                  <a:srgbClr val="242424"/>
                </a:solidFill>
                <a:latin typeface="Arial MT"/>
                <a:cs typeface="Arial MT"/>
              </a:rPr>
              <a:t>de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oro, </a:t>
            </a:r>
            <a:r>
              <a:rPr sz="1800" spc="-49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veintidós gemas</a:t>
            </a:r>
            <a:r>
              <a:rPr sz="180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de </a:t>
            </a:r>
            <a:r>
              <a:rPr sz="180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varios</a:t>
            </a:r>
            <a:r>
              <a:rPr sz="180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colores</a:t>
            </a:r>
            <a:r>
              <a:rPr sz="1800" spc="5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42424"/>
                </a:solidFill>
                <a:latin typeface="Arial MT"/>
                <a:cs typeface="Arial MT"/>
              </a:rPr>
              <a:t>y </a:t>
            </a:r>
            <a:r>
              <a:rPr sz="1800" spc="5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veinticuatro </a:t>
            </a:r>
            <a:r>
              <a:rPr sz="1800" spc="-10" dirty="0">
                <a:solidFill>
                  <a:srgbClr val="242424"/>
                </a:solidFill>
                <a:latin typeface="Arial MT"/>
                <a:cs typeface="Arial MT"/>
              </a:rPr>
              <a:t>joyas</a:t>
            </a:r>
            <a:r>
              <a:rPr sz="1800" spc="25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de </a:t>
            </a:r>
            <a:r>
              <a:rPr sz="180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otros tipos.</a:t>
            </a:r>
            <a:endParaRPr sz="18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Una</a:t>
            </a:r>
            <a:r>
              <a:rPr sz="1800" spc="-1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lámina</a:t>
            </a:r>
            <a:r>
              <a:rPr sz="1800" spc="-1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circular de</a:t>
            </a:r>
            <a:endParaRPr sz="18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</a:pP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metal.</a:t>
            </a:r>
            <a:endParaRPr sz="18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Plata</a:t>
            </a:r>
            <a:r>
              <a:rPr sz="1800" spc="-15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42424"/>
                </a:solidFill>
                <a:latin typeface="Arial MT"/>
                <a:cs typeface="Arial MT"/>
              </a:rPr>
              <a:t>y</a:t>
            </a:r>
            <a:r>
              <a:rPr sz="1800" spc="-1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oro</a:t>
            </a:r>
            <a:r>
              <a:rPr sz="1800" spc="-20" dirty="0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42424"/>
                </a:solidFill>
                <a:latin typeface="Arial MT"/>
                <a:cs typeface="Arial MT"/>
              </a:rPr>
              <a:t>al 80%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454900" y="679196"/>
            <a:ext cx="925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siglo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XIX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5190" y="483234"/>
            <a:ext cx="229489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latin typeface="Arial"/>
                <a:cs typeface="Arial"/>
              </a:rPr>
              <a:t>Eboraria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4172" y="1679448"/>
            <a:ext cx="2374391" cy="326440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0739" y="2158745"/>
            <a:ext cx="6447155" cy="3387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93820" indent="-227965">
              <a:lnSpc>
                <a:spcPct val="100000"/>
              </a:lnSpc>
              <a:spcBef>
                <a:spcPts val="105"/>
              </a:spcBef>
              <a:buChar char="•"/>
              <a:tabLst>
                <a:tab pos="3894454" algn="l"/>
              </a:tabLst>
            </a:pPr>
            <a:r>
              <a:rPr sz="2000" dirty="0">
                <a:latin typeface="Arial MT"/>
                <a:cs typeface="Arial MT"/>
              </a:rPr>
              <a:t>37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por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27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centímetros;</a:t>
            </a:r>
            <a:endParaRPr sz="2000">
              <a:latin typeface="Arial MT"/>
              <a:cs typeface="Arial MT"/>
            </a:endParaRPr>
          </a:p>
          <a:p>
            <a:pPr marL="3685540" algn="ctr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consta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239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hojas.</a:t>
            </a:r>
            <a:endParaRPr sz="2000">
              <a:latin typeface="Arial MT"/>
              <a:cs typeface="Arial MT"/>
            </a:endParaRPr>
          </a:p>
          <a:p>
            <a:pPr marL="3893820" indent="-215265">
              <a:lnSpc>
                <a:spcPct val="100000"/>
              </a:lnSpc>
              <a:buChar char="•"/>
              <a:tabLst>
                <a:tab pos="3894454" algn="l"/>
              </a:tabLst>
            </a:pPr>
            <a:r>
              <a:rPr sz="2000" dirty="0">
                <a:latin typeface="Arial MT"/>
                <a:cs typeface="Arial MT"/>
              </a:rPr>
              <a:t>"grupo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1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Ada</a:t>
            </a:r>
            <a:endParaRPr sz="2000">
              <a:latin typeface="Arial MT"/>
              <a:cs typeface="Arial MT"/>
            </a:endParaRPr>
          </a:p>
          <a:p>
            <a:pPr marL="3964304" indent="-285750">
              <a:lnSpc>
                <a:spcPct val="100000"/>
              </a:lnSpc>
              <a:buChar char="•"/>
              <a:tabLst>
                <a:tab pos="3964304" algn="l"/>
                <a:tab pos="3964940" algn="l"/>
              </a:tabLst>
            </a:pPr>
            <a:r>
              <a:rPr sz="2000" dirty="0">
                <a:latin typeface="Arial MT"/>
                <a:cs typeface="Arial MT"/>
              </a:rPr>
              <a:t>cuatro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evangelistas</a:t>
            </a:r>
            <a:endParaRPr sz="2000">
              <a:latin typeface="Arial MT"/>
              <a:cs typeface="Arial MT"/>
            </a:endParaRPr>
          </a:p>
          <a:p>
            <a:pPr marL="3893820" marR="487045" indent="-215265">
              <a:lnSpc>
                <a:spcPct val="100000"/>
              </a:lnSpc>
              <a:buChar char="•"/>
              <a:tabLst>
                <a:tab pos="3894454" algn="l"/>
              </a:tabLst>
            </a:pPr>
            <a:r>
              <a:rPr sz="2000" dirty="0">
                <a:latin typeface="Arial MT"/>
                <a:cs typeface="Arial MT"/>
              </a:rPr>
              <a:t>oro,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perlas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joyas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engarzadas</a:t>
            </a:r>
            <a:endParaRPr sz="2000">
              <a:latin typeface="Arial MT"/>
              <a:cs typeface="Arial MT"/>
            </a:endParaRPr>
          </a:p>
          <a:p>
            <a:pPr marL="3893820" indent="-215265">
              <a:lnSpc>
                <a:spcPct val="100000"/>
              </a:lnSpc>
              <a:buChar char="•"/>
              <a:tabLst>
                <a:tab pos="3894454" algn="l"/>
              </a:tabLst>
            </a:pPr>
            <a:r>
              <a:rPr sz="2000" dirty="0">
                <a:latin typeface="Arial MT"/>
                <a:cs typeface="Arial MT"/>
              </a:rPr>
              <a:t>5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placas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marfil</a:t>
            </a:r>
            <a:endParaRPr sz="2000">
              <a:latin typeface="Arial MT"/>
              <a:cs typeface="Arial MT"/>
            </a:endParaRPr>
          </a:p>
          <a:p>
            <a:pPr marL="3893820" indent="-215265">
              <a:lnSpc>
                <a:spcPct val="100000"/>
              </a:lnSpc>
              <a:buChar char="•"/>
              <a:tabLst>
                <a:tab pos="3894454" algn="l"/>
              </a:tabLst>
            </a:pPr>
            <a:r>
              <a:rPr sz="2000" dirty="0">
                <a:latin typeface="Arial MT"/>
                <a:cs typeface="Arial MT"/>
              </a:rPr>
              <a:t>1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marco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metal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 MT"/>
                <a:cs typeface="Arial MT"/>
              </a:rPr>
              <a:t>Codex</a:t>
            </a:r>
            <a:r>
              <a:rPr sz="1800" spc="-1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Aureus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 Lorsch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37780" y="671271"/>
            <a:ext cx="11893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778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820</a:t>
            </a:r>
            <a:r>
              <a:rPr sz="1350" dirty="0">
                <a:latin typeface="Arial MT"/>
                <a:cs typeface="Arial MT"/>
              </a:rPr>
              <a:t>.</a:t>
            </a:r>
            <a:endParaRPr sz="13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0955" y="565404"/>
            <a:ext cx="3553968" cy="463600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83030" y="5287772"/>
            <a:ext cx="25107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Sacramento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Drogo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48143" y="503377"/>
            <a:ext cx="8610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801-855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86020" y="1648206"/>
            <a:ext cx="2767965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Arial MT"/>
                <a:cs typeface="Arial MT"/>
              </a:rPr>
              <a:t>Colores verde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esmeralda,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azul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cielo,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violeta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púrpura.</a:t>
            </a:r>
            <a:endParaRPr sz="20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Arial MT"/>
                <a:cs typeface="Arial MT"/>
              </a:rPr>
              <a:t>escritura</a:t>
            </a:r>
            <a:r>
              <a:rPr sz="2000" spc="-1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latina</a:t>
            </a:r>
            <a:endParaRPr sz="20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Arial MT"/>
                <a:cs typeface="Arial MT"/>
              </a:rPr>
              <a:t>placas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marfil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</a:t>
            </a:r>
            <a:endParaRPr sz="20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encuadernación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2457" y="790778"/>
            <a:ext cx="49657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68705" marR="5080" indent="-1056640">
              <a:lnSpc>
                <a:spcPct val="100000"/>
              </a:lnSpc>
              <a:spcBef>
                <a:spcPts val="95"/>
              </a:spcBef>
            </a:pPr>
            <a:r>
              <a:rPr dirty="0"/>
              <a:t>Escritura</a:t>
            </a:r>
            <a:r>
              <a:rPr spc="-25" dirty="0"/>
              <a:t> </a:t>
            </a:r>
            <a:r>
              <a:rPr spc="-5" dirty="0"/>
              <a:t>del</a:t>
            </a:r>
            <a:r>
              <a:rPr spc="-25" dirty="0"/>
              <a:t> </a:t>
            </a:r>
            <a:r>
              <a:rPr spc="45" dirty="0"/>
              <a:t>Arte </a:t>
            </a:r>
            <a:r>
              <a:rPr spc="-1320" dirty="0"/>
              <a:t> </a:t>
            </a:r>
            <a:r>
              <a:rPr dirty="0"/>
              <a:t>Carolingio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87044" y="2456510"/>
            <a:ext cx="7263130" cy="2454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715" indent="-287020">
              <a:lnSpc>
                <a:spcPct val="100000"/>
              </a:lnSpc>
              <a:spcBef>
                <a:spcPts val="105"/>
              </a:spcBef>
              <a:buChar char="•"/>
              <a:tabLst>
                <a:tab pos="299720" algn="l"/>
                <a:tab pos="1036955" algn="l"/>
                <a:tab pos="3059430" algn="l"/>
                <a:tab pos="4674870" algn="l"/>
                <a:tab pos="5231130" algn="l"/>
                <a:tab pos="6308725" algn="l"/>
                <a:tab pos="6934200" algn="l"/>
              </a:tabLst>
            </a:pPr>
            <a:r>
              <a:rPr sz="3200" spc="-5" dirty="0">
                <a:latin typeface="Arial MT"/>
                <a:cs typeface="Arial MT"/>
              </a:rPr>
              <a:t>S</a:t>
            </a:r>
            <a:r>
              <a:rPr sz="3200" dirty="0">
                <a:latin typeface="Arial MT"/>
                <a:cs typeface="Arial MT"/>
              </a:rPr>
              <a:t>e	d</a:t>
            </a:r>
            <a:r>
              <a:rPr sz="3200" spc="-15" dirty="0">
                <a:latin typeface="Arial MT"/>
                <a:cs typeface="Arial MT"/>
              </a:rPr>
              <a:t>e</a:t>
            </a:r>
            <a:r>
              <a:rPr sz="3200" dirty="0">
                <a:latin typeface="Arial MT"/>
                <a:cs typeface="Arial MT"/>
              </a:rPr>
              <a:t>s</a:t>
            </a:r>
            <a:r>
              <a:rPr sz="3200" spc="-15" dirty="0">
                <a:latin typeface="Arial MT"/>
                <a:cs typeface="Arial MT"/>
              </a:rPr>
              <a:t>a</a:t>
            </a:r>
            <a:r>
              <a:rPr sz="3200" dirty="0">
                <a:latin typeface="Arial MT"/>
                <a:cs typeface="Arial MT"/>
              </a:rPr>
              <a:t>rro</a:t>
            </a:r>
            <a:r>
              <a:rPr sz="3200" spc="-10" dirty="0">
                <a:latin typeface="Arial MT"/>
                <a:cs typeface="Arial MT"/>
              </a:rPr>
              <a:t>l</a:t>
            </a:r>
            <a:r>
              <a:rPr sz="3200" dirty="0">
                <a:latin typeface="Arial MT"/>
                <a:cs typeface="Arial MT"/>
              </a:rPr>
              <a:t>ló	d</a:t>
            </a:r>
            <a:r>
              <a:rPr sz="3200" spc="-15" dirty="0">
                <a:latin typeface="Arial MT"/>
                <a:cs typeface="Arial MT"/>
              </a:rPr>
              <a:t>u</a:t>
            </a:r>
            <a:r>
              <a:rPr sz="3200" dirty="0">
                <a:latin typeface="Arial MT"/>
                <a:cs typeface="Arial MT"/>
              </a:rPr>
              <a:t>ra</a:t>
            </a:r>
            <a:r>
              <a:rPr sz="3200" spc="-15" dirty="0">
                <a:latin typeface="Arial MT"/>
                <a:cs typeface="Arial MT"/>
              </a:rPr>
              <a:t>n</a:t>
            </a:r>
            <a:r>
              <a:rPr sz="3200" dirty="0">
                <a:latin typeface="Arial MT"/>
                <a:cs typeface="Arial MT"/>
              </a:rPr>
              <a:t>te	</a:t>
            </a:r>
            <a:r>
              <a:rPr sz="3200" spc="-5" dirty="0">
                <a:latin typeface="Arial MT"/>
                <a:cs typeface="Arial MT"/>
              </a:rPr>
              <a:t>e</a:t>
            </a:r>
            <a:r>
              <a:rPr sz="3200" dirty="0">
                <a:latin typeface="Arial MT"/>
                <a:cs typeface="Arial MT"/>
              </a:rPr>
              <a:t>l	siglo	</a:t>
            </a:r>
            <a:r>
              <a:rPr sz="3200" spc="-5" dirty="0">
                <a:latin typeface="Arial MT"/>
                <a:cs typeface="Arial MT"/>
              </a:rPr>
              <a:t>I</a:t>
            </a:r>
            <a:r>
              <a:rPr sz="3200" dirty="0">
                <a:latin typeface="Arial MT"/>
                <a:cs typeface="Arial MT"/>
              </a:rPr>
              <a:t>X	</a:t>
            </a:r>
            <a:r>
              <a:rPr sz="3200" spc="-10" dirty="0">
                <a:latin typeface="Arial MT"/>
                <a:cs typeface="Arial MT"/>
              </a:rPr>
              <a:t>al  </a:t>
            </a:r>
            <a:r>
              <a:rPr sz="3200" spc="-5" dirty="0">
                <a:latin typeface="Arial MT"/>
                <a:cs typeface="Arial MT"/>
              </a:rPr>
              <a:t>XIII.</a:t>
            </a:r>
            <a:endParaRPr sz="32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720" algn="l"/>
              </a:tabLst>
            </a:pPr>
            <a:r>
              <a:rPr sz="3200" spc="-5" dirty="0">
                <a:latin typeface="Arial MT"/>
                <a:cs typeface="Arial MT"/>
              </a:rPr>
              <a:t>Se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inspira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en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la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escritura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uncial.</a:t>
            </a:r>
            <a:endParaRPr sz="3200">
              <a:latin typeface="Arial MT"/>
              <a:cs typeface="Arial MT"/>
            </a:endParaRPr>
          </a:p>
          <a:p>
            <a:pPr marL="299085" marR="5080" indent="-287020">
              <a:lnSpc>
                <a:spcPts val="3760"/>
              </a:lnSpc>
              <a:spcBef>
                <a:spcPts val="180"/>
              </a:spcBef>
              <a:buChar char="•"/>
              <a:tabLst>
                <a:tab pos="299720" algn="l"/>
              </a:tabLst>
            </a:pPr>
            <a:r>
              <a:rPr sz="3200" spc="-5" dirty="0">
                <a:latin typeface="Arial MT"/>
                <a:cs typeface="Arial MT"/>
              </a:rPr>
              <a:t>Se</a:t>
            </a:r>
            <a:r>
              <a:rPr sz="3200" spc="114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utilizaba</a:t>
            </a:r>
            <a:r>
              <a:rPr sz="3200" spc="114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en</a:t>
            </a:r>
            <a:r>
              <a:rPr sz="3200" spc="114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códices</a:t>
            </a:r>
            <a:r>
              <a:rPr sz="3200" spc="11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y</a:t>
            </a:r>
            <a:r>
              <a:rPr sz="3200" spc="13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varios</a:t>
            </a:r>
            <a:r>
              <a:rPr sz="3200" spc="10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textos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religiosos</a:t>
            </a:r>
            <a:r>
              <a:rPr sz="3200" spc="-5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831" y="548639"/>
            <a:ext cx="8674607" cy="46177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3618" y="5329173"/>
            <a:ext cx="2018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Evangelio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de</a:t>
            </a:r>
            <a:r>
              <a:rPr sz="1800" i="1" spc="-4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Lucas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6427" y="632586"/>
            <a:ext cx="30257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Características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46303" y="2342768"/>
            <a:ext cx="4319270" cy="1727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0545" indent="-538480">
              <a:lnSpc>
                <a:spcPts val="3340"/>
              </a:lnSpc>
              <a:spcBef>
                <a:spcPts val="95"/>
              </a:spcBef>
              <a:buFont typeface="Arial MT"/>
              <a:buChar char="•"/>
              <a:tabLst>
                <a:tab pos="550545" algn="l"/>
                <a:tab pos="551180" algn="l"/>
              </a:tabLst>
            </a:pPr>
            <a:r>
              <a:rPr sz="2800" spc="-20" dirty="0">
                <a:latin typeface="Calibri"/>
                <a:cs typeface="Calibri"/>
              </a:rPr>
              <a:t>Clara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y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legible.</a:t>
            </a:r>
            <a:endParaRPr sz="2800">
              <a:latin typeface="Calibri"/>
              <a:cs typeface="Calibri"/>
            </a:endParaRPr>
          </a:p>
          <a:p>
            <a:pPr marL="469900" indent="-457200">
              <a:lnSpc>
                <a:spcPts val="3340"/>
              </a:lnSpc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sz="2800" spc="-10" dirty="0">
                <a:latin typeface="Calibri"/>
                <a:cs typeface="Calibri"/>
              </a:rPr>
              <a:t>Separación</a:t>
            </a:r>
            <a:r>
              <a:rPr sz="2800" spc="-20" dirty="0">
                <a:latin typeface="Calibri"/>
                <a:cs typeface="Calibri"/>
              </a:rPr>
              <a:t> entre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palabras.</a:t>
            </a:r>
            <a:endParaRPr sz="2800">
              <a:latin typeface="Calibri"/>
              <a:cs typeface="Calibri"/>
            </a:endParaRPr>
          </a:p>
          <a:p>
            <a:pPr marL="469900" marR="226060" indent="-457200">
              <a:lnSpc>
                <a:spcPct val="100000"/>
              </a:lnSpc>
              <a:buFont typeface="Arial MT"/>
              <a:buChar char="•"/>
              <a:tabLst>
                <a:tab pos="469265" algn="l"/>
                <a:tab pos="469900" algn="l"/>
                <a:tab pos="1852295" algn="l"/>
                <a:tab pos="3535045" algn="l"/>
              </a:tabLst>
            </a:pPr>
            <a:r>
              <a:rPr sz="2800" spc="-5" dirty="0">
                <a:latin typeface="Calibri"/>
                <a:cs typeface="Calibri"/>
              </a:rPr>
              <a:t>M</a:t>
            </a:r>
            <a:r>
              <a:rPr sz="2800" spc="5" dirty="0">
                <a:latin typeface="Calibri"/>
                <a:cs typeface="Calibri"/>
              </a:rPr>
              <a:t>e</a:t>
            </a:r>
            <a:r>
              <a:rPr sz="2800" spc="-10" dirty="0">
                <a:latin typeface="Calibri"/>
                <a:cs typeface="Calibri"/>
              </a:rPr>
              <a:t>no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li</a:t>
            </a:r>
            <a:r>
              <a:rPr sz="2800" spc="-65" dirty="0">
                <a:latin typeface="Calibri"/>
                <a:cs typeface="Calibri"/>
              </a:rPr>
              <a:t>g</a:t>
            </a:r>
            <a:r>
              <a:rPr sz="2800" spc="-5" dirty="0">
                <a:latin typeface="Calibri"/>
                <a:cs typeface="Calibri"/>
              </a:rPr>
              <a:t>ad</a:t>
            </a:r>
            <a:r>
              <a:rPr sz="2800" dirty="0">
                <a:latin typeface="Calibri"/>
                <a:cs typeface="Calibri"/>
              </a:rPr>
              <a:t>u</a:t>
            </a:r>
            <a:r>
              <a:rPr sz="2800" spc="-7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as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que  </a:t>
            </a:r>
            <a:r>
              <a:rPr sz="2800" spc="-15" dirty="0">
                <a:latin typeface="Calibri"/>
                <a:cs typeface="Calibri"/>
              </a:rPr>
              <a:t>contemporáneas.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07609" y="3192017"/>
            <a:ext cx="33013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65810" algn="l"/>
                <a:tab pos="1885950" algn="l"/>
              </a:tabLst>
            </a:pPr>
            <a:r>
              <a:rPr sz="2800" spc="-5" dirty="0">
                <a:latin typeface="Calibri"/>
                <a:cs typeface="Calibri"/>
              </a:rPr>
              <a:t>en	</a:t>
            </a:r>
            <a:r>
              <a:rPr sz="2800" spc="-10" dirty="0">
                <a:latin typeface="Calibri"/>
                <a:cs typeface="Calibri"/>
              </a:rPr>
              <a:t>ot</a:t>
            </a:r>
            <a:r>
              <a:rPr sz="2800" spc="-7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as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escritu</a:t>
            </a:r>
            <a:r>
              <a:rPr sz="2800" spc="-7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as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831" y="260604"/>
            <a:ext cx="4782312" cy="626516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41772" y="5352999"/>
            <a:ext cx="38665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8965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Evangelio</a:t>
            </a:r>
            <a:r>
              <a:rPr sz="1800" i="1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carolingio</a:t>
            </a:r>
            <a:r>
              <a:rPr sz="1800" i="1" spc="5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(folio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160v) </a:t>
            </a:r>
            <a:r>
              <a:rPr sz="1800" i="1" spc="-484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(British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spc="-20" dirty="0">
                <a:latin typeface="Arial"/>
                <a:cs typeface="Arial"/>
              </a:rPr>
              <a:t>Library,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Ms</a:t>
            </a:r>
            <a:r>
              <a:rPr sz="1800" i="1" spc="-75" dirty="0">
                <a:latin typeface="Arial"/>
                <a:cs typeface="Arial"/>
              </a:rPr>
              <a:t> </a:t>
            </a:r>
            <a:r>
              <a:rPr sz="1800" i="1" spc="-20" dirty="0">
                <a:latin typeface="Arial"/>
                <a:cs typeface="Arial"/>
              </a:rPr>
              <a:t>Add.11848)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i="1" spc="-35" dirty="0">
                <a:latin typeface="Arial"/>
                <a:cs typeface="Arial"/>
              </a:rPr>
              <a:t>Texto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perteneciente:</a:t>
            </a:r>
            <a:r>
              <a:rPr sz="1800" i="1" spc="15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Lucas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23:15-26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- </a:t>
            </a:r>
            <a:r>
              <a:rPr sz="1800" i="1" spc="-484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Biblia</a:t>
            </a:r>
            <a:r>
              <a:rPr sz="1800" i="1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Vulgata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3924" y="1751202"/>
            <a:ext cx="664146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265" marR="9525" indent="-4572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469900" algn="l"/>
              </a:tabLst>
            </a:pPr>
            <a:r>
              <a:rPr sz="3200" spc="-5" dirty="0">
                <a:latin typeface="Calibri"/>
                <a:cs typeface="Calibri"/>
              </a:rPr>
              <a:t>La </a:t>
            </a:r>
            <a:r>
              <a:rPr sz="3200" spc="-10" dirty="0">
                <a:latin typeface="Calibri"/>
                <a:cs typeface="Calibri"/>
              </a:rPr>
              <a:t>escritura </a:t>
            </a:r>
            <a:r>
              <a:rPr sz="3200" spc="-5" dirty="0">
                <a:latin typeface="Calibri"/>
                <a:cs typeface="Calibri"/>
              </a:rPr>
              <a:t>se </a:t>
            </a:r>
            <a:r>
              <a:rPr sz="3200" spc="-10" dirty="0">
                <a:latin typeface="Calibri"/>
                <a:cs typeface="Calibri"/>
              </a:rPr>
              <a:t>extendió </a:t>
            </a:r>
            <a:r>
              <a:rPr sz="3200" dirty="0">
                <a:latin typeface="Calibri"/>
                <a:cs typeface="Calibri"/>
              </a:rPr>
              <a:t>a </a:t>
            </a:r>
            <a:r>
              <a:rPr sz="3200" spc="-25" dirty="0">
                <a:latin typeface="Calibri"/>
                <a:cs typeface="Calibri"/>
              </a:rPr>
              <a:t>través </a:t>
            </a:r>
            <a:r>
              <a:rPr sz="3200" spc="-5" dirty="0">
                <a:latin typeface="Calibri"/>
                <a:cs typeface="Calibri"/>
              </a:rPr>
              <a:t>de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Europa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Occidental.</a:t>
            </a:r>
            <a:endParaRPr sz="3200">
              <a:latin typeface="Calibri"/>
              <a:cs typeface="Calibri"/>
            </a:endParaRPr>
          </a:p>
          <a:p>
            <a:pPr marL="469265" marR="5080" indent="-457200" algn="just">
              <a:lnSpc>
                <a:spcPct val="100000"/>
              </a:lnSpc>
              <a:buFont typeface="Arial MT"/>
              <a:buChar char="•"/>
              <a:tabLst>
                <a:tab pos="469900" algn="l"/>
              </a:tabLst>
            </a:pPr>
            <a:r>
              <a:rPr sz="3200" spc="-5" dirty="0">
                <a:latin typeface="Calibri"/>
                <a:cs typeface="Calibri"/>
              </a:rPr>
              <a:t>En </a:t>
            </a:r>
            <a:r>
              <a:rPr sz="3200" dirty="0">
                <a:latin typeface="Calibri"/>
                <a:cs typeface="Calibri"/>
              </a:rPr>
              <a:t>el siglo X </a:t>
            </a:r>
            <a:r>
              <a:rPr sz="3200" spc="-5" dirty="0">
                <a:latin typeface="Calibri"/>
                <a:cs typeface="Calibri"/>
              </a:rPr>
              <a:t>se escribió </a:t>
            </a:r>
            <a:r>
              <a:rPr sz="3200" dirty="0">
                <a:latin typeface="Calibri"/>
                <a:cs typeface="Calibri"/>
              </a:rPr>
              <a:t>el </a:t>
            </a:r>
            <a:r>
              <a:rPr sz="3200" b="1" i="1" spc="-10" dirty="0">
                <a:latin typeface="Calibri"/>
                <a:cs typeface="Calibri"/>
              </a:rPr>
              <a:t>Freisinger </a:t>
            </a:r>
            <a:r>
              <a:rPr sz="3200" b="1" i="1" spc="-5" dirty="0">
                <a:latin typeface="Calibri"/>
                <a:cs typeface="Calibri"/>
              </a:rPr>
              <a:t> Denkmaler</a:t>
            </a:r>
            <a:r>
              <a:rPr sz="3200" spc="-5" dirty="0">
                <a:latin typeface="Calibri"/>
                <a:cs typeface="Calibri"/>
              </a:rPr>
              <a:t>,</a:t>
            </a:r>
            <a:r>
              <a:rPr sz="3200" dirty="0">
                <a:latin typeface="Calibri"/>
                <a:cs typeface="Calibri"/>
              </a:rPr>
              <a:t> el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primer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registro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5" dirty="0">
                <a:latin typeface="Calibri"/>
                <a:cs typeface="Calibri"/>
              </a:rPr>
              <a:t>de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escritura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romana</a:t>
            </a:r>
            <a:r>
              <a:rPr sz="3200" spc="-5" dirty="0">
                <a:latin typeface="Calibri"/>
                <a:cs typeface="Calibri"/>
              </a:rPr>
              <a:t> de</a:t>
            </a:r>
            <a:r>
              <a:rPr sz="3200" dirty="0">
                <a:latin typeface="Calibri"/>
                <a:cs typeface="Calibri"/>
              </a:rPr>
              <a:t> una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lengua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eslava.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3028" y="117347"/>
            <a:ext cx="5239512" cy="659739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95247" y="5688888"/>
            <a:ext cx="25088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Freisinger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Denkmälerdel</a:t>
            </a:r>
            <a:endParaRPr sz="1800">
              <a:latin typeface="Arial"/>
              <a:cs typeface="Arial"/>
            </a:endParaRPr>
          </a:p>
          <a:p>
            <a:pPr marR="5715" algn="r">
              <a:lnSpc>
                <a:spcPct val="100000"/>
              </a:lnSpc>
              <a:spcBef>
                <a:spcPts val="5"/>
              </a:spcBef>
            </a:pPr>
            <a:r>
              <a:rPr sz="1800" i="1" spc="-5" dirty="0">
                <a:latin typeface="Arial"/>
                <a:cs typeface="Arial"/>
              </a:rPr>
              <a:t>Siglo</a:t>
            </a:r>
            <a:r>
              <a:rPr sz="1800" i="1" spc="-8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88976"/>
            <a:ext cx="4607052" cy="641756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0857" y="791921"/>
            <a:ext cx="3672840" cy="124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115" marR="5080" indent="-273050">
              <a:lnSpc>
                <a:spcPct val="100000"/>
              </a:lnSpc>
              <a:spcBef>
                <a:spcPts val="95"/>
              </a:spcBef>
            </a:pPr>
            <a:r>
              <a:rPr dirty="0"/>
              <a:t>Decoración</a:t>
            </a:r>
            <a:r>
              <a:rPr spc="-55" dirty="0"/>
              <a:t> </a:t>
            </a:r>
            <a:r>
              <a:rPr spc="-5" dirty="0"/>
              <a:t>y </a:t>
            </a:r>
            <a:r>
              <a:rPr spc="-1320" dirty="0"/>
              <a:t> </a:t>
            </a:r>
            <a:r>
              <a:rPr spc="-5" dirty="0"/>
              <a:t>Accesorios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8502" y="2457069"/>
            <a:ext cx="63277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Char char="•"/>
              <a:tabLst>
                <a:tab pos="299720" algn="l"/>
                <a:tab pos="1177290" algn="l"/>
                <a:tab pos="3114040" algn="l"/>
                <a:tab pos="4712970" algn="l"/>
              </a:tabLst>
            </a:pPr>
            <a:r>
              <a:rPr sz="3200" spc="-5" dirty="0">
                <a:latin typeface="Arial MT"/>
                <a:cs typeface="Arial MT"/>
              </a:rPr>
              <a:t>S</a:t>
            </a:r>
            <a:r>
              <a:rPr sz="3200" dirty="0">
                <a:latin typeface="Arial MT"/>
                <a:cs typeface="Arial MT"/>
              </a:rPr>
              <a:t>e	e</a:t>
            </a:r>
            <a:r>
              <a:rPr sz="3200" spc="-10" dirty="0">
                <a:latin typeface="Arial MT"/>
                <a:cs typeface="Arial MT"/>
              </a:rPr>
              <a:t>m</a:t>
            </a:r>
            <a:r>
              <a:rPr sz="3200" dirty="0">
                <a:latin typeface="Arial MT"/>
                <a:cs typeface="Arial MT"/>
              </a:rPr>
              <a:t>pl</a:t>
            </a:r>
            <a:r>
              <a:rPr sz="3200" spc="-15" dirty="0">
                <a:latin typeface="Arial MT"/>
                <a:cs typeface="Arial MT"/>
              </a:rPr>
              <a:t>e</a:t>
            </a:r>
            <a:r>
              <a:rPr sz="3200" dirty="0">
                <a:latin typeface="Arial MT"/>
                <a:cs typeface="Arial MT"/>
              </a:rPr>
              <a:t>an	fond</a:t>
            </a:r>
            <a:r>
              <a:rPr sz="3200" spc="-15" dirty="0">
                <a:latin typeface="Arial MT"/>
                <a:cs typeface="Arial MT"/>
              </a:rPr>
              <a:t>o</a:t>
            </a:r>
            <a:r>
              <a:rPr sz="3200" dirty="0">
                <a:latin typeface="Arial MT"/>
                <a:cs typeface="Arial MT"/>
              </a:rPr>
              <a:t>s	p</a:t>
            </a:r>
            <a:r>
              <a:rPr sz="3200" spc="-10" dirty="0">
                <a:latin typeface="Arial MT"/>
                <a:cs typeface="Arial MT"/>
              </a:rPr>
              <a:t>ú</a:t>
            </a:r>
            <a:r>
              <a:rPr sz="3200" dirty="0">
                <a:latin typeface="Arial MT"/>
                <a:cs typeface="Arial MT"/>
              </a:rPr>
              <a:t>rp</a:t>
            </a:r>
            <a:r>
              <a:rPr sz="3200" spc="-10" dirty="0">
                <a:latin typeface="Arial MT"/>
                <a:cs typeface="Arial MT"/>
              </a:rPr>
              <a:t>u</a:t>
            </a:r>
            <a:r>
              <a:rPr sz="3200" dirty="0">
                <a:latin typeface="Arial MT"/>
                <a:cs typeface="Arial MT"/>
              </a:rPr>
              <a:t>r</a:t>
            </a:r>
            <a:r>
              <a:rPr sz="3200" spc="-20" dirty="0">
                <a:latin typeface="Arial MT"/>
                <a:cs typeface="Arial MT"/>
              </a:rPr>
              <a:t>a</a:t>
            </a:r>
            <a:r>
              <a:rPr sz="3200" dirty="0">
                <a:latin typeface="Arial MT"/>
                <a:cs typeface="Arial MT"/>
              </a:rPr>
              <a:t>s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64069" y="2457069"/>
            <a:ext cx="134556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5"/>
              </a:spcBef>
              <a:tabLst>
                <a:tab pos="583565" algn="l"/>
              </a:tabLst>
            </a:pPr>
            <a:r>
              <a:rPr sz="3200" dirty="0">
                <a:latin typeface="Arial MT"/>
                <a:cs typeface="Arial MT"/>
              </a:rPr>
              <a:t>y	</a:t>
            </a:r>
            <a:r>
              <a:rPr sz="3200" spc="-15" dirty="0">
                <a:latin typeface="Arial MT"/>
                <a:cs typeface="Arial MT"/>
              </a:rPr>
              <a:t>de</a:t>
            </a:r>
            <a:endParaRPr sz="32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tabLst>
                <a:tab pos="801370" algn="l"/>
              </a:tabLst>
            </a:pPr>
            <a:r>
              <a:rPr sz="3200" spc="-10" dirty="0">
                <a:latin typeface="Arial MT"/>
                <a:cs typeface="Arial MT"/>
              </a:rPr>
              <a:t>e</a:t>
            </a:r>
            <a:r>
              <a:rPr sz="3200" dirty="0">
                <a:latin typeface="Arial MT"/>
                <a:cs typeface="Arial MT"/>
              </a:rPr>
              <a:t>n	</a:t>
            </a:r>
            <a:r>
              <a:rPr sz="3200" spc="-15" dirty="0">
                <a:latin typeface="Arial MT"/>
                <a:cs typeface="Arial MT"/>
              </a:rPr>
              <a:t>l</a:t>
            </a:r>
            <a:r>
              <a:rPr sz="3200" dirty="0">
                <a:latin typeface="Arial MT"/>
                <a:cs typeface="Arial MT"/>
              </a:rPr>
              <a:t>os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5014" y="2945130"/>
            <a:ext cx="578675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2599055" algn="l"/>
                <a:tab pos="3399154" algn="l"/>
                <a:tab pos="4336415" algn="l"/>
                <a:tab pos="4891405" algn="l"/>
              </a:tabLst>
            </a:pPr>
            <a:r>
              <a:rPr sz="3200" dirty="0">
                <a:latin typeface="Arial MT"/>
                <a:cs typeface="Arial MT"/>
              </a:rPr>
              <a:t>a</a:t>
            </a:r>
            <a:r>
              <a:rPr sz="3200" spc="-10" dirty="0">
                <a:latin typeface="Arial MT"/>
                <a:cs typeface="Arial MT"/>
              </a:rPr>
              <a:t>p</a:t>
            </a:r>
            <a:r>
              <a:rPr sz="3200" dirty="0">
                <a:latin typeface="Arial MT"/>
                <a:cs typeface="Arial MT"/>
              </a:rPr>
              <a:t>licacio</a:t>
            </a:r>
            <a:r>
              <a:rPr sz="3200" spc="-15" dirty="0">
                <a:latin typeface="Arial MT"/>
                <a:cs typeface="Arial MT"/>
              </a:rPr>
              <a:t>n</a:t>
            </a:r>
            <a:r>
              <a:rPr sz="3200" dirty="0">
                <a:latin typeface="Arial MT"/>
                <a:cs typeface="Arial MT"/>
              </a:rPr>
              <a:t>es	</a:t>
            </a:r>
            <a:r>
              <a:rPr sz="3200" spc="-20" dirty="0">
                <a:latin typeface="Arial MT"/>
                <a:cs typeface="Arial MT"/>
              </a:rPr>
              <a:t>d</a:t>
            </a:r>
            <a:r>
              <a:rPr sz="3200" dirty="0">
                <a:latin typeface="Arial MT"/>
                <a:cs typeface="Arial MT"/>
              </a:rPr>
              <a:t>e	oro	y	plata  </a:t>
            </a:r>
            <a:r>
              <a:rPr sz="3200" spc="-5" dirty="0">
                <a:latin typeface="Arial MT"/>
                <a:cs typeface="Arial MT"/>
              </a:rPr>
              <a:t>dibujos.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8502" y="3920490"/>
            <a:ext cx="66548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720" algn="l"/>
              </a:tabLst>
            </a:pPr>
            <a:r>
              <a:rPr sz="3200" spc="-5" dirty="0">
                <a:latin typeface="Arial MT"/>
                <a:cs typeface="Arial MT"/>
              </a:rPr>
              <a:t>Se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embellecen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los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libros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o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códices.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4827" y="915162"/>
            <a:ext cx="23933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35" dirty="0">
                <a:latin typeface="Arial"/>
                <a:cs typeface="Arial"/>
              </a:rPr>
              <a:t>PINTURA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44702" y="2663189"/>
            <a:ext cx="6913245" cy="763905"/>
          </a:xfrm>
          <a:custGeom>
            <a:avLst/>
            <a:gdLst/>
            <a:ahLst/>
            <a:cxnLst/>
            <a:rect l="l" t="t" r="r" b="b"/>
            <a:pathLst>
              <a:path w="6913245" h="763904">
                <a:moveTo>
                  <a:pt x="0" y="127254"/>
                </a:moveTo>
                <a:lnTo>
                  <a:pt x="10000" y="77741"/>
                </a:lnTo>
                <a:lnTo>
                  <a:pt x="37271" y="37290"/>
                </a:lnTo>
                <a:lnTo>
                  <a:pt x="77720" y="10007"/>
                </a:lnTo>
                <a:lnTo>
                  <a:pt x="127253" y="0"/>
                </a:lnTo>
                <a:lnTo>
                  <a:pt x="6785609" y="0"/>
                </a:lnTo>
                <a:lnTo>
                  <a:pt x="6835122" y="10007"/>
                </a:lnTo>
                <a:lnTo>
                  <a:pt x="6875573" y="37290"/>
                </a:lnTo>
                <a:lnTo>
                  <a:pt x="6902856" y="77741"/>
                </a:lnTo>
                <a:lnTo>
                  <a:pt x="6912864" y="127254"/>
                </a:lnTo>
                <a:lnTo>
                  <a:pt x="6912864" y="636270"/>
                </a:lnTo>
                <a:lnTo>
                  <a:pt x="6902856" y="685782"/>
                </a:lnTo>
                <a:lnTo>
                  <a:pt x="6875573" y="726233"/>
                </a:lnTo>
                <a:lnTo>
                  <a:pt x="6835122" y="753516"/>
                </a:lnTo>
                <a:lnTo>
                  <a:pt x="6785609" y="763524"/>
                </a:lnTo>
                <a:lnTo>
                  <a:pt x="127253" y="763524"/>
                </a:lnTo>
                <a:lnTo>
                  <a:pt x="77720" y="753516"/>
                </a:lnTo>
                <a:lnTo>
                  <a:pt x="37271" y="726233"/>
                </a:lnTo>
                <a:lnTo>
                  <a:pt x="10000" y="685782"/>
                </a:lnTo>
                <a:lnTo>
                  <a:pt x="0" y="636270"/>
                </a:lnTo>
                <a:lnTo>
                  <a:pt x="0" y="127254"/>
                </a:lnTo>
                <a:close/>
              </a:path>
            </a:pathLst>
          </a:custGeom>
          <a:ln w="25908">
            <a:solidFill>
              <a:srgbClr val="4674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44702" y="4176521"/>
            <a:ext cx="6913245" cy="763905"/>
          </a:xfrm>
          <a:custGeom>
            <a:avLst/>
            <a:gdLst/>
            <a:ahLst/>
            <a:cxnLst/>
            <a:rect l="l" t="t" r="r" b="b"/>
            <a:pathLst>
              <a:path w="6913245" h="763904">
                <a:moveTo>
                  <a:pt x="0" y="127253"/>
                </a:moveTo>
                <a:lnTo>
                  <a:pt x="10000" y="77741"/>
                </a:lnTo>
                <a:lnTo>
                  <a:pt x="37271" y="37290"/>
                </a:lnTo>
                <a:lnTo>
                  <a:pt x="77720" y="10007"/>
                </a:lnTo>
                <a:lnTo>
                  <a:pt x="127253" y="0"/>
                </a:lnTo>
                <a:lnTo>
                  <a:pt x="6785609" y="0"/>
                </a:lnTo>
                <a:lnTo>
                  <a:pt x="6835122" y="10007"/>
                </a:lnTo>
                <a:lnTo>
                  <a:pt x="6875573" y="37290"/>
                </a:lnTo>
                <a:lnTo>
                  <a:pt x="6902856" y="77741"/>
                </a:lnTo>
                <a:lnTo>
                  <a:pt x="6912864" y="127253"/>
                </a:lnTo>
                <a:lnTo>
                  <a:pt x="6912864" y="636269"/>
                </a:lnTo>
                <a:lnTo>
                  <a:pt x="6902856" y="685782"/>
                </a:lnTo>
                <a:lnTo>
                  <a:pt x="6875573" y="726233"/>
                </a:lnTo>
                <a:lnTo>
                  <a:pt x="6835122" y="753516"/>
                </a:lnTo>
                <a:lnTo>
                  <a:pt x="6785609" y="763523"/>
                </a:lnTo>
                <a:lnTo>
                  <a:pt x="127253" y="763523"/>
                </a:lnTo>
                <a:lnTo>
                  <a:pt x="77720" y="753516"/>
                </a:lnTo>
                <a:lnTo>
                  <a:pt x="37271" y="726233"/>
                </a:lnTo>
                <a:lnTo>
                  <a:pt x="10000" y="685782"/>
                </a:lnTo>
                <a:lnTo>
                  <a:pt x="0" y="636269"/>
                </a:lnTo>
                <a:lnTo>
                  <a:pt x="0" y="127253"/>
                </a:lnTo>
                <a:close/>
              </a:path>
            </a:pathLst>
          </a:custGeom>
          <a:ln w="25908">
            <a:solidFill>
              <a:srgbClr val="4674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78763" y="2564011"/>
            <a:ext cx="6452235" cy="2725420"/>
          </a:xfrm>
          <a:prstGeom prst="rect">
            <a:avLst/>
          </a:prstGeom>
        </p:spPr>
        <p:txBody>
          <a:bodyPr vert="horz" wrap="square" lIns="0" tIns="231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25"/>
              </a:spcBef>
            </a:pPr>
            <a:r>
              <a:rPr sz="2900" spc="-20" dirty="0">
                <a:latin typeface="Arial Black"/>
                <a:cs typeface="Arial Black"/>
              </a:rPr>
              <a:t>ORNAMENTACIÓN</a:t>
            </a:r>
            <a:r>
              <a:rPr sz="2900" spc="-75" dirty="0">
                <a:latin typeface="Arial Black"/>
                <a:cs typeface="Arial Black"/>
              </a:rPr>
              <a:t> </a:t>
            </a:r>
            <a:r>
              <a:rPr sz="2900" dirty="0">
                <a:latin typeface="Arial Black"/>
                <a:cs typeface="Arial Black"/>
              </a:rPr>
              <a:t>DE</a:t>
            </a:r>
            <a:r>
              <a:rPr sz="2900" spc="-40" dirty="0">
                <a:latin typeface="Arial Black"/>
                <a:cs typeface="Arial Black"/>
              </a:rPr>
              <a:t> </a:t>
            </a:r>
            <a:r>
              <a:rPr sz="2900" spc="-10" dirty="0">
                <a:latin typeface="Arial Black"/>
                <a:cs typeface="Arial Black"/>
              </a:rPr>
              <a:t>TEMPLOS</a:t>
            </a:r>
            <a:endParaRPr sz="2900">
              <a:latin typeface="Arial Black"/>
              <a:cs typeface="Arial Black"/>
            </a:endParaRPr>
          </a:p>
          <a:p>
            <a:pPr marL="313055" indent="-229235">
              <a:lnSpc>
                <a:spcPct val="100000"/>
              </a:lnSpc>
              <a:spcBef>
                <a:spcPts val="1370"/>
              </a:spcBef>
              <a:buChar char="•"/>
              <a:tabLst>
                <a:tab pos="313690" algn="l"/>
              </a:tabLst>
            </a:pPr>
            <a:r>
              <a:rPr sz="2300" dirty="0">
                <a:latin typeface="Arial MT"/>
                <a:cs typeface="Arial MT"/>
              </a:rPr>
              <a:t>Mosaicos</a:t>
            </a:r>
            <a:endParaRPr sz="2300">
              <a:latin typeface="Arial MT"/>
              <a:cs typeface="Arial MT"/>
            </a:endParaRPr>
          </a:p>
          <a:p>
            <a:pPr marL="313055" indent="-229235">
              <a:lnSpc>
                <a:spcPct val="100000"/>
              </a:lnSpc>
              <a:spcBef>
                <a:spcPts val="145"/>
              </a:spcBef>
              <a:buChar char="•"/>
              <a:tabLst>
                <a:tab pos="313690" algn="l"/>
              </a:tabLst>
            </a:pPr>
            <a:r>
              <a:rPr sz="2300" dirty="0">
                <a:latin typeface="Arial MT"/>
                <a:cs typeface="Arial MT"/>
              </a:rPr>
              <a:t>Pintura</a:t>
            </a:r>
            <a:r>
              <a:rPr sz="2300" spc="-60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mural</a:t>
            </a:r>
            <a:endParaRPr sz="23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sz="2900" dirty="0">
                <a:latin typeface="Arial Black"/>
                <a:cs typeface="Arial Black"/>
              </a:rPr>
              <a:t>CÓDICES</a:t>
            </a:r>
            <a:endParaRPr sz="2900">
              <a:latin typeface="Arial Black"/>
              <a:cs typeface="Arial Black"/>
            </a:endParaRPr>
          </a:p>
          <a:p>
            <a:pPr marL="313055" indent="-229235">
              <a:lnSpc>
                <a:spcPct val="100000"/>
              </a:lnSpc>
              <a:spcBef>
                <a:spcPts val="1365"/>
              </a:spcBef>
              <a:buChar char="•"/>
              <a:tabLst>
                <a:tab pos="313690" algn="l"/>
              </a:tabLst>
            </a:pPr>
            <a:r>
              <a:rPr sz="2300" dirty="0">
                <a:latin typeface="Arial MT"/>
                <a:cs typeface="Arial MT"/>
              </a:rPr>
              <a:t>Miniaturas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50" rIns="0" bIns="0" rtlCol="0">
            <a:spAutoFit/>
          </a:bodyPr>
          <a:lstStyle/>
          <a:p>
            <a:pPr marL="2316480" marR="5080" indent="-165100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ORNAMENTACIÓN</a:t>
            </a:r>
            <a:r>
              <a:rPr spc="-5" dirty="0"/>
              <a:t> DE </a:t>
            </a:r>
            <a:r>
              <a:rPr spc="-1320" dirty="0"/>
              <a:t> </a:t>
            </a:r>
            <a:r>
              <a:rPr spc="-25" dirty="0"/>
              <a:t>TEMPLOS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401" y="2081936"/>
            <a:ext cx="3771265" cy="335470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b="1" spc="-5" dirty="0">
                <a:latin typeface="Arial"/>
                <a:cs typeface="Arial"/>
              </a:rPr>
              <a:t>MOSAICO: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Época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paleocristiana.</a:t>
            </a:r>
            <a:endParaRPr sz="2800">
              <a:latin typeface="Arial MT"/>
              <a:cs typeface="Arial MT"/>
            </a:endParaRPr>
          </a:p>
          <a:p>
            <a:pPr marL="355600" marR="379095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Oro y </a:t>
            </a:r>
            <a:r>
              <a:rPr sz="2800" dirty="0">
                <a:latin typeface="Arial MT"/>
                <a:cs typeface="Arial MT"/>
              </a:rPr>
              <a:t>plata junto </a:t>
            </a:r>
            <a:r>
              <a:rPr sz="2800" spc="-5" dirty="0">
                <a:latin typeface="Arial MT"/>
                <a:cs typeface="Arial MT"/>
              </a:rPr>
              <a:t>a 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mármol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de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colores.</a:t>
            </a:r>
            <a:endParaRPr sz="2800">
              <a:latin typeface="Arial MT"/>
              <a:cs typeface="Arial MT"/>
            </a:endParaRPr>
          </a:p>
          <a:p>
            <a:pPr marL="355600" marR="221615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Obra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de </a:t>
            </a:r>
            <a:r>
              <a:rPr sz="2800" dirty="0">
                <a:latin typeface="Arial MT"/>
                <a:cs typeface="Arial MT"/>
              </a:rPr>
              <a:t>artistas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romanos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traídos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por </a:t>
            </a:r>
            <a:r>
              <a:rPr sz="2800" spc="-760" dirty="0">
                <a:latin typeface="Arial MT"/>
                <a:cs typeface="Arial MT"/>
              </a:rPr>
              <a:t> </a:t>
            </a:r>
            <a:r>
              <a:rPr sz="2800" spc="-40" dirty="0">
                <a:latin typeface="Arial MT"/>
                <a:cs typeface="Arial MT"/>
              </a:rPr>
              <a:t>Teodulfo.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4591" y="2133600"/>
            <a:ext cx="5061204" cy="338327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603496" y="5688888"/>
            <a:ext cx="43554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Mosaicos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del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ábside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(oratorio)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 </a:t>
            </a:r>
            <a:r>
              <a:rPr sz="1800" dirty="0">
                <a:latin typeface="Arial MT"/>
                <a:cs typeface="Arial MT"/>
              </a:rPr>
              <a:t>la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capilla</a:t>
            </a:r>
            <a:endParaRPr sz="18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Saint-Germigny-des-Prés</a:t>
            </a:r>
            <a:endParaRPr sz="1800">
              <a:latin typeface="Arial MT"/>
              <a:cs typeface="Arial MT"/>
            </a:endParaRPr>
          </a:p>
          <a:p>
            <a:pPr marL="2170430" marR="5080" indent="763270" algn="r">
              <a:lnSpc>
                <a:spcPct val="100000"/>
              </a:lnSpc>
            </a:pPr>
            <a:r>
              <a:rPr sz="1800" spc="-5" dirty="0">
                <a:latin typeface="Arial MT"/>
                <a:cs typeface="Arial MT"/>
              </a:rPr>
              <a:t>L</a:t>
            </a:r>
            <a:r>
              <a:rPr sz="1800" spc="-15" dirty="0">
                <a:latin typeface="Arial MT"/>
                <a:cs typeface="Arial MT"/>
              </a:rPr>
              <a:t>o</a:t>
            </a:r>
            <a:r>
              <a:rPr sz="1800" spc="-5" dirty="0">
                <a:latin typeface="Arial MT"/>
                <a:cs typeface="Arial MT"/>
              </a:rPr>
              <a:t>ri</a:t>
            </a:r>
            <a:r>
              <a:rPr sz="1800" spc="-15" dirty="0">
                <a:latin typeface="Arial MT"/>
                <a:cs typeface="Arial MT"/>
              </a:rPr>
              <a:t>e</a:t>
            </a:r>
            <a:r>
              <a:rPr sz="1800" dirty="0">
                <a:latin typeface="Arial MT"/>
                <a:cs typeface="Arial MT"/>
              </a:rPr>
              <a:t>t-Franc</a:t>
            </a:r>
            <a:r>
              <a:rPr sz="1800" spc="-10" dirty="0">
                <a:latin typeface="Arial MT"/>
                <a:cs typeface="Arial MT"/>
              </a:rPr>
              <a:t>i</a:t>
            </a:r>
            <a:r>
              <a:rPr sz="1800" spc="-5" dirty="0">
                <a:latin typeface="Arial MT"/>
                <a:cs typeface="Arial MT"/>
              </a:rPr>
              <a:t>a  Principios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del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siglo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IX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204" y="117347"/>
            <a:ext cx="5079492" cy="33832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73296" y="3572254"/>
            <a:ext cx="4762500" cy="318211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739" y="5257291"/>
            <a:ext cx="36449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Mosaicos del ábside (oratorio) de la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capilla de Saint-Germigny-des-Prés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Loriet-Francia</a:t>
            </a:r>
            <a:endParaRPr sz="18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</a:pPr>
            <a:r>
              <a:rPr sz="1800" spc="-5" dirty="0">
                <a:latin typeface="Arial MT"/>
                <a:cs typeface="Arial MT"/>
              </a:rPr>
              <a:t>Principios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siglo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IX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50" rIns="0" bIns="0" rtlCol="0">
            <a:spAutoFit/>
          </a:bodyPr>
          <a:lstStyle/>
          <a:p>
            <a:pPr marL="2316480" marR="5080" indent="-165100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ORNAMENTACIÓN</a:t>
            </a:r>
            <a:r>
              <a:rPr spc="-5" dirty="0"/>
              <a:t> DE </a:t>
            </a:r>
            <a:r>
              <a:rPr spc="-1320" dirty="0"/>
              <a:t> </a:t>
            </a:r>
            <a:r>
              <a:rPr spc="-25" dirty="0"/>
              <a:t>TEMPLOS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8540" y="2081936"/>
            <a:ext cx="7379970" cy="343979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b="1" spc="-5" dirty="0">
                <a:latin typeface="Arial"/>
                <a:cs typeface="Arial"/>
              </a:rPr>
              <a:t>PINTURA: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Decoración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religiosa.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Gama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cromática</a:t>
            </a:r>
            <a:r>
              <a:rPr sz="2800" spc="-5" dirty="0">
                <a:latin typeface="Arial MT"/>
                <a:cs typeface="Arial MT"/>
              </a:rPr>
              <a:t> pobre.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5" dirty="0">
                <a:latin typeface="Arial MT"/>
                <a:cs typeface="Arial MT"/>
              </a:rPr>
              <a:t>Temas: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profanos,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sacros.</a:t>
            </a:r>
            <a:endParaRPr sz="28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  <a:tab pos="4334510" algn="l"/>
              </a:tabLst>
            </a:pPr>
            <a:r>
              <a:rPr sz="2800" spc="-5" dirty="0">
                <a:latin typeface="Arial MT"/>
                <a:cs typeface="Arial MT"/>
              </a:rPr>
              <a:t>Esquemas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compositivos: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rígidos, con 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perspectiva,</a:t>
            </a:r>
            <a:r>
              <a:rPr sz="2800" spc="4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ilusionismo	e individualismo de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los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personajes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figuras </a:t>
            </a:r>
            <a:r>
              <a:rPr sz="2800" dirty="0">
                <a:latin typeface="Arial MT"/>
                <a:cs typeface="Arial MT"/>
              </a:rPr>
              <a:t>disformes.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21022" y="5688888"/>
            <a:ext cx="48387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Pintura al fresco de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iglesia de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San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Benedetto</a:t>
            </a:r>
            <a:endParaRPr sz="1800">
              <a:latin typeface="Arial MT"/>
              <a:cs typeface="Arial MT"/>
            </a:endParaRPr>
          </a:p>
          <a:p>
            <a:pPr marL="4037965" marR="5080" indent="-11303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Arial MT"/>
                <a:cs typeface="Arial MT"/>
              </a:rPr>
              <a:t>A</a:t>
            </a:r>
            <a:r>
              <a:rPr sz="1800" spc="-15" dirty="0">
                <a:latin typeface="Arial MT"/>
                <a:cs typeface="Arial MT"/>
              </a:rPr>
              <a:t>n</a:t>
            </a:r>
            <a:r>
              <a:rPr sz="1800" spc="-5" dirty="0">
                <a:latin typeface="Arial MT"/>
                <a:cs typeface="Arial MT"/>
              </a:rPr>
              <a:t>ó</a:t>
            </a:r>
            <a:r>
              <a:rPr sz="1800" spc="-15" dirty="0">
                <a:latin typeface="Arial MT"/>
                <a:cs typeface="Arial MT"/>
              </a:rPr>
              <a:t>n</a:t>
            </a:r>
            <a:r>
              <a:rPr sz="1800" spc="-5" dirty="0">
                <a:latin typeface="Arial MT"/>
                <a:cs typeface="Arial MT"/>
              </a:rPr>
              <a:t>imo  Siglo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IX</a:t>
            </a:r>
            <a:endParaRPr sz="1800">
              <a:latin typeface="Arial MT"/>
              <a:cs typeface="Arial MT"/>
            </a:endParaRPr>
          </a:p>
          <a:p>
            <a:pPr marL="2653665">
              <a:lnSpc>
                <a:spcPct val="100000"/>
              </a:lnSpc>
            </a:pPr>
            <a:r>
              <a:rPr sz="1800" spc="-5" dirty="0">
                <a:latin typeface="Arial MT"/>
                <a:cs typeface="Arial MT"/>
              </a:rPr>
              <a:t>Malles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Venosta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-Italia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2688" y="332231"/>
            <a:ext cx="7167371" cy="518464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1820" y="0"/>
            <a:ext cx="2983992" cy="55885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991612" cy="55626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9144000" cy="5637530"/>
            <a:chOff x="0" y="0"/>
            <a:chExt cx="9144000" cy="563753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63640" y="0"/>
              <a:ext cx="2880359" cy="563727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588508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8739" y="5617261"/>
            <a:ext cx="24771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San Gregorio Magno,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vestido de Papa, con un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códice.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79845" y="5688888"/>
            <a:ext cx="26549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San Esteban vestido de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diácono,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también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otro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códice.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11195" y="5688888"/>
            <a:ext cx="25126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Cristo erguido,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bendiciendo,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flanqueado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por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dos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ángeles.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963" y="188976"/>
            <a:ext cx="8202168" cy="55443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04001" y="5688888"/>
            <a:ext cx="28187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Lapidación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San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Esteban</a:t>
            </a:r>
            <a:endParaRPr sz="1800">
              <a:latin typeface="Arial MT"/>
              <a:cs typeface="Arial MT"/>
            </a:endParaRPr>
          </a:p>
          <a:p>
            <a:pPr marL="228600" marR="5080" indent="1789430" algn="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Arial MT"/>
                <a:cs typeface="Arial MT"/>
              </a:rPr>
              <a:t>Siglo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IX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Abadía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Saint-Germain</a:t>
            </a:r>
            <a:endParaRPr sz="18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</a:pPr>
            <a:r>
              <a:rPr sz="1800" spc="-5" dirty="0">
                <a:latin typeface="Arial MT"/>
                <a:cs typeface="Arial MT"/>
              </a:rPr>
              <a:t>Auxerr-Francia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276" y="188976"/>
            <a:ext cx="7703820" cy="6096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239002" y="6239967"/>
            <a:ext cx="20955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Abadía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San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Juan</a:t>
            </a:r>
            <a:endParaRPr sz="18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</a:pPr>
            <a:r>
              <a:rPr sz="1800" spc="-5" dirty="0">
                <a:latin typeface="Arial MT"/>
                <a:cs typeface="Arial MT"/>
              </a:rPr>
              <a:t>Müstair-Suiza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276" y="188976"/>
            <a:ext cx="7487411" cy="57988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62406" y="6123228"/>
            <a:ext cx="2094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Abadía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San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Juan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Müstair-Suiza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61538" y="461899"/>
            <a:ext cx="28238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CÓDICES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30200" y="1650006"/>
            <a:ext cx="8384540" cy="361061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Arial MT"/>
                <a:cs typeface="Arial MT"/>
              </a:rPr>
              <a:t>Objetos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lujo:</a:t>
            </a:r>
            <a:endParaRPr sz="2800">
              <a:latin typeface="Arial MT"/>
              <a:cs typeface="Arial MT"/>
            </a:endParaRPr>
          </a:p>
          <a:p>
            <a:pPr marL="405765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latin typeface="Arial MT"/>
                <a:cs typeface="Arial MT"/>
              </a:rPr>
              <a:t>metales</a:t>
            </a:r>
            <a:r>
              <a:rPr sz="2800" dirty="0">
                <a:latin typeface="Arial MT"/>
                <a:cs typeface="Arial MT"/>
              </a:rPr>
              <a:t> preciosos,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pedrería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o </a:t>
            </a:r>
            <a:r>
              <a:rPr sz="2800" dirty="0">
                <a:latin typeface="Arial MT"/>
                <a:cs typeface="Arial MT"/>
              </a:rPr>
              <a:t>marfil.</a:t>
            </a:r>
            <a:endParaRPr sz="2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Arial MT"/>
                <a:cs typeface="Arial MT"/>
              </a:rPr>
              <a:t>Evangeliarios: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colocados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en</a:t>
            </a:r>
            <a:r>
              <a:rPr sz="2800" spc="5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el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altar.</a:t>
            </a:r>
            <a:endParaRPr sz="2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Arial MT"/>
                <a:cs typeface="Arial MT"/>
              </a:rPr>
              <a:t>Imágenes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pagina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completa</a:t>
            </a:r>
            <a:r>
              <a:rPr sz="2800" spc="6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y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textos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combinados.</a:t>
            </a:r>
            <a:endParaRPr sz="2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dirty="0">
                <a:latin typeface="Arial MT"/>
                <a:cs typeface="Arial MT"/>
              </a:rPr>
              <a:t>Letras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capitulares.</a:t>
            </a:r>
            <a:endParaRPr sz="2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spc="-25" dirty="0">
                <a:latin typeface="Arial MT"/>
                <a:cs typeface="Arial MT"/>
              </a:rPr>
              <a:t>Tintas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planas, efectos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modelado.</a:t>
            </a:r>
            <a:endParaRPr sz="2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spc="-70" dirty="0">
                <a:latin typeface="Arial MT"/>
                <a:cs typeface="Arial MT"/>
              </a:rPr>
              <a:t>Temas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religiosos </a:t>
            </a:r>
            <a:r>
              <a:rPr sz="2800" spc="-5" dirty="0">
                <a:latin typeface="Arial MT"/>
                <a:cs typeface="Arial MT"/>
              </a:rPr>
              <a:t>y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de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índole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cortesana.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5255" y="117347"/>
            <a:ext cx="3954779" cy="55107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240" y="117347"/>
            <a:ext cx="3744467" cy="55458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2437" y="5688888"/>
            <a:ext cx="25114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Portada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del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Evangeliario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Arial MT"/>
                <a:cs typeface="Arial MT"/>
              </a:rPr>
              <a:t>Godescalco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2437" y="6238138"/>
            <a:ext cx="9410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Siglo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VIII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77027" y="5581599"/>
            <a:ext cx="29940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713864" algn="l"/>
              </a:tabLst>
            </a:pPr>
            <a:r>
              <a:rPr sz="1800" spc="-5" dirty="0">
                <a:latin typeface="Arial MT"/>
                <a:cs typeface="Arial MT"/>
              </a:rPr>
              <a:t>Jesucristo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el	Evangeliario</a:t>
            </a:r>
            <a:endParaRPr sz="1800">
              <a:latin typeface="Arial MT"/>
              <a:cs typeface="Arial MT"/>
            </a:endParaRPr>
          </a:p>
          <a:p>
            <a:pPr marL="2063750" marR="5080" indent="-288290" algn="r">
              <a:lnSpc>
                <a:spcPct val="100000"/>
              </a:lnSpc>
            </a:pPr>
            <a:r>
              <a:rPr sz="1800" spc="-5" dirty="0">
                <a:latin typeface="Arial MT"/>
                <a:cs typeface="Arial MT"/>
              </a:rPr>
              <a:t>Go</a:t>
            </a:r>
            <a:r>
              <a:rPr sz="1800" spc="-15" dirty="0">
                <a:latin typeface="Arial MT"/>
                <a:cs typeface="Arial MT"/>
              </a:rPr>
              <a:t>d</a:t>
            </a:r>
            <a:r>
              <a:rPr sz="1800" spc="-5" dirty="0">
                <a:latin typeface="Arial MT"/>
                <a:cs typeface="Arial MT"/>
              </a:rPr>
              <a:t>esc</a:t>
            </a:r>
            <a:r>
              <a:rPr sz="1800" spc="-15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lco  Siglo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VIII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90977" y="6328359"/>
            <a:ext cx="3110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Biblioteca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Nacional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Francia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760" y="52197"/>
            <a:ext cx="57708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8890" marR="5080" indent="-1266825">
              <a:lnSpc>
                <a:spcPct val="100000"/>
              </a:lnSpc>
              <a:spcBef>
                <a:spcPts val="95"/>
              </a:spcBef>
            </a:pPr>
            <a:r>
              <a:rPr b="1" spc="-40" dirty="0">
                <a:latin typeface="Arial"/>
                <a:cs typeface="Arial"/>
              </a:rPr>
              <a:t>MINIATURAS</a:t>
            </a:r>
            <a:r>
              <a:rPr b="1" spc="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O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LIBROS </a:t>
            </a:r>
            <a:r>
              <a:rPr b="1" spc="-109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ILUMINADOS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267" y="1436573"/>
            <a:ext cx="4446270" cy="33547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6637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Piezas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del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Renacimiento </a:t>
            </a:r>
            <a:r>
              <a:rPr sz="2800" spc="-76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Carolingio.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Materiales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finos.</a:t>
            </a:r>
            <a:endParaRPr sz="28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 MT"/>
                <a:cs typeface="Arial MT"/>
              </a:rPr>
              <a:t>Recopilar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el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conocimiento </a:t>
            </a:r>
            <a:r>
              <a:rPr sz="2800" spc="-76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de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la</a:t>
            </a:r>
            <a:r>
              <a:rPr sz="2800" dirty="0">
                <a:latin typeface="Arial MT"/>
                <a:cs typeface="Arial MT"/>
              </a:rPr>
              <a:t> época.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60" dirty="0">
                <a:latin typeface="Arial MT"/>
                <a:cs typeface="Arial MT"/>
              </a:rPr>
              <a:t>Tamaño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practico.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 MT"/>
                <a:cs typeface="Arial MT"/>
              </a:rPr>
              <a:t>Los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Scrittoris: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eruditos.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8447" y="693419"/>
            <a:ext cx="3567684" cy="487222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312534" y="5688888"/>
            <a:ext cx="22872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LotarioI</a:t>
            </a:r>
            <a:endParaRPr sz="1800">
              <a:latin typeface="Arial MT"/>
              <a:cs typeface="Arial MT"/>
            </a:endParaRPr>
          </a:p>
          <a:p>
            <a:pPr marR="6350" algn="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Arial MT"/>
                <a:cs typeface="Arial MT"/>
              </a:rPr>
              <a:t>(Sacramento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Mezt)</a:t>
            </a:r>
            <a:endParaRPr sz="1800">
              <a:latin typeface="Arial MT"/>
              <a:cs typeface="Arial MT"/>
            </a:endParaRPr>
          </a:p>
          <a:p>
            <a:pPr marL="1486535">
              <a:lnSpc>
                <a:spcPct val="100000"/>
              </a:lnSpc>
            </a:pPr>
            <a:r>
              <a:rPr sz="1800" spc="-5" dirty="0">
                <a:latin typeface="Arial MT"/>
                <a:cs typeface="Arial MT"/>
              </a:rPr>
              <a:t>Siglo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IX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831" y="260604"/>
            <a:ext cx="4319016" cy="57607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3628" y="260604"/>
            <a:ext cx="4241291" cy="57607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91410" y="6193637"/>
            <a:ext cx="5360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Arial MT"/>
                <a:cs typeface="Arial MT"/>
              </a:rPr>
              <a:t>Trabajo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minucioso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piedras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5" dirty="0">
                <a:latin typeface="Arial MT"/>
                <a:cs typeface="Arial MT"/>
              </a:rPr>
              <a:t> oro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en las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caratulas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70601" y="187197"/>
            <a:ext cx="279273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Escuelas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651375" y="1279652"/>
            <a:ext cx="3997960" cy="445389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55600" marR="675640" indent="-342900">
              <a:lnSpc>
                <a:spcPts val="2690"/>
              </a:lnSpc>
              <a:spcBef>
                <a:spcPts val="740"/>
              </a:spcBef>
            </a:pPr>
            <a:r>
              <a:rPr sz="2800" b="1" spc="-5" dirty="0">
                <a:latin typeface="Arial"/>
                <a:cs typeface="Arial"/>
              </a:rPr>
              <a:t>Escuela palatina de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Aquisgrán: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 MT"/>
                <a:cs typeface="Arial MT"/>
              </a:rPr>
              <a:t>Último</a:t>
            </a:r>
            <a:r>
              <a:rPr sz="2400" spc="-5" dirty="0">
                <a:latin typeface="Arial MT"/>
                <a:cs typeface="Arial MT"/>
              </a:rPr>
              <a:t> cuarto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del siglo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VIII.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Para la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realeza.</a:t>
            </a:r>
            <a:endParaRPr sz="2400">
              <a:latin typeface="Arial MT"/>
              <a:cs typeface="Arial MT"/>
            </a:endParaRPr>
          </a:p>
          <a:p>
            <a:pPr marL="355600" marR="483870" indent="-342900">
              <a:lnSpc>
                <a:spcPct val="8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Fondos arquitectónicos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recargados.</a:t>
            </a:r>
            <a:endParaRPr sz="2400">
              <a:latin typeface="Arial MT"/>
              <a:cs typeface="Arial MT"/>
            </a:endParaRPr>
          </a:p>
          <a:p>
            <a:pPr marL="355600" marR="514984" indent="-342900">
              <a:lnSpc>
                <a:spcPct val="801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Influencias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clásicas, </a:t>
            </a:r>
            <a:r>
              <a:rPr sz="2400" dirty="0">
                <a:latin typeface="Arial MT"/>
                <a:cs typeface="Arial MT"/>
              </a:rPr>
              <a:t> bizantinas y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mundo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anglosajón.</a:t>
            </a:r>
            <a:endParaRPr sz="2400">
              <a:latin typeface="Arial MT"/>
              <a:cs typeface="Arial MT"/>
            </a:endParaRPr>
          </a:p>
          <a:p>
            <a:pPr marL="355600" marR="8255" indent="-342900">
              <a:lnSpc>
                <a:spcPts val="2300"/>
              </a:lnSpc>
              <a:spcBef>
                <a:spcPts val="56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Letras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en oro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 </a:t>
            </a:r>
            <a:r>
              <a:rPr sz="2400" spc="-5" dirty="0">
                <a:latin typeface="Arial MT"/>
                <a:cs typeface="Arial MT"/>
              </a:rPr>
              <a:t>plata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sobre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pergamino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púrpura.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ts val="2595"/>
              </a:lnSpc>
              <a:spcBef>
                <a:spcPts val="2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Camafeos, vegetales,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ts val="2595"/>
              </a:lnSpc>
            </a:pPr>
            <a:r>
              <a:rPr sz="2400" spc="-5" dirty="0">
                <a:latin typeface="Arial MT"/>
                <a:cs typeface="Arial MT"/>
              </a:rPr>
              <a:t>perlados.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188976"/>
            <a:ext cx="4075176" cy="576072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74370" y="6193637"/>
            <a:ext cx="2058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Ev</a:t>
            </a:r>
            <a:r>
              <a:rPr sz="1800" spc="-15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n</a:t>
            </a:r>
            <a:r>
              <a:rPr sz="1800" spc="-15" dirty="0">
                <a:latin typeface="Arial MT"/>
                <a:cs typeface="Arial MT"/>
              </a:rPr>
              <a:t>g</a:t>
            </a:r>
            <a:r>
              <a:rPr sz="1800" spc="-5" dirty="0">
                <a:latin typeface="Arial MT"/>
                <a:cs typeface="Arial MT"/>
              </a:rPr>
              <a:t>e</a:t>
            </a:r>
            <a:r>
              <a:rPr sz="1800" spc="-15" dirty="0">
                <a:latin typeface="Arial MT"/>
                <a:cs typeface="Arial MT"/>
              </a:rPr>
              <a:t>l</a:t>
            </a:r>
            <a:r>
              <a:rPr sz="1800" spc="-5" dirty="0">
                <a:latin typeface="Arial MT"/>
                <a:cs typeface="Arial MT"/>
              </a:rPr>
              <a:t>i</a:t>
            </a:r>
            <a:r>
              <a:rPr sz="1800" spc="-15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rio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1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</a:t>
            </a:r>
            <a:r>
              <a:rPr sz="1800" spc="-15" dirty="0">
                <a:latin typeface="Arial MT"/>
                <a:cs typeface="Arial MT"/>
              </a:rPr>
              <a:t>d</a:t>
            </a:r>
            <a:r>
              <a:rPr sz="1800" spc="-5" dirty="0">
                <a:latin typeface="Arial MT"/>
                <a:cs typeface="Arial MT"/>
              </a:rPr>
              <a:t>a  825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d.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C.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-850 </a:t>
            </a:r>
            <a:r>
              <a:rPr sz="1800" dirty="0">
                <a:latin typeface="Arial MT"/>
                <a:cs typeface="Arial MT"/>
              </a:rPr>
              <a:t>d.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324" y="303275"/>
            <a:ext cx="3834384" cy="53583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0200" y="5701690"/>
            <a:ext cx="30333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Evangeliario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San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Medardo</a:t>
            </a:r>
            <a:endParaRPr sz="1800">
              <a:latin typeface="Arial MT"/>
              <a:cs typeface="Arial MT"/>
            </a:endParaRPr>
          </a:p>
          <a:p>
            <a:pPr marL="12700" marR="1250315">
              <a:lnSpc>
                <a:spcPct val="100000"/>
              </a:lnSpc>
              <a:spcBef>
                <a:spcPts val="5"/>
              </a:spcBef>
              <a:tabLst>
                <a:tab pos="647065" algn="l"/>
              </a:tabLst>
            </a:pPr>
            <a:r>
              <a:rPr sz="1800" spc="-5" dirty="0">
                <a:latin typeface="Arial MT"/>
                <a:cs typeface="Arial MT"/>
              </a:rPr>
              <a:t>S</a:t>
            </a:r>
            <a:r>
              <a:rPr sz="1800" spc="-15" dirty="0">
                <a:latin typeface="Arial MT"/>
                <a:cs typeface="Arial MT"/>
              </a:rPr>
              <a:t>o</a:t>
            </a:r>
            <a:r>
              <a:rPr sz="1800" spc="-5" dirty="0">
                <a:latin typeface="Arial MT"/>
                <a:cs typeface="Arial MT"/>
              </a:rPr>
              <a:t>iss</a:t>
            </a:r>
            <a:r>
              <a:rPr sz="1800" spc="-15" dirty="0">
                <a:latin typeface="Arial MT"/>
                <a:cs typeface="Arial MT"/>
              </a:rPr>
              <a:t>o</a:t>
            </a:r>
            <a:r>
              <a:rPr sz="1800" spc="-5" dirty="0">
                <a:latin typeface="Arial MT"/>
                <a:cs typeface="Arial MT"/>
              </a:rPr>
              <a:t>n</a:t>
            </a:r>
            <a:r>
              <a:rPr sz="1800" spc="-10" dirty="0">
                <a:latin typeface="Arial MT"/>
                <a:cs typeface="Arial MT"/>
              </a:rPr>
              <a:t>s</a:t>
            </a:r>
            <a:r>
              <a:rPr sz="1800" spc="-5" dirty="0">
                <a:latin typeface="Arial MT"/>
                <a:cs typeface="Arial MT"/>
              </a:rPr>
              <a:t>-Franc</a:t>
            </a:r>
            <a:r>
              <a:rPr sz="1800" spc="-10" dirty="0">
                <a:latin typeface="Arial MT"/>
                <a:cs typeface="Arial MT"/>
              </a:rPr>
              <a:t>i</a:t>
            </a:r>
            <a:r>
              <a:rPr sz="1800" spc="-5" dirty="0">
                <a:latin typeface="Arial MT"/>
                <a:cs typeface="Arial MT"/>
              </a:rPr>
              <a:t>a  Siglo	</a:t>
            </a:r>
            <a:r>
              <a:rPr sz="1800" dirty="0">
                <a:latin typeface="Arial MT"/>
                <a:cs typeface="Arial MT"/>
              </a:rPr>
              <a:t>IX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15255" y="260604"/>
            <a:ext cx="4105655" cy="536143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064758" y="5761431"/>
            <a:ext cx="26790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Ev</a:t>
            </a:r>
            <a:r>
              <a:rPr sz="1800" spc="-15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n</a:t>
            </a:r>
            <a:r>
              <a:rPr sz="1800" spc="-15" dirty="0">
                <a:latin typeface="Arial MT"/>
                <a:cs typeface="Arial MT"/>
              </a:rPr>
              <a:t>g</a:t>
            </a:r>
            <a:r>
              <a:rPr sz="1800" spc="-5" dirty="0">
                <a:latin typeface="Arial MT"/>
                <a:cs typeface="Arial MT"/>
              </a:rPr>
              <a:t>e</a:t>
            </a:r>
            <a:r>
              <a:rPr sz="1800" spc="-15" dirty="0">
                <a:latin typeface="Arial MT"/>
                <a:cs typeface="Arial MT"/>
              </a:rPr>
              <a:t>l</a:t>
            </a:r>
            <a:r>
              <a:rPr sz="1800" spc="-5" dirty="0">
                <a:latin typeface="Arial MT"/>
                <a:cs typeface="Arial MT"/>
              </a:rPr>
              <a:t>i</a:t>
            </a:r>
            <a:r>
              <a:rPr sz="1800" spc="-15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rio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1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</a:t>
            </a:r>
            <a:r>
              <a:rPr sz="1800" spc="-15" dirty="0">
                <a:latin typeface="Arial MT"/>
                <a:cs typeface="Arial MT"/>
              </a:rPr>
              <a:t>q</a:t>
            </a:r>
            <a:r>
              <a:rPr sz="1800" spc="-5" dirty="0">
                <a:latin typeface="Arial MT"/>
                <a:cs typeface="Arial MT"/>
              </a:rPr>
              <a:t>u</a:t>
            </a:r>
            <a:r>
              <a:rPr sz="1800" spc="-15" dirty="0">
                <a:latin typeface="Arial MT"/>
                <a:cs typeface="Arial MT"/>
              </a:rPr>
              <a:t>i</a:t>
            </a:r>
            <a:r>
              <a:rPr sz="1800" spc="-5" dirty="0">
                <a:latin typeface="Arial MT"/>
                <a:cs typeface="Arial MT"/>
              </a:rPr>
              <a:t>sgr</a:t>
            </a:r>
            <a:r>
              <a:rPr sz="1800" spc="-15" dirty="0">
                <a:latin typeface="Arial MT"/>
                <a:cs typeface="Arial MT"/>
              </a:rPr>
              <a:t>á</a:t>
            </a:r>
            <a:r>
              <a:rPr sz="1800" spc="-5" dirty="0">
                <a:latin typeface="Arial MT"/>
                <a:cs typeface="Arial MT"/>
              </a:rPr>
              <a:t>n</a:t>
            </a:r>
            <a:endParaRPr sz="1800">
              <a:latin typeface="Arial MT"/>
              <a:cs typeface="Arial MT"/>
            </a:endParaRPr>
          </a:p>
          <a:p>
            <a:pPr marL="1748789" marR="5080" indent="-33655">
              <a:lnSpc>
                <a:spcPct val="100000"/>
              </a:lnSpc>
            </a:pPr>
            <a:r>
              <a:rPr sz="1800" spc="-5" dirty="0">
                <a:latin typeface="Arial MT"/>
                <a:cs typeface="Arial MT"/>
              </a:rPr>
              <a:t>Al</a:t>
            </a:r>
            <a:r>
              <a:rPr sz="1800" spc="-15" dirty="0">
                <a:latin typeface="Arial MT"/>
                <a:cs typeface="Arial MT"/>
              </a:rPr>
              <a:t>e</a:t>
            </a:r>
            <a:r>
              <a:rPr sz="1800" spc="-5" dirty="0">
                <a:latin typeface="Arial MT"/>
                <a:cs typeface="Arial MT"/>
              </a:rPr>
              <a:t>ma</a:t>
            </a:r>
            <a:r>
              <a:rPr sz="1800" spc="-15" dirty="0">
                <a:latin typeface="Arial MT"/>
                <a:cs typeface="Arial MT"/>
              </a:rPr>
              <a:t>n</a:t>
            </a:r>
            <a:r>
              <a:rPr sz="1800" spc="-5" dirty="0">
                <a:latin typeface="Arial MT"/>
                <a:cs typeface="Arial MT"/>
              </a:rPr>
              <a:t>ia  Siglo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VIII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5045" y="157987"/>
            <a:ext cx="3999229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61035">
              <a:lnSpc>
                <a:spcPct val="100000"/>
              </a:lnSpc>
              <a:spcBef>
                <a:spcPts val="95"/>
              </a:spcBef>
            </a:pPr>
            <a:r>
              <a:rPr b="1" spc="-5" dirty="0">
                <a:latin typeface="Arial"/>
                <a:cs typeface="Arial"/>
              </a:rPr>
              <a:t>Escuela de </a:t>
            </a:r>
            <a:r>
              <a:rPr b="1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Ebbon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-4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Reims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1656969"/>
            <a:ext cx="3768725" cy="458343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55600" marR="315595" indent="-343535">
              <a:lnSpc>
                <a:spcPts val="2810"/>
              </a:lnSpc>
              <a:spcBef>
                <a:spcPts val="455"/>
              </a:spcBef>
              <a:buChar char="•"/>
              <a:tabLst>
                <a:tab pos="355600" algn="l"/>
                <a:tab pos="356235" algn="l"/>
              </a:tabLst>
            </a:pPr>
            <a:r>
              <a:rPr sz="2600" dirty="0">
                <a:latin typeface="Arial MT"/>
                <a:cs typeface="Arial MT"/>
              </a:rPr>
              <a:t>Ludovico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Pío-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hijo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 </a:t>
            </a:r>
            <a:r>
              <a:rPr sz="2600" spc="-7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Carlomagno.</a:t>
            </a:r>
            <a:endParaRPr sz="2600">
              <a:latin typeface="Arial MT"/>
              <a:cs typeface="Arial MT"/>
            </a:endParaRPr>
          </a:p>
          <a:p>
            <a:pPr marL="355600" marR="387985" indent="-343535">
              <a:lnSpc>
                <a:spcPct val="90000"/>
              </a:lnSpc>
              <a:spcBef>
                <a:spcPts val="580"/>
              </a:spcBef>
              <a:buChar char="•"/>
              <a:tabLst>
                <a:tab pos="355600" algn="l"/>
                <a:tab pos="356235" algn="l"/>
              </a:tabLst>
            </a:pPr>
            <a:r>
              <a:rPr sz="2600" dirty="0">
                <a:latin typeface="Arial MT"/>
                <a:cs typeface="Arial MT"/>
              </a:rPr>
              <a:t>Personajes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en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plena </a:t>
            </a:r>
            <a:r>
              <a:rPr sz="2600" spc="-70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naturaleza y 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generalmente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solos.</a:t>
            </a:r>
            <a:endParaRPr sz="2600">
              <a:latin typeface="Arial MT"/>
              <a:cs typeface="Arial MT"/>
            </a:endParaRPr>
          </a:p>
          <a:p>
            <a:pPr marL="355600" marR="140970" indent="-343535">
              <a:lnSpc>
                <a:spcPts val="2810"/>
              </a:lnSpc>
              <a:spcBef>
                <a:spcPts val="665"/>
              </a:spcBef>
              <a:buChar char="•"/>
              <a:tabLst>
                <a:tab pos="355600" algn="l"/>
                <a:tab pos="356235" algn="l"/>
              </a:tabLst>
            </a:pPr>
            <a:r>
              <a:rPr sz="2600" spc="-5" dirty="0">
                <a:latin typeface="Arial MT"/>
                <a:cs typeface="Arial MT"/>
              </a:rPr>
              <a:t>Vitalidad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y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frescura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en </a:t>
            </a:r>
            <a:r>
              <a:rPr sz="2600" spc="-70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 expresión.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ct val="90000"/>
              </a:lnSpc>
              <a:spcBef>
                <a:spcPts val="580"/>
              </a:spcBef>
              <a:buChar char="•"/>
              <a:tabLst>
                <a:tab pos="355600" algn="l"/>
                <a:tab pos="356235" algn="l"/>
              </a:tabLst>
            </a:pPr>
            <a:r>
              <a:rPr sz="2600" dirty="0">
                <a:latin typeface="Arial MT"/>
                <a:cs typeface="Arial MT"/>
              </a:rPr>
              <a:t>Modelado con color: la </a:t>
            </a:r>
            <a:r>
              <a:rPr sz="2600" spc="-7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línea desaparece y los </a:t>
            </a:r>
            <a:r>
              <a:rPr sz="2600" spc="-7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colores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se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disponen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en </a:t>
            </a:r>
            <a:r>
              <a:rPr sz="2600" spc="-70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pequeños toques 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yuxtapuestos.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10328" y="516635"/>
            <a:ext cx="3887723" cy="521665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061075" y="5918098"/>
            <a:ext cx="26816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El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evangelista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San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Mateo</a:t>
            </a:r>
            <a:endParaRPr sz="1800">
              <a:latin typeface="Arial MT"/>
              <a:cs typeface="Arial MT"/>
            </a:endParaRPr>
          </a:p>
          <a:p>
            <a:pPr marL="127000">
              <a:lnSpc>
                <a:spcPct val="100000"/>
              </a:lnSpc>
            </a:pPr>
            <a:r>
              <a:rPr sz="1800" spc="-5" dirty="0">
                <a:latin typeface="Arial MT"/>
                <a:cs typeface="Arial MT"/>
              </a:rPr>
              <a:t>Evangeliario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Ebbons.</a:t>
            </a:r>
            <a:endParaRPr sz="18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</a:pPr>
            <a:r>
              <a:rPr sz="1800" spc="-5" dirty="0">
                <a:latin typeface="Arial MT"/>
                <a:cs typeface="Arial MT"/>
              </a:rPr>
              <a:t>Siglo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IX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1525" rIns="0" bIns="0" rtlCol="0">
            <a:spAutoFit/>
          </a:bodyPr>
          <a:lstStyle/>
          <a:p>
            <a:pPr marL="5010785" marR="5080" indent="-74549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Escuela</a:t>
            </a:r>
            <a:r>
              <a:rPr spc="-90" dirty="0"/>
              <a:t> </a:t>
            </a:r>
            <a:r>
              <a:rPr spc="-5" dirty="0"/>
              <a:t>de </a:t>
            </a:r>
            <a:r>
              <a:rPr spc="-1320" dirty="0"/>
              <a:t> </a:t>
            </a:r>
            <a:r>
              <a:rPr spc="-45" dirty="0"/>
              <a:t>Tours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9365" y="1663953"/>
            <a:ext cx="4208780" cy="4269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Segundo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tercio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del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siglo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IX.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Rico en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decoración.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Carácter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narrativo.</a:t>
            </a:r>
            <a:endParaRPr sz="2400">
              <a:latin typeface="Arial MT"/>
              <a:cs typeface="Arial MT"/>
            </a:endParaRPr>
          </a:p>
          <a:p>
            <a:pPr marL="355600" marR="641350" indent="-342900">
              <a:lnSpc>
                <a:spcPct val="8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Colores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discretos,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oro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plata.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 MT"/>
                <a:cs typeface="Arial MT"/>
              </a:rPr>
              <a:t>Derivación:</a:t>
            </a:r>
            <a:endParaRPr sz="2400">
              <a:latin typeface="Arial MT"/>
              <a:cs typeface="Arial MT"/>
            </a:endParaRPr>
          </a:p>
          <a:p>
            <a:pPr marL="433070">
              <a:lnSpc>
                <a:spcPts val="2595"/>
              </a:lnSpc>
            </a:pPr>
            <a:r>
              <a:rPr sz="2400" spc="-5" dirty="0">
                <a:latin typeface="Arial MT"/>
                <a:cs typeface="Arial MT"/>
              </a:rPr>
              <a:t>-Escuela</a:t>
            </a:r>
            <a:r>
              <a:rPr sz="2400" dirty="0">
                <a:latin typeface="Arial MT"/>
                <a:cs typeface="Arial MT"/>
              </a:rPr>
              <a:t> de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corte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Carlos</a:t>
            </a:r>
            <a:endParaRPr sz="2400">
              <a:latin typeface="Arial MT"/>
              <a:cs typeface="Arial MT"/>
            </a:endParaRPr>
          </a:p>
          <a:p>
            <a:pPr marL="355600">
              <a:lnSpc>
                <a:spcPts val="2595"/>
              </a:lnSpc>
            </a:pPr>
            <a:r>
              <a:rPr sz="2400" dirty="0">
                <a:latin typeface="Arial MT"/>
                <a:cs typeface="Arial MT"/>
              </a:rPr>
              <a:t>I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el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Calvo:</a:t>
            </a:r>
            <a:endParaRPr sz="2400">
              <a:latin typeface="Arial MT"/>
              <a:cs typeface="Arial MT"/>
            </a:endParaRPr>
          </a:p>
          <a:p>
            <a:pPr marL="433070" marR="594995">
              <a:lnSpc>
                <a:spcPct val="100000"/>
              </a:lnSpc>
            </a:pPr>
            <a:r>
              <a:rPr sz="2400" spc="-5" dirty="0">
                <a:latin typeface="Arial MT"/>
                <a:cs typeface="Arial MT"/>
              </a:rPr>
              <a:t>Imágenes movidas.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Profundo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alto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relieve.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Luminosidad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del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primer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plano.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868" y="117347"/>
            <a:ext cx="3816096" cy="521208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8739" y="5401157"/>
            <a:ext cx="410019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Biblia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Carlos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Calvo.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Pantocrátor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rodeado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los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evangelistas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Autor: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dirty="0">
                <a:latin typeface="Arial MT"/>
                <a:cs typeface="Arial MT"/>
              </a:rPr>
              <a:t>Autor</a:t>
            </a:r>
            <a:r>
              <a:rPr sz="1800" spc="-1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Anónimo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Fecha: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 MT"/>
                <a:cs typeface="Arial MT"/>
              </a:rPr>
              <a:t>Siglo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IX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Museo: </a:t>
            </a:r>
            <a:r>
              <a:rPr sz="1800" spc="-5" dirty="0">
                <a:latin typeface="Arial MT"/>
                <a:cs typeface="Arial MT"/>
              </a:rPr>
              <a:t>Biblioteca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Nacional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París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6142" y="461899"/>
            <a:ext cx="727329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" dirty="0"/>
              <a:t>Taller</a:t>
            </a:r>
            <a:r>
              <a:rPr sz="4400" spc="-30" dirty="0"/>
              <a:t> </a:t>
            </a:r>
            <a:r>
              <a:rPr sz="4400" dirty="0"/>
              <a:t>de</a:t>
            </a:r>
            <a:r>
              <a:rPr sz="4400" spc="-15" dirty="0"/>
              <a:t> </a:t>
            </a:r>
            <a:r>
              <a:rPr sz="4400" spc="10" dirty="0"/>
              <a:t>Drogo</a:t>
            </a:r>
            <a:r>
              <a:rPr sz="4400" spc="-20" dirty="0"/>
              <a:t> </a:t>
            </a:r>
            <a:r>
              <a:rPr sz="4400" dirty="0"/>
              <a:t>de</a:t>
            </a:r>
            <a:r>
              <a:rPr sz="4400" spc="-5" dirty="0"/>
              <a:t> </a:t>
            </a:r>
            <a:r>
              <a:rPr sz="4400" dirty="0"/>
              <a:t>Metz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6444" y="1484375"/>
            <a:ext cx="3671315" cy="457657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58267" y="1357630"/>
            <a:ext cx="8628380" cy="541020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55600" marR="4732020" indent="-342900">
              <a:lnSpc>
                <a:spcPct val="80000"/>
              </a:lnSpc>
              <a:spcBef>
                <a:spcPts val="72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Segunda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mitad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del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siglo </a:t>
            </a:r>
            <a:r>
              <a:rPr sz="2600" spc="-70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IX.</a:t>
            </a:r>
            <a:endParaRPr sz="2600">
              <a:latin typeface="Arial MT"/>
              <a:cs typeface="Arial MT"/>
            </a:endParaRPr>
          </a:p>
          <a:p>
            <a:pPr marL="355600" marR="5030470" indent="-342900">
              <a:lnSpc>
                <a:spcPct val="80000"/>
              </a:lnSpc>
              <a:spcBef>
                <a:spcPts val="630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Inspiración: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murales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 </a:t>
            </a:r>
            <a:r>
              <a:rPr sz="2600" spc="-70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mosaicos</a:t>
            </a:r>
            <a:r>
              <a:rPr sz="2600" spc="-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romanos.</a:t>
            </a:r>
            <a:endParaRPr sz="2600">
              <a:latin typeface="Arial MT"/>
              <a:cs typeface="Arial MT"/>
            </a:endParaRPr>
          </a:p>
          <a:p>
            <a:pPr marL="355600" marR="4406265" indent="-342900">
              <a:lnSpc>
                <a:spcPct val="8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Figuras pequeñas, 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vegetación, ligeras 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construcciones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recortadas </a:t>
            </a:r>
            <a:r>
              <a:rPr sz="2600" spc="-70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sobre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el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fondo.</a:t>
            </a:r>
            <a:endParaRPr sz="2600">
              <a:latin typeface="Arial MT"/>
              <a:cs typeface="Arial MT"/>
            </a:endParaRPr>
          </a:p>
          <a:p>
            <a:pPr marL="355600" marR="4754245" indent="-342900">
              <a:lnSpc>
                <a:spcPts val="2500"/>
              </a:lnSpc>
              <a:spcBef>
                <a:spcPts val="600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Colores</a:t>
            </a:r>
            <a:r>
              <a:rPr sz="2600" spc="-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poco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utilizados: </a:t>
            </a:r>
            <a:r>
              <a:rPr sz="2600" spc="-7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delicadeza</a:t>
            </a:r>
            <a:r>
              <a:rPr sz="2600" spc="-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cromática.</a:t>
            </a:r>
            <a:endParaRPr sz="2600">
              <a:latin typeface="Arial MT"/>
              <a:cs typeface="Arial MT"/>
            </a:endParaRPr>
          </a:p>
          <a:p>
            <a:pPr marL="355600" marR="4363720" indent="-342900">
              <a:lnSpc>
                <a:spcPts val="2500"/>
              </a:lnSpc>
              <a:spcBef>
                <a:spcPts val="61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Arial MT"/>
                <a:cs typeface="Arial MT"/>
              </a:rPr>
              <a:t>La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obra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adquiere</a:t>
            </a:r>
            <a:r>
              <a:rPr sz="2600" spc="-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una</a:t>
            </a:r>
            <a:r>
              <a:rPr sz="2600" spc="-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gran </a:t>
            </a:r>
            <a:r>
              <a:rPr sz="2600" spc="-7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elegancia.</a:t>
            </a:r>
            <a:endParaRPr sz="2600">
              <a:latin typeface="Arial MT"/>
              <a:cs typeface="Arial MT"/>
            </a:endParaRPr>
          </a:p>
          <a:p>
            <a:pPr marL="355600" indent="-342900">
              <a:lnSpc>
                <a:spcPts val="2810"/>
              </a:lnSpc>
              <a:spcBef>
                <a:spcPts val="1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600" b="1" dirty="0">
                <a:latin typeface="Arial"/>
                <a:cs typeface="Arial"/>
              </a:rPr>
              <a:t>Drogo</a:t>
            </a:r>
            <a:r>
              <a:rPr sz="2600" b="1" spc="-4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Metz:</a:t>
            </a:r>
            <a:r>
              <a:rPr sz="2600" b="1" spc="-30" dirty="0">
                <a:latin typeface="Arial"/>
                <a:cs typeface="Arial"/>
              </a:rPr>
              <a:t> </a:t>
            </a:r>
            <a:r>
              <a:rPr sz="2600" dirty="0">
                <a:latin typeface="Arial MT"/>
                <a:cs typeface="Arial MT"/>
              </a:rPr>
              <a:t>hijo</a:t>
            </a:r>
            <a:r>
              <a:rPr sz="2600" spc="-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ilegitimo</a:t>
            </a:r>
            <a:endParaRPr sz="2600">
              <a:latin typeface="Arial MT"/>
              <a:cs typeface="Arial MT"/>
            </a:endParaRPr>
          </a:p>
          <a:p>
            <a:pPr marL="355600">
              <a:lnSpc>
                <a:spcPts val="2500"/>
              </a:lnSpc>
            </a:pPr>
            <a:r>
              <a:rPr sz="2600" dirty="0">
                <a:latin typeface="Arial MT"/>
                <a:cs typeface="Arial MT"/>
              </a:rPr>
              <a:t>de</a:t>
            </a:r>
            <a:r>
              <a:rPr sz="2600" spc="-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Carlomagno.</a:t>
            </a:r>
            <a:endParaRPr sz="2600">
              <a:latin typeface="Arial MT"/>
              <a:cs typeface="Arial MT"/>
            </a:endParaRPr>
          </a:p>
          <a:p>
            <a:pPr marR="5080" algn="r">
              <a:lnSpc>
                <a:spcPts val="1850"/>
              </a:lnSpc>
            </a:pPr>
            <a:r>
              <a:rPr sz="1800" spc="-5" dirty="0">
                <a:latin typeface="Arial MT"/>
                <a:cs typeface="Arial MT"/>
              </a:rPr>
              <a:t>Sacramentario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Drogo</a:t>
            </a:r>
            <a:endParaRPr sz="18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</a:pPr>
            <a:r>
              <a:rPr sz="1800" spc="-5" dirty="0">
                <a:latin typeface="Arial MT"/>
                <a:cs typeface="Arial MT"/>
              </a:rPr>
              <a:t>845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d.C.-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855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d.C.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438912"/>
            <a:ext cx="4032504" cy="529437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3628" y="405384"/>
            <a:ext cx="4255008" cy="532790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065147" y="5905296"/>
            <a:ext cx="47986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4945" marR="5080" indent="-1452880">
              <a:lnSpc>
                <a:spcPct val="100000"/>
              </a:lnSpc>
              <a:spcBef>
                <a:spcPts val="100"/>
              </a:spcBef>
              <a:tabLst>
                <a:tab pos="1928495" algn="l"/>
              </a:tabLst>
            </a:pPr>
            <a:r>
              <a:rPr sz="1800" spc="-5" dirty="0">
                <a:latin typeface="Arial MT"/>
                <a:cs typeface="Arial MT"/>
              </a:rPr>
              <a:t>Caratula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página	del Sacramentario de Drogo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845</a:t>
            </a:r>
            <a:r>
              <a:rPr sz="1800" dirty="0">
                <a:latin typeface="Arial MT"/>
                <a:cs typeface="Arial MT"/>
              </a:rPr>
              <a:t> d.C.-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855</a:t>
            </a:r>
            <a:r>
              <a:rPr sz="1800" dirty="0">
                <a:latin typeface="Arial MT"/>
                <a:cs typeface="Arial MT"/>
              </a:rPr>
              <a:t> d.C.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6173" y="2824733"/>
            <a:ext cx="50165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ARQUITECTURA</a:t>
            </a:r>
            <a:endParaRPr sz="44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50" rIns="0" bIns="0" rtlCol="0">
            <a:spAutoFit/>
          </a:bodyPr>
          <a:lstStyle/>
          <a:p>
            <a:pPr marL="2053589" marR="5080" indent="-1569085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ARCO</a:t>
            </a:r>
            <a:r>
              <a:rPr dirty="0"/>
              <a:t> </a:t>
            </a:r>
            <a:r>
              <a:rPr spc="-5" dirty="0"/>
              <a:t>MEDIO</a:t>
            </a:r>
            <a:r>
              <a:rPr dirty="0"/>
              <a:t> </a:t>
            </a:r>
            <a:r>
              <a:rPr spc="-40" dirty="0"/>
              <a:t>PUNTO</a:t>
            </a:r>
            <a:r>
              <a:rPr spc="25" dirty="0"/>
              <a:t> </a:t>
            </a:r>
            <a:r>
              <a:rPr spc="-5" dirty="0"/>
              <a:t>Y </a:t>
            </a:r>
            <a:r>
              <a:rPr spc="-1315" dirty="0"/>
              <a:t> </a:t>
            </a:r>
            <a:r>
              <a:rPr spc="-25" dirty="0"/>
              <a:t>COLUMNAS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1975" y="1629155"/>
            <a:ext cx="6480048" cy="3383279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50" rIns="0" bIns="0" rtlCol="0">
            <a:spAutoFit/>
          </a:bodyPr>
          <a:lstStyle/>
          <a:p>
            <a:pPr marL="973455" marR="5080" indent="-341630">
              <a:lnSpc>
                <a:spcPct val="100000"/>
              </a:lnSpc>
              <a:spcBef>
                <a:spcPts val="95"/>
              </a:spcBef>
            </a:pPr>
            <a:r>
              <a:rPr spc="-65" dirty="0"/>
              <a:t>PALACIO</a:t>
            </a:r>
            <a:r>
              <a:rPr spc="-40" dirty="0"/>
              <a:t> </a:t>
            </a:r>
            <a:r>
              <a:rPr spc="-15" dirty="0"/>
              <a:t>AQUISGRÁN </a:t>
            </a:r>
            <a:r>
              <a:rPr spc="-1320" dirty="0"/>
              <a:t> </a:t>
            </a:r>
            <a:r>
              <a:rPr spc="-10" dirty="0"/>
              <a:t>RECONSTRUCCIÓN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4147" y="1790700"/>
            <a:ext cx="6775704" cy="414528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50" rIns="0" bIns="0" rtlCol="0">
            <a:spAutoFit/>
          </a:bodyPr>
          <a:lstStyle/>
          <a:p>
            <a:pPr marL="2266950" marR="5080" indent="-135572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EXTERIOR </a:t>
            </a:r>
            <a:r>
              <a:rPr spc="-5" dirty="0"/>
              <a:t>CAPILLA </a:t>
            </a:r>
            <a:r>
              <a:rPr spc="-1320" dirty="0"/>
              <a:t> </a:t>
            </a:r>
            <a:r>
              <a:rPr spc="-90" dirty="0"/>
              <a:t>PALATINA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1610867"/>
            <a:ext cx="6553200" cy="49149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50" rIns="0" bIns="0" rtlCol="0">
            <a:spAutoFit/>
          </a:bodyPr>
          <a:lstStyle/>
          <a:p>
            <a:pPr marL="2266315" marR="5080" indent="-128524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INTERIOR </a:t>
            </a:r>
            <a:r>
              <a:rPr spc="-5" dirty="0"/>
              <a:t>CAPILLA </a:t>
            </a:r>
            <a:r>
              <a:rPr spc="-1320" dirty="0"/>
              <a:t> </a:t>
            </a:r>
            <a:r>
              <a:rPr spc="-90" dirty="0"/>
              <a:t>PALATINA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50" rIns="0" bIns="0" rtlCol="0">
            <a:spAutoFit/>
          </a:bodyPr>
          <a:lstStyle/>
          <a:p>
            <a:pPr marL="2266315" marR="5080" indent="-124269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MOSAICO</a:t>
            </a:r>
            <a:r>
              <a:rPr spc="-5" dirty="0"/>
              <a:t> CAPILLA </a:t>
            </a:r>
            <a:r>
              <a:rPr spc="-1320" dirty="0"/>
              <a:t> </a:t>
            </a:r>
            <a:r>
              <a:rPr spc="-90" dirty="0"/>
              <a:t>PALATINA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76200" y="-113334"/>
            <a:ext cx="9524999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Oratorio</a:t>
            </a:r>
            <a:r>
              <a:rPr spc="-40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10" dirty="0"/>
              <a:t>Germigny-des- </a:t>
            </a:r>
            <a:r>
              <a:rPr spc="-1315" dirty="0"/>
              <a:t> </a:t>
            </a:r>
            <a:r>
              <a:rPr spc="-5" dirty="0"/>
              <a:t>prés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pc="5" dirty="0"/>
              <a:t>construido</a:t>
            </a:r>
            <a:r>
              <a:rPr spc="-15" dirty="0"/>
              <a:t> </a:t>
            </a:r>
            <a:r>
              <a:rPr spc="-5" dirty="0"/>
              <a:t>en</a:t>
            </a:r>
            <a:r>
              <a:rPr spc="-15" dirty="0"/>
              <a:t> </a:t>
            </a:r>
            <a:r>
              <a:rPr spc="-5" dirty="0"/>
              <a:t>el</a:t>
            </a:r>
            <a:r>
              <a:rPr spc="-15" dirty="0"/>
              <a:t> </a:t>
            </a:r>
            <a:r>
              <a:rPr spc="-5" dirty="0"/>
              <a:t>806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50" rIns="0" bIns="0" rtlCol="0">
            <a:spAutoFit/>
          </a:bodyPr>
          <a:lstStyle/>
          <a:p>
            <a:pPr marL="1839595" marR="5080" indent="-1213485">
              <a:lnSpc>
                <a:spcPct val="100000"/>
              </a:lnSpc>
              <a:spcBef>
                <a:spcPts val="95"/>
              </a:spcBef>
            </a:pPr>
            <a:r>
              <a:rPr spc="-60" dirty="0"/>
              <a:t>ORATORIO</a:t>
            </a:r>
            <a:r>
              <a:rPr spc="-35" dirty="0"/>
              <a:t> </a:t>
            </a:r>
            <a:r>
              <a:rPr spc="-5" dirty="0"/>
              <a:t>INTERIOR- </a:t>
            </a:r>
            <a:r>
              <a:rPr spc="-1320" dirty="0"/>
              <a:t> </a:t>
            </a:r>
            <a:r>
              <a:rPr spc="-45" dirty="0"/>
              <a:t>ACTUALIDAD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1557527"/>
            <a:ext cx="6696456" cy="448970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0942" y="461899"/>
            <a:ext cx="66611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60" dirty="0"/>
              <a:t>VISTA</a:t>
            </a:r>
            <a:r>
              <a:rPr sz="4400" spc="-30" dirty="0"/>
              <a:t> </a:t>
            </a:r>
            <a:r>
              <a:rPr sz="4400" spc="-5" dirty="0"/>
              <a:t>DESDE</a:t>
            </a:r>
            <a:r>
              <a:rPr sz="4400" spc="-50" dirty="0"/>
              <a:t> </a:t>
            </a:r>
            <a:r>
              <a:rPr sz="4400" spc="-5" dirty="0"/>
              <a:t>ÁBSIDE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7376" y="1557527"/>
            <a:ext cx="3607308" cy="5164836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36570" y="461899"/>
            <a:ext cx="30702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INTERIOR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6420" y="1629155"/>
            <a:ext cx="5561076" cy="465582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0066" y="461899"/>
            <a:ext cx="696340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5" dirty="0"/>
              <a:t>Iglesia</a:t>
            </a:r>
            <a:r>
              <a:rPr sz="4400" spc="-55" dirty="0"/>
              <a:t> </a:t>
            </a:r>
            <a:r>
              <a:rPr sz="4400" spc="5" dirty="0"/>
              <a:t>abadía</a:t>
            </a:r>
            <a:r>
              <a:rPr sz="4400" spc="-25" dirty="0"/>
              <a:t> </a:t>
            </a:r>
            <a:r>
              <a:rPr sz="4400" dirty="0"/>
              <a:t>de</a:t>
            </a:r>
            <a:r>
              <a:rPr sz="4400" spc="-20" dirty="0"/>
              <a:t> </a:t>
            </a:r>
            <a:r>
              <a:rPr sz="4400" spc="-5" dirty="0"/>
              <a:t>fulda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148" y="1484375"/>
            <a:ext cx="7252843" cy="3601212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3561" y="461899"/>
            <a:ext cx="24352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10" dirty="0"/>
              <a:t>e</a:t>
            </a:r>
            <a:r>
              <a:rPr sz="4400" dirty="0"/>
              <a:t>xterior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567" y="1165860"/>
            <a:ext cx="6761988" cy="5071872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50" rIns="0" bIns="0" rtlCol="0">
            <a:spAutoFit/>
          </a:bodyPr>
          <a:lstStyle/>
          <a:p>
            <a:pPr marL="2449195" marR="5080" indent="-229743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ABADÍA</a:t>
            </a:r>
            <a:r>
              <a:rPr spc="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10" dirty="0"/>
              <a:t>SAN</a:t>
            </a:r>
            <a:r>
              <a:rPr spc="10" dirty="0"/>
              <a:t> </a:t>
            </a:r>
            <a:r>
              <a:rPr spc="-5" dirty="0"/>
              <a:t>RICARIO </a:t>
            </a:r>
            <a:r>
              <a:rPr spc="-1315" dirty="0"/>
              <a:t> </a:t>
            </a:r>
            <a:r>
              <a:rPr spc="-5" dirty="0"/>
              <a:t>AÑO</a:t>
            </a:r>
            <a:r>
              <a:rPr spc="10" dirty="0"/>
              <a:t> </a:t>
            </a:r>
            <a:r>
              <a:rPr spc="-5" dirty="0"/>
              <a:t>625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6631" y="2235680"/>
            <a:ext cx="5224332" cy="2302818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50" rIns="0" bIns="0" rtlCol="0">
            <a:spAutoFit/>
          </a:bodyPr>
          <a:lstStyle/>
          <a:p>
            <a:pPr marL="2211070" marR="5080" indent="-2059305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ABADÍA</a:t>
            </a:r>
            <a:r>
              <a:rPr spc="15" dirty="0"/>
              <a:t> </a:t>
            </a:r>
            <a:r>
              <a:rPr spc="-5" dirty="0"/>
              <a:t>DE</a:t>
            </a:r>
            <a:r>
              <a:rPr spc="-20" dirty="0"/>
              <a:t> </a:t>
            </a:r>
            <a:r>
              <a:rPr spc="-10" dirty="0"/>
              <a:t>SAN</a:t>
            </a:r>
            <a:r>
              <a:rPr spc="10" dirty="0"/>
              <a:t> </a:t>
            </a:r>
            <a:r>
              <a:rPr spc="-5" dirty="0"/>
              <a:t>RICARIO </a:t>
            </a:r>
            <a:r>
              <a:rPr spc="-1315" dirty="0"/>
              <a:t> </a:t>
            </a:r>
            <a:r>
              <a:rPr spc="-10" dirty="0"/>
              <a:t>EXTERIOR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4120" y="1341119"/>
            <a:ext cx="3816096" cy="5088636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4589" y="461899"/>
            <a:ext cx="58146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/>
              <a:t>ABADÍA</a:t>
            </a:r>
            <a:r>
              <a:rPr sz="4400" spc="-50" dirty="0"/>
              <a:t> </a:t>
            </a:r>
            <a:r>
              <a:rPr sz="4400" spc="-5" dirty="0"/>
              <a:t>SAN</a:t>
            </a:r>
            <a:r>
              <a:rPr sz="4400" spc="-35" dirty="0"/>
              <a:t> </a:t>
            </a:r>
            <a:r>
              <a:rPr sz="4400" spc="-15" dirty="0"/>
              <a:t>GALO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276" y="1269491"/>
            <a:ext cx="3744467" cy="280720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3711" y="3788664"/>
            <a:ext cx="4320540" cy="25923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1263</Words>
  <Application>Microsoft Office PowerPoint</Application>
  <PresentationFormat>Presentación en pantalla (4:3)</PresentationFormat>
  <Paragraphs>229</Paragraphs>
  <Slides>57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57</vt:i4>
      </vt:variant>
    </vt:vector>
  </HeadingPairs>
  <TitlesOfParts>
    <vt:vector size="63" baseType="lpstr">
      <vt:lpstr>Arial</vt:lpstr>
      <vt:lpstr>Arial Black</vt:lpstr>
      <vt:lpstr>Arial MT</vt:lpstr>
      <vt:lpstr>Calibri</vt:lpstr>
      <vt:lpstr>Verdana</vt:lpstr>
      <vt:lpstr>Office Theme</vt:lpstr>
      <vt:lpstr>CARLOMAGNO</vt:lpstr>
      <vt:lpstr>Presentación de PowerPoint</vt:lpstr>
      <vt:lpstr>Organización política</vt:lpstr>
      <vt:lpstr>Presentación de PowerPoint</vt:lpstr>
      <vt:lpstr>Aquisgrán, capital del Imperio  carolingio</vt:lpstr>
      <vt:lpstr>Palacio de Aquisgrán</vt:lpstr>
      <vt:lpstr>Capilla Palatina de Aquisgrán</vt:lpstr>
      <vt:lpstr>ARTES PLÁSTICAS</vt:lpstr>
      <vt:lpstr>ESCULTURA</vt:lpstr>
      <vt:lpstr>Orfebrería</vt:lpstr>
      <vt:lpstr>Siglo X</vt:lpstr>
      <vt:lpstr>Alta Edad Media  Decorada originalmente en oro,</vt:lpstr>
      <vt:lpstr>siglo XIX</vt:lpstr>
      <vt:lpstr>Eboraria</vt:lpstr>
      <vt:lpstr>Presentación de PowerPoint</vt:lpstr>
      <vt:lpstr>Escritura del Arte  Carolingio</vt:lpstr>
      <vt:lpstr>Presentación de PowerPoint</vt:lpstr>
      <vt:lpstr>Características</vt:lpstr>
      <vt:lpstr>Presentación de PowerPoint</vt:lpstr>
      <vt:lpstr>Presentación de PowerPoint</vt:lpstr>
      <vt:lpstr>Presentación de PowerPoint</vt:lpstr>
      <vt:lpstr>Presentación de PowerPoint</vt:lpstr>
      <vt:lpstr>Decoración y  Accesorios</vt:lpstr>
      <vt:lpstr>PINTURA</vt:lpstr>
      <vt:lpstr>ORNAMENTACIÓN DE  TEMPLOS</vt:lpstr>
      <vt:lpstr>Presentación de PowerPoint</vt:lpstr>
      <vt:lpstr>ORNAMENTACIÓN DE  TEMPLOS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CÓDICES</vt:lpstr>
      <vt:lpstr>Presentación de PowerPoint</vt:lpstr>
      <vt:lpstr>MINIATURAS O LIBROS  ILUMINADOS</vt:lpstr>
      <vt:lpstr>Presentación de PowerPoint</vt:lpstr>
      <vt:lpstr>Escuelas</vt:lpstr>
      <vt:lpstr>Presentación de PowerPoint</vt:lpstr>
      <vt:lpstr>Escuela de  Ebbon de Reims</vt:lpstr>
      <vt:lpstr>Escuela de  Tours</vt:lpstr>
      <vt:lpstr>Taller de Drogo de Metz</vt:lpstr>
      <vt:lpstr>Presentación de PowerPoint</vt:lpstr>
      <vt:lpstr>ARQUITECTURA</vt:lpstr>
      <vt:lpstr>ARCO MEDIO PUNTO Y  COLUMNAS</vt:lpstr>
      <vt:lpstr>PALACIO AQUISGRÁN  RECONSTRUCCIÓN</vt:lpstr>
      <vt:lpstr>EXTERIOR CAPILLA  PALATINA</vt:lpstr>
      <vt:lpstr>INTERIOR CAPILLA  PALATINA</vt:lpstr>
      <vt:lpstr>MOSAICO CAPILLA  PALATINA</vt:lpstr>
      <vt:lpstr>Oratorio de Germigny-des-  prés construido en el 806</vt:lpstr>
      <vt:lpstr>ORATORIO INTERIOR-  ACTUALIDAD</vt:lpstr>
      <vt:lpstr>VISTA DESDE ÁBSIDE</vt:lpstr>
      <vt:lpstr>INTERIOR</vt:lpstr>
      <vt:lpstr>Iglesia abadía de fulda</vt:lpstr>
      <vt:lpstr>exterior</vt:lpstr>
      <vt:lpstr>ABADÍA DE SAN RICARIO  AÑO 625</vt:lpstr>
      <vt:lpstr>ABADÍA DE SAN RICARIO  EXTERIOR</vt:lpstr>
      <vt:lpstr>ABADÍA SAN GALO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Microsoft</dc:creator>
  <cp:lastModifiedBy>Maria Sanz</cp:lastModifiedBy>
  <cp:revision>2</cp:revision>
  <dcterms:created xsi:type="dcterms:W3CDTF">2021-08-15T17:04:06Z</dcterms:created>
  <dcterms:modified xsi:type="dcterms:W3CDTF">2021-08-16T10:36:15Z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2015-11-17T00:00:00Z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2021-08-15T00:00:00Z</vt:filetime>
  </property>
</Properties>
</file>