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2" d="100"/>
          <a:sy n="62" d="100"/>
        </p:scale>
        <p:origin x="105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1/8/2021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Las ciudades de la Europa Medieval (Preguntas y respuestas) - Fontaneros  Madrid">
            <a:extLst>
              <a:ext uri="{FF2B5EF4-FFF2-40B4-BE49-F238E27FC236}">
                <a16:creationId xmlns:a16="http://schemas.microsoft.com/office/drawing/2014/main" id="{8D9E038A-C205-4AD9-B0DD-2B28882CEF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37" t="9091" r="142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5">
            <a:extLst>
              <a:ext uri="{FF2B5EF4-FFF2-40B4-BE49-F238E27FC236}">
                <a16:creationId xmlns:a16="http://schemas.microsoft.com/office/drawing/2014/main" id="{4536C52F-C11B-4718-8B63-3E4A4346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4DB6B949-9AB7-4846-B3CC-4D969DFADD9D}"/>
              </a:ext>
            </a:extLst>
          </p:cNvPr>
          <p:cNvSpPr>
            <a:spLocks noGrp="1"/>
          </p:cNvSpPr>
          <p:nvPr>
            <p:ph type="ctrTitle"/>
          </p:nvPr>
        </p:nvSpPr>
        <p:spPr>
          <a:xfrm>
            <a:off x="1083733" y="3962400"/>
            <a:ext cx="8458200" cy="958911"/>
          </a:xfrm>
        </p:spPr>
        <p:txBody>
          <a:bodyPr>
            <a:normAutofit/>
          </a:bodyPr>
          <a:lstStyle/>
          <a:p>
            <a:r>
              <a:rPr lang="en-US" sz="4400">
                <a:solidFill>
                  <a:srgbClr val="FEFFFF"/>
                </a:solidFill>
              </a:rPr>
              <a:t>EL RESURGIR DE LAS CIUDADES</a:t>
            </a:r>
          </a:p>
        </p:txBody>
      </p:sp>
      <p:sp>
        <p:nvSpPr>
          <p:cNvPr id="3" name="Subtítulo 2">
            <a:extLst>
              <a:ext uri="{FF2B5EF4-FFF2-40B4-BE49-F238E27FC236}">
                <a16:creationId xmlns:a16="http://schemas.microsoft.com/office/drawing/2014/main" id="{AF5737E7-6D0D-43AA-BE2C-52305AD014F7}"/>
              </a:ext>
            </a:extLst>
          </p:cNvPr>
          <p:cNvSpPr>
            <a:spLocks noGrp="1"/>
          </p:cNvSpPr>
          <p:nvPr>
            <p:ph type="subTitle" idx="1"/>
          </p:nvPr>
        </p:nvSpPr>
        <p:spPr>
          <a:xfrm>
            <a:off x="1083733" y="4944531"/>
            <a:ext cx="8458200" cy="524935"/>
          </a:xfrm>
        </p:spPr>
        <p:txBody>
          <a:bodyPr>
            <a:normAutofit/>
          </a:bodyPr>
          <a:lstStyle/>
          <a:p>
            <a:pPr algn="r"/>
            <a:r>
              <a:rPr lang="en-US" sz="2400" b="1" dirty="0">
                <a:solidFill>
                  <a:srgbClr val="FF0000"/>
                </a:solidFill>
              </a:rPr>
              <a:t>IES FORTUNY</a:t>
            </a:r>
          </a:p>
          <a:p>
            <a:pPr algn="r"/>
            <a:endParaRPr lang="en-US" sz="2400" b="1" dirty="0">
              <a:solidFill>
                <a:srgbClr val="FF0000"/>
              </a:solidFill>
            </a:endParaRPr>
          </a:p>
        </p:txBody>
      </p:sp>
    </p:spTree>
    <p:extLst>
      <p:ext uri="{BB962C8B-B14F-4D97-AF65-F5344CB8AC3E}">
        <p14:creationId xmlns:p14="http://schemas.microsoft.com/office/powerpoint/2010/main" val="2113451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2050" name="Picture 2" descr="La Agricultura en la Edad Media | Historia Universal">
            <a:extLst>
              <a:ext uri="{FF2B5EF4-FFF2-40B4-BE49-F238E27FC236}">
                <a16:creationId xmlns:a16="http://schemas.microsoft.com/office/drawing/2014/main" id="{EDC8B858-B5D5-4407-92A0-2C7978B568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296" r="23518"/>
          <a:stretch/>
        </p:blipFill>
        <p:spPr bwMode="auto">
          <a:xfrm>
            <a:off x="4485557" y="10"/>
            <a:ext cx="7706443"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71" name="Freeform: Shape 70">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2" name="Título 1">
            <a:extLst>
              <a:ext uri="{FF2B5EF4-FFF2-40B4-BE49-F238E27FC236}">
                <a16:creationId xmlns:a16="http://schemas.microsoft.com/office/drawing/2014/main" id="{7C75B382-EA8B-4A01-B93E-3D1E4EBE2F36}"/>
              </a:ext>
            </a:extLst>
          </p:cNvPr>
          <p:cNvSpPr>
            <a:spLocks noGrp="1"/>
          </p:cNvSpPr>
          <p:nvPr>
            <p:ph type="title"/>
          </p:nvPr>
        </p:nvSpPr>
        <p:spPr>
          <a:xfrm>
            <a:off x="535525" y="624110"/>
            <a:ext cx="4623955" cy="1280890"/>
          </a:xfrm>
        </p:spPr>
        <p:txBody>
          <a:bodyPr>
            <a:normAutofit/>
          </a:bodyPr>
          <a:lstStyle/>
          <a:p>
            <a:pPr>
              <a:lnSpc>
                <a:spcPct val="90000"/>
              </a:lnSpc>
            </a:pPr>
            <a:r>
              <a:rPr lang="en-US" sz="2800" b="1"/>
              <a:t>LA PROSPERIDAD ECONOMICA DEL SIGLO XIII</a:t>
            </a:r>
          </a:p>
        </p:txBody>
      </p:sp>
      <p:sp>
        <p:nvSpPr>
          <p:cNvPr id="73" name="Rectangle 72">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47BCE6A0-4565-4489-AB81-E5F651E33A4D}"/>
              </a:ext>
            </a:extLst>
          </p:cNvPr>
          <p:cNvSpPr>
            <a:spLocks noGrp="1"/>
          </p:cNvSpPr>
          <p:nvPr>
            <p:ph idx="1"/>
          </p:nvPr>
        </p:nvSpPr>
        <p:spPr>
          <a:xfrm>
            <a:off x="531812" y="2133600"/>
            <a:ext cx="4625882" cy="3777622"/>
          </a:xfrm>
        </p:spPr>
        <p:txBody>
          <a:bodyPr>
            <a:normAutofit/>
          </a:bodyPr>
          <a:lstStyle/>
          <a:p>
            <a:pPr marL="0" indent="0">
              <a:buNone/>
            </a:pPr>
            <a:r>
              <a:rPr lang="es-ES" sz="3200" b="1" i="0" u="none" strike="noStrike" baseline="0" dirty="0">
                <a:latin typeface="Century Gothic" panose="020B0502020202020204" pitchFamily="34" charset="0"/>
              </a:rPr>
              <a:t>En el siglo XIII Europa conoció una gran prosperidad económica que mejoró las condiciones de vida de </a:t>
            </a:r>
            <a:r>
              <a:rPr lang="en-US" sz="3200" b="1" i="0" u="none" strike="noStrike" baseline="0" dirty="0">
                <a:latin typeface="Century Gothic" panose="020B0502020202020204" pitchFamily="34" charset="0"/>
              </a:rPr>
              <a:t>la población</a:t>
            </a:r>
            <a:endParaRPr lang="en-US" sz="3200" b="1" dirty="0"/>
          </a:p>
        </p:txBody>
      </p:sp>
    </p:spTree>
    <p:extLst>
      <p:ext uri="{BB962C8B-B14F-4D97-AF65-F5344CB8AC3E}">
        <p14:creationId xmlns:p14="http://schemas.microsoft.com/office/powerpoint/2010/main" val="1367667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3074" name="Picture 2" descr="Molino - Wikipedia, la enciclopedia libre">
            <a:extLst>
              <a:ext uri="{FF2B5EF4-FFF2-40B4-BE49-F238E27FC236}">
                <a16:creationId xmlns:a16="http://schemas.microsoft.com/office/drawing/2014/main" id="{CA3E5072-7F65-45DA-BC24-FD8E0454C6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214" b="11385"/>
          <a:stretch/>
        </p:blipFill>
        <p:spPr bwMode="auto">
          <a:xfrm>
            <a:off x="4485557" y="10"/>
            <a:ext cx="8684167"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71" name="Freeform: Shape 70">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2" name="Título 1">
            <a:extLst>
              <a:ext uri="{FF2B5EF4-FFF2-40B4-BE49-F238E27FC236}">
                <a16:creationId xmlns:a16="http://schemas.microsoft.com/office/drawing/2014/main" id="{BED28973-0987-4004-9125-0615F75BE758}"/>
              </a:ext>
            </a:extLst>
          </p:cNvPr>
          <p:cNvSpPr>
            <a:spLocks noGrp="1"/>
          </p:cNvSpPr>
          <p:nvPr>
            <p:ph type="title"/>
          </p:nvPr>
        </p:nvSpPr>
        <p:spPr>
          <a:xfrm>
            <a:off x="535525" y="624110"/>
            <a:ext cx="4623955" cy="1280890"/>
          </a:xfrm>
        </p:spPr>
        <p:txBody>
          <a:bodyPr>
            <a:normAutofit/>
          </a:bodyPr>
          <a:lstStyle/>
          <a:p>
            <a:pPr algn="ctr">
              <a:lnSpc>
                <a:spcPct val="90000"/>
              </a:lnSpc>
            </a:pPr>
            <a:r>
              <a:rPr lang="en-US" sz="2300" b="1" dirty="0"/>
              <a:t>MEJORAS EN LA AGRICULTURA </a:t>
            </a:r>
            <a:br>
              <a:rPr lang="en-US" sz="2300" b="1" dirty="0"/>
            </a:br>
            <a:r>
              <a:rPr lang="en-US" sz="2300" b="1" dirty="0"/>
              <a:t>Y EL AUMENTO DE LAPOBLACIÓN</a:t>
            </a:r>
          </a:p>
        </p:txBody>
      </p:sp>
      <p:sp>
        <p:nvSpPr>
          <p:cNvPr id="73" name="Rectangle 72">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0D19C229-4637-4C57-B94E-CD907D9A62FB}"/>
              </a:ext>
            </a:extLst>
          </p:cNvPr>
          <p:cNvSpPr>
            <a:spLocks noGrp="1"/>
          </p:cNvSpPr>
          <p:nvPr>
            <p:ph idx="1"/>
          </p:nvPr>
        </p:nvSpPr>
        <p:spPr>
          <a:xfrm>
            <a:off x="531812" y="2133600"/>
            <a:ext cx="5212772" cy="3777622"/>
          </a:xfrm>
        </p:spPr>
        <p:txBody>
          <a:bodyPr>
            <a:normAutofit/>
          </a:bodyPr>
          <a:lstStyle/>
          <a:p>
            <a:pPr>
              <a:lnSpc>
                <a:spcPct val="90000"/>
              </a:lnSpc>
              <a:spcAft>
                <a:spcPts val="800"/>
              </a:spcAft>
            </a:pP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A partir del siglo XII aumentó la producción agrícola en casi todo el continente</a:t>
            </a:r>
            <a:r>
              <a:rPr lang="es-ES" sz="1300" b="1" dirty="0">
                <a:latin typeface="Calibri" panose="020F0502020204030204" pitchFamily="34" charset="0"/>
                <a:ea typeface="Calibri" panose="020F0502020204030204" pitchFamily="34" charset="0"/>
                <a:cs typeface="Times New Roman" panose="02020603050405020304" pitchFamily="18" charset="0"/>
              </a:rPr>
              <a:t> debido a:</a:t>
            </a:r>
            <a:endParaRPr lang="es-ES" sz="13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Font typeface="+mj-lt"/>
              <a:buAutoNum type="arabicPeriod"/>
            </a:pPr>
            <a:r>
              <a:rPr lang="es-ES" sz="1300" b="1" dirty="0">
                <a:effectLst/>
                <a:latin typeface="Century Gothic,Bold"/>
                <a:ea typeface="Calibri" panose="020F0502020204030204" pitchFamily="34" charset="0"/>
                <a:cs typeface="Century Gothic,Bold"/>
              </a:rPr>
              <a:t>Aumentó la superficie cultivada</a:t>
            </a: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 debido a que se talaron los bosques, se desecaron pantanos y se cultivaron nuevas tierras.</a:t>
            </a:r>
          </a:p>
          <a:p>
            <a:pPr>
              <a:lnSpc>
                <a:spcPct val="90000"/>
              </a:lnSpc>
              <a:buFont typeface="+mj-lt"/>
              <a:buAutoNum type="arabicPeriod"/>
            </a:pP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Además se implantó la rotación trienal de cultivos con la que se ampliaba la superficie cultivada y aumentaba la producción.</a:t>
            </a:r>
            <a:endParaRPr lang="es-ES" sz="13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Font typeface="+mj-lt"/>
              <a:buAutoNum type="arabicPeriod"/>
            </a:pP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También se introdujeron </a:t>
            </a:r>
            <a:r>
              <a:rPr lang="es-ES" sz="1300" b="1" dirty="0">
                <a:effectLst/>
                <a:latin typeface="Century Gothic,Bold"/>
                <a:ea typeface="Calibri" panose="020F0502020204030204" pitchFamily="34" charset="0"/>
                <a:cs typeface="Century Gothic,Bold"/>
              </a:rPr>
              <a:t>nuevas técnicas de cultivo </a:t>
            </a: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que facilitaron el trabajo agrícola. Un ejemplo fue el arado vertedera, que labraba la tierra más profundamente.</a:t>
            </a:r>
          </a:p>
          <a:p>
            <a:pPr>
              <a:lnSpc>
                <a:spcPct val="90000"/>
              </a:lnSpc>
              <a:buFont typeface="+mj-lt"/>
              <a:buAutoNum type="arabicPeriod"/>
            </a:pP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En la zona mediterránea se extendió el </a:t>
            </a:r>
            <a:r>
              <a:rPr lang="es-ES" sz="1300" b="1" dirty="0">
                <a:effectLst/>
                <a:latin typeface="Century Gothic,Bold"/>
                <a:ea typeface="Calibri" panose="020F0502020204030204" pitchFamily="34" charset="0"/>
                <a:cs typeface="Century Gothic,Bold"/>
              </a:rPr>
              <a:t>regadío </a:t>
            </a: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y se introdujeron </a:t>
            </a:r>
            <a:r>
              <a:rPr lang="es-ES" sz="1300" b="1" dirty="0">
                <a:effectLst/>
                <a:latin typeface="Century Gothic,Bold"/>
                <a:ea typeface="Calibri" panose="020F0502020204030204" pitchFamily="34" charset="0"/>
                <a:cs typeface="Century Gothic,Bold"/>
              </a:rPr>
              <a:t>nuevos cultivos.</a:t>
            </a:r>
          </a:p>
          <a:p>
            <a:pPr>
              <a:lnSpc>
                <a:spcPct val="90000"/>
              </a:lnSpc>
              <a:buFont typeface="+mj-lt"/>
              <a:buAutoNum type="arabicPeriod"/>
            </a:pP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Se difundieron los </a:t>
            </a:r>
            <a:r>
              <a:rPr lang="es-ES" sz="1300" b="1" dirty="0">
                <a:effectLst/>
                <a:latin typeface="Century Gothic,Bold"/>
                <a:ea typeface="Calibri" panose="020F0502020204030204" pitchFamily="34" charset="0"/>
                <a:cs typeface="Century Gothic,Bold"/>
              </a:rPr>
              <a:t>molinos</a:t>
            </a:r>
            <a:r>
              <a:rPr lang="es-ES" sz="1300" dirty="0">
                <a:effectLst/>
                <a:latin typeface="Century Gothic" panose="020B0502020202020204" pitchFamily="34" charset="0"/>
                <a:ea typeface="Calibri" panose="020F0502020204030204" pitchFamily="34" charset="0"/>
                <a:cs typeface="Century Gothic" panose="020B0502020202020204" pitchFamily="34" charset="0"/>
              </a:rPr>
              <a:t>, </a:t>
            </a:r>
            <a:r>
              <a:rPr lang="es-ES" sz="1300" b="1" dirty="0">
                <a:effectLst/>
                <a:latin typeface="Century Gothic" panose="020B0502020202020204" pitchFamily="34" charset="0"/>
                <a:ea typeface="Calibri" panose="020F0502020204030204" pitchFamily="34" charset="0"/>
                <a:cs typeface="Century Gothic" panose="020B0502020202020204" pitchFamily="34" charset="0"/>
              </a:rPr>
              <a:t>que hacían el trabajo a 40 personas.</a:t>
            </a:r>
            <a:endParaRPr lang="es-ES" sz="13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sz="1300" b="1" dirty="0"/>
          </a:p>
        </p:txBody>
      </p:sp>
    </p:spTree>
    <p:extLst>
      <p:ext uri="{BB962C8B-B14F-4D97-AF65-F5344CB8AC3E}">
        <p14:creationId xmlns:p14="http://schemas.microsoft.com/office/powerpoint/2010/main" val="391617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9E1AC5-8ECE-4793-8E04-E173E4BD6F69}"/>
              </a:ext>
            </a:extLst>
          </p:cNvPr>
          <p:cNvSpPr>
            <a:spLocks noGrp="1"/>
          </p:cNvSpPr>
          <p:nvPr>
            <p:ph type="title"/>
          </p:nvPr>
        </p:nvSpPr>
        <p:spPr>
          <a:xfrm>
            <a:off x="1687668" y="216976"/>
            <a:ext cx="9502107" cy="1688024"/>
          </a:xfrm>
        </p:spPr>
        <p:txBody>
          <a:bodyPr>
            <a:normAutofit/>
          </a:bodyPr>
          <a:lstStyle/>
          <a:p>
            <a:pPr algn="ctr">
              <a:lnSpc>
                <a:spcPct val="90000"/>
              </a:lnSpc>
            </a:pPr>
            <a:r>
              <a:rPr lang="en-US" sz="2500" b="1" u="sng" dirty="0">
                <a:solidFill>
                  <a:schemeClr val="tx1"/>
                </a:solidFill>
              </a:rPr>
              <a:t>CONSECUENCIAS DEL AUMENTO PRODUCCIÓN AGRÍCOLA</a:t>
            </a:r>
          </a:p>
        </p:txBody>
      </p:sp>
      <p:sp>
        <p:nvSpPr>
          <p:cNvPr id="3" name="Marcador de contenido 2">
            <a:extLst>
              <a:ext uri="{FF2B5EF4-FFF2-40B4-BE49-F238E27FC236}">
                <a16:creationId xmlns:a16="http://schemas.microsoft.com/office/drawing/2014/main" id="{4F69347E-3DDC-409C-8A24-507664FBC723}"/>
              </a:ext>
            </a:extLst>
          </p:cNvPr>
          <p:cNvSpPr>
            <a:spLocks noGrp="1"/>
          </p:cNvSpPr>
          <p:nvPr>
            <p:ph idx="1"/>
          </p:nvPr>
        </p:nvSpPr>
        <p:spPr>
          <a:xfrm>
            <a:off x="1219006" y="1658319"/>
            <a:ext cx="4519141" cy="4412924"/>
          </a:xfrm>
        </p:spPr>
        <p:txBody>
          <a:bodyPr>
            <a:normAutofit lnSpcReduction="10000"/>
          </a:bodyPr>
          <a:lstStyle/>
          <a:p>
            <a:pPr algn="just">
              <a:spcAft>
                <a:spcPts val="800"/>
              </a:spcAft>
            </a:pPr>
            <a:r>
              <a:rPr lang="es-ES" sz="2600" b="1" dirty="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Como consecuencia de todos estos cambios la</a:t>
            </a:r>
            <a:r>
              <a:rPr lang="es-ES" sz="26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s-ES" sz="2600" b="1" dirty="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producción de alimentos aumentó y permitió alejar el fantasma del hambre. Por ello, la </a:t>
            </a:r>
            <a:r>
              <a:rPr lang="es-ES" sz="2600" b="1" dirty="0">
                <a:solidFill>
                  <a:srgbClr val="000000"/>
                </a:solidFill>
                <a:effectLst/>
                <a:latin typeface="Century Gothic,Bold"/>
                <a:ea typeface="Calibri" panose="020F0502020204030204" pitchFamily="34" charset="0"/>
                <a:cs typeface="Century Gothic,Bold"/>
              </a:rPr>
              <a:t>población creció </a:t>
            </a:r>
            <a:r>
              <a:rPr lang="es-ES" sz="2600" b="1" dirty="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mucho: pasó de 41 millones el año 1000 a 73 millones en el año 1300.</a:t>
            </a:r>
            <a:endParaRPr lang="es-E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US" dirty="0">
              <a:solidFill>
                <a:srgbClr val="000000"/>
              </a:solidFill>
            </a:endParaRPr>
          </a:p>
        </p:txBody>
      </p:sp>
      <p:pic>
        <p:nvPicPr>
          <p:cNvPr id="4098" name="Picture 2" descr="2ES0 CCSS: 09/03/13">
            <a:extLst>
              <a:ext uri="{FF2B5EF4-FFF2-40B4-BE49-F238E27FC236}">
                <a16:creationId xmlns:a16="http://schemas.microsoft.com/office/drawing/2014/main" id="{41F75362-E2DD-4704-A28B-C24EEF2C1D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36877" y="1905000"/>
            <a:ext cx="5451627" cy="408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27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63516C8-F227-4B77-9AA7-61B9A0B78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76D36BC-9AC1-48D8-926F-6F533EE667F6}"/>
              </a:ext>
            </a:extLst>
          </p:cNvPr>
          <p:cNvSpPr>
            <a:spLocks noGrp="1"/>
          </p:cNvSpPr>
          <p:nvPr>
            <p:ph type="title"/>
          </p:nvPr>
        </p:nvSpPr>
        <p:spPr>
          <a:xfrm>
            <a:off x="7534655" y="646148"/>
            <a:ext cx="4092173" cy="1324340"/>
          </a:xfrm>
        </p:spPr>
        <p:txBody>
          <a:bodyPr vert="horz" lIns="91440" tIns="45720" rIns="91440" bIns="45720" rtlCol="0" anchor="b">
            <a:noAutofit/>
          </a:bodyPr>
          <a:lstStyle/>
          <a:p>
            <a:pPr algn="ctr"/>
            <a:r>
              <a:rPr lang="en-US" sz="4400" b="1" dirty="0"/>
              <a:t>ROTACIÓN TRIENAL</a:t>
            </a:r>
          </a:p>
        </p:txBody>
      </p:sp>
      <p:sp>
        <p:nvSpPr>
          <p:cNvPr id="14" name="Rectangle 13">
            <a:extLst>
              <a:ext uri="{FF2B5EF4-FFF2-40B4-BE49-F238E27FC236}">
                <a16:creationId xmlns:a16="http://schemas.microsoft.com/office/drawing/2014/main" id="{D91B420C-C4C8-44DF-96B2-FBD101464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5" name="Marcador de contenido 4">
            <a:extLst>
              <a:ext uri="{FF2B5EF4-FFF2-40B4-BE49-F238E27FC236}">
                <a16:creationId xmlns:a16="http://schemas.microsoft.com/office/drawing/2014/main" id="{607958AF-B894-4947-95ED-138833947C2F}"/>
              </a:ext>
            </a:extLst>
          </p:cNvPr>
          <p:cNvPicPr>
            <a:picLocks noGrp="1" noChangeAspect="1"/>
          </p:cNvPicPr>
          <p:nvPr>
            <p:ph idx="1"/>
          </p:nvPr>
        </p:nvPicPr>
        <p:blipFill>
          <a:blip r:embed="rId2"/>
          <a:stretch>
            <a:fillRect/>
          </a:stretch>
        </p:blipFill>
        <p:spPr>
          <a:xfrm>
            <a:off x="1841235" y="657049"/>
            <a:ext cx="4851122" cy="5142655"/>
          </a:xfrm>
          <a:prstGeom prst="rect">
            <a:avLst/>
          </a:prstGeom>
        </p:spPr>
      </p:pic>
      <p:sp>
        <p:nvSpPr>
          <p:cNvPr id="7" name="CuadroTexto 6">
            <a:extLst>
              <a:ext uri="{FF2B5EF4-FFF2-40B4-BE49-F238E27FC236}">
                <a16:creationId xmlns:a16="http://schemas.microsoft.com/office/drawing/2014/main" id="{0943B46A-BD5A-4B9A-84E6-CED377B0649C}"/>
              </a:ext>
            </a:extLst>
          </p:cNvPr>
          <p:cNvSpPr txBox="1"/>
          <p:nvPr/>
        </p:nvSpPr>
        <p:spPr>
          <a:xfrm>
            <a:off x="7532950" y="2255492"/>
            <a:ext cx="4093878" cy="3521740"/>
          </a:xfrm>
          <a:prstGeom prst="rect">
            <a:avLst/>
          </a:prstGeom>
        </p:spPr>
        <p:txBody>
          <a:bodyPr vert="horz" lIns="91440" tIns="45720" rIns="91440" bIns="45720" rtlCol="0">
            <a:normAutofit/>
          </a:bodyPr>
          <a:lstStyle/>
          <a:p>
            <a:pPr>
              <a:spcBef>
                <a:spcPts val="1000"/>
              </a:spcBef>
              <a:buClr>
                <a:schemeClr val="accent1"/>
              </a:buClr>
              <a:buFont typeface="Wingdings 3" charset="2"/>
              <a:buChar char=""/>
            </a:pPr>
            <a:r>
              <a:rPr lang="en-US" sz="2400" b="1" dirty="0">
                <a:solidFill>
                  <a:schemeClr val="tx1">
                    <a:lumMod val="75000"/>
                    <a:lumOff val="25000"/>
                  </a:schemeClr>
                </a:solidFill>
                <a:effectLst/>
              </a:rPr>
              <a:t>Sistema que </a:t>
            </a:r>
            <a:r>
              <a:rPr lang="en-US" sz="2400" b="1" dirty="0" err="1">
                <a:solidFill>
                  <a:schemeClr val="tx1">
                    <a:lumMod val="75000"/>
                    <a:lumOff val="25000"/>
                  </a:schemeClr>
                </a:solidFill>
                <a:effectLst/>
              </a:rPr>
              <a:t>permitía</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alternar</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en</a:t>
            </a:r>
            <a:r>
              <a:rPr lang="en-US" sz="2400" b="1" dirty="0">
                <a:solidFill>
                  <a:schemeClr val="tx1">
                    <a:lumMod val="75000"/>
                    <a:lumOff val="25000"/>
                  </a:schemeClr>
                </a:solidFill>
                <a:effectLst/>
              </a:rPr>
              <a:t> una </a:t>
            </a:r>
            <a:r>
              <a:rPr lang="en-US" sz="2400" b="1" dirty="0" err="1">
                <a:solidFill>
                  <a:schemeClr val="tx1">
                    <a:lumMod val="75000"/>
                    <a:lumOff val="25000"/>
                  </a:schemeClr>
                </a:solidFill>
                <a:effectLst/>
              </a:rPr>
              <a:t>misma</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parcela</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cereales</a:t>
            </a:r>
            <a:r>
              <a:rPr lang="en-US" sz="2400" b="1" dirty="0">
                <a:solidFill>
                  <a:schemeClr val="tx1">
                    <a:lumMod val="75000"/>
                    <a:lumOff val="25000"/>
                  </a:schemeClr>
                </a:solidFill>
                <a:effectLst/>
              </a:rPr>
              <a:t> de </a:t>
            </a:r>
            <a:r>
              <a:rPr lang="en-US" sz="2400" b="1" dirty="0" err="1">
                <a:solidFill>
                  <a:schemeClr val="tx1">
                    <a:lumMod val="75000"/>
                    <a:lumOff val="25000"/>
                  </a:schemeClr>
                </a:solidFill>
                <a:effectLst/>
              </a:rPr>
              <a:t>invierno</a:t>
            </a:r>
            <a:r>
              <a:rPr lang="en-US" sz="2400" b="1" dirty="0">
                <a:solidFill>
                  <a:schemeClr val="tx1">
                    <a:lumMod val="75000"/>
                    <a:lumOff val="25000"/>
                  </a:schemeClr>
                </a:solidFill>
                <a:effectLst/>
              </a:rPr>
              <a:t> y </a:t>
            </a:r>
            <a:r>
              <a:rPr lang="en-US" sz="2400" b="1" dirty="0" err="1">
                <a:solidFill>
                  <a:schemeClr val="tx1">
                    <a:lumMod val="75000"/>
                    <a:lumOff val="25000"/>
                  </a:schemeClr>
                </a:solidFill>
                <a:effectLst/>
              </a:rPr>
              <a:t>cereales</a:t>
            </a:r>
            <a:r>
              <a:rPr lang="en-US" sz="2400" b="1" dirty="0">
                <a:solidFill>
                  <a:schemeClr val="tx1">
                    <a:lumMod val="75000"/>
                    <a:lumOff val="25000"/>
                  </a:schemeClr>
                </a:solidFill>
                <a:effectLst/>
              </a:rPr>
              <a:t> de primavera y </a:t>
            </a:r>
            <a:r>
              <a:rPr lang="en-US" sz="2400" b="1" dirty="0" err="1">
                <a:solidFill>
                  <a:schemeClr val="tx1">
                    <a:lumMod val="75000"/>
                    <a:lumOff val="25000"/>
                  </a:schemeClr>
                </a:solidFill>
                <a:effectLst/>
              </a:rPr>
              <a:t>reducir</a:t>
            </a:r>
            <a:r>
              <a:rPr lang="en-US" sz="2400" b="1" dirty="0">
                <a:solidFill>
                  <a:schemeClr val="tx1">
                    <a:lumMod val="75000"/>
                    <a:lumOff val="25000"/>
                  </a:schemeClr>
                </a:solidFill>
                <a:effectLst/>
              </a:rPr>
              <a:t> el </a:t>
            </a:r>
            <a:r>
              <a:rPr lang="en-US" sz="2400" b="1" dirty="0" err="1">
                <a:solidFill>
                  <a:schemeClr val="tx1">
                    <a:lumMod val="75000"/>
                    <a:lumOff val="25000"/>
                  </a:schemeClr>
                </a:solidFill>
                <a:effectLst/>
              </a:rPr>
              <a:t>barbecho</a:t>
            </a:r>
            <a:r>
              <a:rPr lang="en-US" sz="2400" b="1" dirty="0">
                <a:solidFill>
                  <a:schemeClr val="tx1">
                    <a:lumMod val="75000"/>
                    <a:lumOff val="25000"/>
                  </a:schemeClr>
                </a:solidFill>
                <a:effectLst/>
              </a:rPr>
              <a:t> a una </a:t>
            </a:r>
            <a:r>
              <a:rPr lang="en-US" sz="2400" b="1" dirty="0" err="1">
                <a:solidFill>
                  <a:schemeClr val="tx1">
                    <a:lumMod val="75000"/>
                    <a:lumOff val="25000"/>
                  </a:schemeClr>
                </a:solidFill>
                <a:effectLst/>
              </a:rPr>
              <a:t>vez</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cada</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tres</a:t>
            </a:r>
            <a:r>
              <a:rPr lang="en-US" sz="2400" b="1" dirty="0">
                <a:solidFill>
                  <a:schemeClr val="tx1">
                    <a:lumMod val="75000"/>
                    <a:lumOff val="25000"/>
                  </a:schemeClr>
                </a:solidFill>
                <a:effectLst/>
              </a:rPr>
              <a:t> </a:t>
            </a:r>
            <a:r>
              <a:rPr lang="en-US" sz="2400" b="1" dirty="0" err="1">
                <a:solidFill>
                  <a:schemeClr val="tx1">
                    <a:lumMod val="75000"/>
                    <a:lumOff val="25000"/>
                  </a:schemeClr>
                </a:solidFill>
                <a:effectLst/>
              </a:rPr>
              <a:t>años</a:t>
            </a:r>
            <a:r>
              <a:rPr lang="en-US" sz="2400" b="1" dirty="0">
                <a:solidFill>
                  <a:schemeClr val="tx1">
                    <a:lumMod val="75000"/>
                    <a:lumOff val="25000"/>
                  </a:schemeClr>
                </a:solidFill>
                <a:effectLst/>
              </a:rPr>
              <a:t>.</a:t>
            </a:r>
          </a:p>
        </p:txBody>
      </p:sp>
    </p:spTree>
    <p:extLst>
      <p:ext uri="{BB962C8B-B14F-4D97-AF65-F5344CB8AC3E}">
        <p14:creationId xmlns:p14="http://schemas.microsoft.com/office/powerpoint/2010/main" val="222480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9449BF-9111-4C23-A0CB-0DA16C9D6474}"/>
              </a:ext>
            </a:extLst>
          </p:cNvPr>
          <p:cNvSpPr>
            <a:spLocks noGrp="1"/>
          </p:cNvSpPr>
          <p:nvPr>
            <p:ph type="title"/>
          </p:nvPr>
        </p:nvSpPr>
        <p:spPr>
          <a:xfrm>
            <a:off x="2592925" y="624110"/>
            <a:ext cx="8911687" cy="894724"/>
          </a:xfrm>
        </p:spPr>
        <p:txBody>
          <a:bodyPr>
            <a:normAutofit/>
          </a:bodyPr>
          <a:lstStyle/>
          <a:p>
            <a:pPr algn="ctr"/>
            <a:r>
              <a:rPr lang="en-US" sz="4800" b="1" dirty="0"/>
              <a:t>ROTACIÓN TRIENAL</a:t>
            </a:r>
          </a:p>
        </p:txBody>
      </p:sp>
      <p:pic>
        <p:nvPicPr>
          <p:cNvPr id="5122" name="Picture 2" descr="ESQUEMA sobre LA ROTACIÓN DE CULTIVOS">
            <a:extLst>
              <a:ext uri="{FF2B5EF4-FFF2-40B4-BE49-F238E27FC236}">
                <a16:creationId xmlns:a16="http://schemas.microsoft.com/office/drawing/2014/main" id="{BC58F1FA-BA96-4F90-BFE4-D0484D0662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63132" y="1905000"/>
            <a:ext cx="6255921" cy="4666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484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CBDC789-4628-40BC-A05C-943DF24E2058}"/>
              </a:ext>
            </a:extLst>
          </p:cNvPr>
          <p:cNvSpPr>
            <a:spLocks noGrp="1"/>
          </p:cNvSpPr>
          <p:nvPr>
            <p:ph type="title"/>
          </p:nvPr>
        </p:nvSpPr>
        <p:spPr>
          <a:xfrm>
            <a:off x="649224" y="645106"/>
            <a:ext cx="3650279" cy="1259894"/>
          </a:xfrm>
        </p:spPr>
        <p:txBody>
          <a:bodyPr>
            <a:noAutofit/>
          </a:bodyPr>
          <a:lstStyle/>
          <a:p>
            <a:pPr algn="ctr"/>
            <a:r>
              <a:rPr lang="en-US" sz="4400" b="1" dirty="0"/>
              <a:t>ARADO NORMANDO</a:t>
            </a:r>
          </a:p>
        </p:txBody>
      </p:sp>
      <p:sp>
        <p:nvSpPr>
          <p:cNvPr id="12" name="Rectangle 11">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8575CA79-4FED-4A66-8A27-9531F45574BC}"/>
              </a:ext>
            </a:extLst>
          </p:cNvPr>
          <p:cNvSpPr>
            <a:spLocks noGrp="1"/>
          </p:cNvSpPr>
          <p:nvPr>
            <p:ph idx="1"/>
          </p:nvPr>
        </p:nvSpPr>
        <p:spPr>
          <a:xfrm>
            <a:off x="649225" y="2133600"/>
            <a:ext cx="3970318" cy="4433900"/>
          </a:xfrm>
        </p:spPr>
        <p:txBody>
          <a:bodyPr>
            <a:normAutofit/>
          </a:bodyPr>
          <a:lstStyle/>
          <a:p>
            <a:pPr algn="just">
              <a:lnSpc>
                <a:spcPct val="90000"/>
              </a:lnSpc>
              <a:spcAft>
                <a:spcPts val="800"/>
              </a:spcAft>
            </a:pP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El </a:t>
            </a:r>
            <a:r>
              <a:rPr lang="es-ES" sz="2000" b="1" i="1" dirty="0">
                <a:effectLst/>
                <a:latin typeface="Century Gothic,Italic"/>
                <a:ea typeface="Calibri" panose="020F0502020204030204" pitchFamily="34" charset="0"/>
                <a:cs typeface="Century Gothic,Italic"/>
              </a:rPr>
              <a:t>arado normando o de vertedera</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 más pesado y que hacía unos surcos más profundos, con lo que la tierra se aireaba más y era más productiva.</a:t>
            </a:r>
            <a:endParaRPr lang="es-ES" sz="20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pP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Para manejarlo, fue necesario incorporarle ruedas y sustituir los bueyes por caballos como animales de tiro. Esto se consiguió gracias a la collera y las herraduras.</a:t>
            </a:r>
            <a:endParaRPr lang="es-E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dirty="0"/>
          </a:p>
        </p:txBody>
      </p:sp>
      <p:pic>
        <p:nvPicPr>
          <p:cNvPr id="5" name="Imagen 4">
            <a:extLst>
              <a:ext uri="{FF2B5EF4-FFF2-40B4-BE49-F238E27FC236}">
                <a16:creationId xmlns:a16="http://schemas.microsoft.com/office/drawing/2014/main" id="{0046C3A3-6DA9-4278-83A5-B2618785E2E5}"/>
              </a:ext>
            </a:extLst>
          </p:cNvPr>
          <p:cNvPicPr>
            <a:picLocks noChangeAspect="1"/>
          </p:cNvPicPr>
          <p:nvPr/>
        </p:nvPicPr>
        <p:blipFill>
          <a:blip r:embed="rId2"/>
          <a:stretch>
            <a:fillRect/>
          </a:stretch>
        </p:blipFill>
        <p:spPr>
          <a:xfrm>
            <a:off x="4619543" y="1276005"/>
            <a:ext cx="6953577" cy="3980923"/>
          </a:xfrm>
          <a:prstGeom prst="rect">
            <a:avLst/>
          </a:prstGeom>
        </p:spPr>
      </p:pic>
      <p:sp>
        <p:nvSpPr>
          <p:cNvPr id="14"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124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36E2E2-11A8-47BF-9FC2-B3D73D5B4B64}"/>
              </a:ext>
            </a:extLst>
          </p:cNvPr>
          <p:cNvSpPr>
            <a:spLocks noGrp="1"/>
          </p:cNvSpPr>
          <p:nvPr>
            <p:ph type="title"/>
          </p:nvPr>
        </p:nvSpPr>
        <p:spPr/>
        <p:txBody>
          <a:bodyPr>
            <a:normAutofit/>
          </a:bodyPr>
          <a:lstStyle/>
          <a:p>
            <a:pPr algn="ctr"/>
            <a:r>
              <a:rPr lang="en-US" sz="6000" b="1" dirty="0">
                <a:solidFill>
                  <a:schemeClr val="tx1"/>
                </a:solidFill>
              </a:rPr>
              <a:t>EL MOLINO</a:t>
            </a:r>
          </a:p>
        </p:txBody>
      </p:sp>
      <p:pic>
        <p:nvPicPr>
          <p:cNvPr id="5" name="Marcador de contenido 4">
            <a:extLst>
              <a:ext uri="{FF2B5EF4-FFF2-40B4-BE49-F238E27FC236}">
                <a16:creationId xmlns:a16="http://schemas.microsoft.com/office/drawing/2014/main" id="{0906192D-C61A-4C11-9881-79707CD54B4C}"/>
              </a:ext>
            </a:extLst>
          </p:cNvPr>
          <p:cNvPicPr>
            <a:picLocks noGrp="1" noChangeAspect="1"/>
          </p:cNvPicPr>
          <p:nvPr>
            <p:ph idx="1"/>
          </p:nvPr>
        </p:nvPicPr>
        <p:blipFill>
          <a:blip r:embed="rId2"/>
          <a:stretch>
            <a:fillRect/>
          </a:stretch>
        </p:blipFill>
        <p:spPr>
          <a:xfrm>
            <a:off x="687388" y="1276459"/>
            <a:ext cx="4054727" cy="5554420"/>
          </a:xfrm>
        </p:spPr>
      </p:pic>
      <p:pic>
        <p:nvPicPr>
          <p:cNvPr id="7" name="Imagen 6">
            <a:extLst>
              <a:ext uri="{FF2B5EF4-FFF2-40B4-BE49-F238E27FC236}">
                <a16:creationId xmlns:a16="http://schemas.microsoft.com/office/drawing/2014/main" id="{1DC8366A-1296-4F5D-A056-541B2AB0D6BC}"/>
              </a:ext>
            </a:extLst>
          </p:cNvPr>
          <p:cNvPicPr>
            <a:picLocks noChangeAspect="1"/>
          </p:cNvPicPr>
          <p:nvPr/>
        </p:nvPicPr>
        <p:blipFill>
          <a:blip r:embed="rId3"/>
          <a:stretch>
            <a:fillRect/>
          </a:stretch>
        </p:blipFill>
        <p:spPr>
          <a:xfrm>
            <a:off x="6102982" y="2144585"/>
            <a:ext cx="5706726" cy="4504188"/>
          </a:xfrm>
          <a:prstGeom prst="rect">
            <a:avLst/>
          </a:prstGeom>
        </p:spPr>
      </p:pic>
    </p:spTree>
    <p:extLst>
      <p:ext uri="{BB962C8B-B14F-4D97-AF65-F5344CB8AC3E}">
        <p14:creationId xmlns:p14="http://schemas.microsoft.com/office/powerpoint/2010/main" val="3731452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6F8B4A-1C3F-4559-9E42-5839FC1A3435}"/>
              </a:ext>
            </a:extLst>
          </p:cNvPr>
          <p:cNvSpPr>
            <a:spLocks noGrp="1"/>
          </p:cNvSpPr>
          <p:nvPr>
            <p:ph type="title"/>
          </p:nvPr>
        </p:nvSpPr>
        <p:spPr>
          <a:xfrm>
            <a:off x="2592925" y="624110"/>
            <a:ext cx="8911687" cy="832731"/>
          </a:xfrm>
        </p:spPr>
        <p:txBody>
          <a:bodyPr>
            <a:normAutofit/>
          </a:bodyPr>
          <a:lstStyle/>
          <a:p>
            <a:pPr algn="ctr"/>
            <a:r>
              <a:rPr lang="en-US" sz="4800" b="1" dirty="0"/>
              <a:t>AUGE DEL COMERCIO</a:t>
            </a:r>
          </a:p>
        </p:txBody>
      </p:sp>
      <p:sp>
        <p:nvSpPr>
          <p:cNvPr id="3" name="Marcador de contenido 2">
            <a:extLst>
              <a:ext uri="{FF2B5EF4-FFF2-40B4-BE49-F238E27FC236}">
                <a16:creationId xmlns:a16="http://schemas.microsoft.com/office/drawing/2014/main" id="{ACD52589-939B-46EE-8D0B-0D6D6BCEA359}"/>
              </a:ext>
            </a:extLst>
          </p:cNvPr>
          <p:cNvSpPr>
            <a:spLocks noGrp="1"/>
          </p:cNvSpPr>
          <p:nvPr>
            <p:ph idx="1"/>
          </p:nvPr>
        </p:nvSpPr>
        <p:spPr>
          <a:xfrm>
            <a:off x="495946" y="1782305"/>
            <a:ext cx="6075335" cy="4804475"/>
          </a:xfrm>
        </p:spPr>
        <p:txBody>
          <a:bodyPr>
            <a:normAutofit fontScale="92500" lnSpcReduction="10000"/>
          </a:bodyPr>
          <a:lstStyle/>
          <a:p>
            <a:pPr algn="just"/>
            <a:r>
              <a:rPr lang="es-ES" sz="1800" b="1">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El comercio también experimentó un gran desarrollo a partir del siglo XII, porque el crecimiento de la población aumentó las necesidades de productos. Los productos se transportaban por tierra (en carros) y, sobre todo, en barco a través de los principales ríos y mares. Había dos grandes rutas marítimas.</a:t>
            </a:r>
          </a:p>
          <a:p>
            <a:pPr algn="just">
              <a:buFont typeface="+mj-lt"/>
              <a:buAutoNum type="arabicPeriod"/>
            </a:pPr>
            <a:r>
              <a:rPr lang="es-ES" sz="1800" b="1">
                <a:solidFill>
                  <a:srgbClr val="FF0000"/>
                </a:solidFill>
                <a:effectLst/>
                <a:latin typeface="Century Gothic,Bold"/>
                <a:ea typeface="Calibri" panose="020F0502020204030204" pitchFamily="34" charset="0"/>
                <a:cs typeface="Century Gothic,Bold"/>
              </a:rPr>
              <a:t>La ruta del Mediterráneo</a:t>
            </a:r>
            <a:r>
              <a:rPr lang="es-ES" sz="1800" b="1">
                <a:solidFill>
                  <a:srgbClr val="3E3D2D"/>
                </a:solidFill>
                <a:effectLst/>
                <a:latin typeface="Century Gothic,Bold"/>
                <a:ea typeface="Calibri" panose="020F0502020204030204" pitchFamily="34" charset="0"/>
                <a:cs typeface="Century Gothic,Bold"/>
              </a:rPr>
              <a:t>: </a:t>
            </a:r>
            <a:r>
              <a:rPr lang="es-ES" sz="1800" b="1">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relacionaba a las ciudades españolas e italianas con los puertos musulmanes y del imperio bizantino. Los europeos importaban productos de lujo y exportaban tejidos y armas.</a:t>
            </a:r>
            <a:endParaRPr lang="es-ES" sz="1800" b="1">
              <a:effectLst/>
              <a:latin typeface="Calibri" panose="020F0502020204030204" pitchFamily="34" charset="0"/>
              <a:ea typeface="Calibri" panose="020F0502020204030204" pitchFamily="34" charset="0"/>
              <a:cs typeface="Times New Roman" panose="02020603050405020304" pitchFamily="18" charset="0"/>
            </a:endParaRPr>
          </a:p>
          <a:p>
            <a:pPr algn="just">
              <a:buFont typeface="+mj-lt"/>
              <a:buAutoNum type="arabicPeriod"/>
            </a:pPr>
            <a:r>
              <a:rPr lang="es-ES" sz="1800" b="1">
                <a:solidFill>
                  <a:srgbClr val="FF0000"/>
                </a:solidFill>
                <a:effectLst/>
                <a:latin typeface="Century Gothic,Bold"/>
                <a:ea typeface="Calibri" panose="020F0502020204030204" pitchFamily="34" charset="0"/>
                <a:cs typeface="Century Gothic,Bold"/>
              </a:rPr>
              <a:t>La ruta del Atlántico y del Báltico: </a:t>
            </a:r>
            <a:r>
              <a:rPr lang="es-ES" sz="1800" b="1">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estaba dominada por una asociación de comerciantes, la Hansa. Comunicaba los puertos portugueses y del cantábrico con las ciudades flamencas, alemanas e incluso rusas. Se intercambiaban las lanas castellanas inglesas, los vinos franceses y otros productos como el estaño, el ámbar, las pieles, la madera y el trigo de Báltico.</a:t>
            </a:r>
            <a:endParaRPr lang="es-ES" sz="1800" b="1">
              <a:effectLst/>
              <a:latin typeface="Calibri" panose="020F0502020204030204" pitchFamily="34" charset="0"/>
              <a:ea typeface="Calibri" panose="020F0502020204030204" pitchFamily="34" charset="0"/>
              <a:cs typeface="Times New Roman" panose="02020603050405020304" pitchFamily="18" charset="0"/>
            </a:endParaRPr>
          </a:p>
          <a:p>
            <a:pPr algn="just">
              <a:buFont typeface="+mj-lt"/>
              <a:buAutoNum type="arabicPeriod"/>
            </a:pPr>
            <a:endParaRPr lang="en-US" b="1" dirty="0"/>
          </a:p>
        </p:txBody>
      </p:sp>
      <p:pic>
        <p:nvPicPr>
          <p:cNvPr id="6148" name="Picture 4">
            <a:extLst>
              <a:ext uri="{FF2B5EF4-FFF2-40B4-BE49-F238E27FC236}">
                <a16:creationId xmlns:a16="http://schemas.microsoft.com/office/drawing/2014/main" id="{149BC488-269D-4A67-9D37-50797486B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25" y="1983783"/>
            <a:ext cx="5286375" cy="4250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9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5B4694-793D-41E5-99C4-907B97308697}"/>
              </a:ext>
            </a:extLst>
          </p:cNvPr>
          <p:cNvSpPr>
            <a:spLocks noGrp="1"/>
          </p:cNvSpPr>
          <p:nvPr>
            <p:ph type="title"/>
          </p:nvPr>
        </p:nvSpPr>
        <p:spPr>
          <a:xfrm>
            <a:off x="649224" y="290500"/>
            <a:ext cx="3650279" cy="1088849"/>
          </a:xfrm>
        </p:spPr>
        <p:txBody>
          <a:bodyPr>
            <a:normAutofit fontScale="90000"/>
          </a:bodyPr>
          <a:lstStyle/>
          <a:p>
            <a:pPr algn="ctr"/>
            <a:r>
              <a:rPr lang="en-US" b="1" dirty="0">
                <a:solidFill>
                  <a:srgbClr val="2E593A"/>
                </a:solidFill>
              </a:rPr>
              <a:t>AUGE DEL COMERCIO</a:t>
            </a:r>
            <a:endParaRPr lang="en-US" dirty="0">
              <a:solidFill>
                <a:srgbClr val="2E593A"/>
              </a:solidFill>
            </a:endParaRPr>
          </a:p>
        </p:txBody>
      </p:sp>
      <p:sp>
        <p:nvSpPr>
          <p:cNvPr id="73" name="Rectangle 72">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rgbClr val="2E593A"/>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D90572E7-24C4-4253-9FBE-245566281CE3}"/>
              </a:ext>
            </a:extLst>
          </p:cNvPr>
          <p:cNvSpPr>
            <a:spLocks noGrp="1"/>
          </p:cNvSpPr>
          <p:nvPr>
            <p:ph idx="1"/>
          </p:nvPr>
        </p:nvSpPr>
        <p:spPr>
          <a:xfrm>
            <a:off x="182880" y="1670635"/>
            <a:ext cx="4116623" cy="4896865"/>
          </a:xfrm>
        </p:spPr>
        <p:txBody>
          <a:bodyPr>
            <a:normAutofit/>
          </a:bodyPr>
          <a:lstStyle/>
          <a:p>
            <a:pPr>
              <a:lnSpc>
                <a:spcPct val="90000"/>
              </a:lnSpc>
              <a:spcAft>
                <a:spcPts val="800"/>
              </a:spcAft>
              <a:buClr>
                <a:srgbClr val="5FA754"/>
              </a:buClr>
            </a:pP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Los mercaderes se reunían periódicamente en </a:t>
            </a:r>
            <a:r>
              <a:rPr lang="es-ES" sz="2000" b="1" dirty="0">
                <a:effectLst/>
                <a:latin typeface="Century Gothic,Bold"/>
                <a:ea typeface="Calibri" panose="020F0502020204030204" pitchFamily="34" charset="0"/>
                <a:cs typeface="Century Gothic,Bold"/>
              </a:rPr>
              <a:t>ferias</a:t>
            </a:r>
            <a:r>
              <a:rPr lang="es-ES" sz="2000" b="1" dirty="0">
                <a:latin typeface="Calibri" panose="020F0502020204030204" pitchFamily="34" charset="0"/>
                <a:ea typeface="Calibri" panose="020F0502020204030204" pitchFamily="34" charset="0"/>
                <a:cs typeface="Times New Roman" panose="02020603050405020304" pitchFamily="18" charset="0"/>
              </a:rPr>
              <a:t> C</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omerciales a las que llegaban productos de todas partes. El</a:t>
            </a:r>
            <a:r>
              <a:rPr lang="es-ES" sz="2000" b="1" dirty="0">
                <a:latin typeface="Calibri" panose="020F0502020204030204" pitchFamily="34" charset="0"/>
                <a:ea typeface="Calibri" panose="020F0502020204030204" pitchFamily="34" charset="0"/>
                <a:cs typeface="Times New Roman" panose="02020603050405020304" pitchFamily="18" charset="0"/>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aumento del comercio supuso la aparición de nuevas técnicas</a:t>
            </a:r>
            <a:r>
              <a:rPr lang="es-ES" sz="2000" b="1" dirty="0">
                <a:latin typeface="Calibri" panose="020F0502020204030204" pitchFamily="34" charset="0"/>
                <a:ea typeface="Calibri" panose="020F0502020204030204" pitchFamily="34" charset="0"/>
                <a:cs typeface="Times New Roman" panose="02020603050405020304" pitchFamily="18" charset="0"/>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bancarias y financieras en Europa. Muchos viajes comerciales</a:t>
            </a:r>
            <a:r>
              <a:rPr lang="es-ES" sz="2000" b="1" dirty="0">
                <a:latin typeface="Calibri" panose="020F0502020204030204" pitchFamily="34" charset="0"/>
                <a:ea typeface="Calibri" panose="020F0502020204030204" pitchFamily="34" charset="0"/>
                <a:cs typeface="Times New Roman" panose="02020603050405020304" pitchFamily="18" charset="0"/>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eran muy costosos y empezaron a financiarse a crédito. Y para</a:t>
            </a:r>
            <a:r>
              <a:rPr lang="es-ES" sz="2000" b="1" dirty="0">
                <a:latin typeface="Calibri" panose="020F0502020204030204" pitchFamily="34" charset="0"/>
                <a:ea typeface="Calibri" panose="020F0502020204030204" pitchFamily="34" charset="0"/>
                <a:cs typeface="Times New Roman" panose="02020603050405020304" pitchFamily="18" charset="0"/>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evitar los robos establecieron las letras de cambio.</a:t>
            </a:r>
            <a:endParaRPr lang="es-ES" sz="2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buClr>
                <a:srgbClr val="5FA754"/>
              </a:buClr>
            </a:pPr>
            <a:endParaRPr lang="en-US" sz="1700" dirty="0"/>
          </a:p>
        </p:txBody>
      </p:sp>
      <p:sp>
        <p:nvSpPr>
          <p:cNvPr id="75"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feria edad media">
            <a:extLst>
              <a:ext uri="{FF2B5EF4-FFF2-40B4-BE49-F238E27FC236}">
                <a16:creationId xmlns:a16="http://schemas.microsoft.com/office/drawing/2014/main" id="{EBB04B68-D4BD-4374-9F9E-4B88C63B2A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73" r="26480" b="-1"/>
          <a:stretch/>
        </p:blipFill>
        <p:spPr bwMode="auto">
          <a:xfrm>
            <a:off x="4619543" y="10"/>
            <a:ext cx="7572457" cy="685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38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CF37B5-1A20-433A-A127-85E7B09FE4C3}"/>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41796C5B-CE3C-4FE8-B752-A33470AF0FE2}"/>
              </a:ext>
            </a:extLst>
          </p:cNvPr>
          <p:cNvSpPr>
            <a:spLocks noGrp="1"/>
          </p:cNvSpPr>
          <p:nvPr>
            <p:ph idx="1"/>
          </p:nvPr>
        </p:nvSpPr>
        <p:spPr/>
        <p:txBody>
          <a:bodyPr/>
          <a:lstStyle/>
          <a:p>
            <a:endParaRPr lang="en-US" dirty="0"/>
          </a:p>
        </p:txBody>
      </p:sp>
      <p:pic>
        <p:nvPicPr>
          <p:cNvPr id="5" name="Imagen 4">
            <a:extLst>
              <a:ext uri="{FF2B5EF4-FFF2-40B4-BE49-F238E27FC236}">
                <a16:creationId xmlns:a16="http://schemas.microsoft.com/office/drawing/2014/main" id="{C12D8915-9CDB-4343-BC2C-B98C7485977F}"/>
              </a:ext>
            </a:extLst>
          </p:cNvPr>
          <p:cNvPicPr>
            <a:picLocks noChangeAspect="1"/>
          </p:cNvPicPr>
          <p:nvPr/>
        </p:nvPicPr>
        <p:blipFill>
          <a:blip r:embed="rId2"/>
          <a:stretch>
            <a:fillRect/>
          </a:stretch>
        </p:blipFill>
        <p:spPr>
          <a:xfrm>
            <a:off x="1580828" y="464949"/>
            <a:ext cx="10249554" cy="6214819"/>
          </a:xfrm>
          <a:prstGeom prst="rect">
            <a:avLst/>
          </a:prstGeom>
        </p:spPr>
      </p:pic>
    </p:spTree>
    <p:extLst>
      <p:ext uri="{BB962C8B-B14F-4D97-AF65-F5344CB8AC3E}">
        <p14:creationId xmlns:p14="http://schemas.microsoft.com/office/powerpoint/2010/main" val="79722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23B08B-DB35-4E94-A37A-A9B9EFE557EE}"/>
              </a:ext>
            </a:extLst>
          </p:cNvPr>
          <p:cNvSpPr>
            <a:spLocks noGrp="1"/>
          </p:cNvSpPr>
          <p:nvPr>
            <p:ph type="title"/>
          </p:nvPr>
        </p:nvSpPr>
        <p:spPr>
          <a:xfrm>
            <a:off x="2592925" y="624110"/>
            <a:ext cx="8911687" cy="817232"/>
          </a:xfrm>
        </p:spPr>
        <p:txBody>
          <a:bodyPr>
            <a:normAutofit fontScale="90000"/>
          </a:bodyPr>
          <a:lstStyle/>
          <a:p>
            <a:pPr algn="ctr"/>
            <a:r>
              <a:rPr lang="en-US" sz="5400" b="1" dirty="0"/>
              <a:t>LOS BANQUEROS</a:t>
            </a:r>
          </a:p>
        </p:txBody>
      </p:sp>
      <p:pic>
        <p:nvPicPr>
          <p:cNvPr id="5" name="Marcador de contenido 4">
            <a:extLst>
              <a:ext uri="{FF2B5EF4-FFF2-40B4-BE49-F238E27FC236}">
                <a16:creationId xmlns:a16="http://schemas.microsoft.com/office/drawing/2014/main" id="{4AD915A8-1E34-48D9-96D5-FB284CC8BE32}"/>
              </a:ext>
            </a:extLst>
          </p:cNvPr>
          <p:cNvPicPr>
            <a:picLocks noGrp="1" noChangeAspect="1"/>
          </p:cNvPicPr>
          <p:nvPr>
            <p:ph idx="1"/>
          </p:nvPr>
        </p:nvPicPr>
        <p:blipFill>
          <a:blip r:embed="rId2"/>
          <a:stretch>
            <a:fillRect/>
          </a:stretch>
        </p:blipFill>
        <p:spPr>
          <a:xfrm>
            <a:off x="2592924" y="1906293"/>
            <a:ext cx="8472865" cy="4742480"/>
          </a:xfrm>
        </p:spPr>
      </p:pic>
    </p:spTree>
    <p:extLst>
      <p:ext uri="{BB962C8B-B14F-4D97-AF65-F5344CB8AC3E}">
        <p14:creationId xmlns:p14="http://schemas.microsoft.com/office/powerpoint/2010/main" val="336775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196" name="Rectangle 7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descr="Vida Urbana en la Edad Media | Historia Universal">
            <a:extLst>
              <a:ext uri="{FF2B5EF4-FFF2-40B4-BE49-F238E27FC236}">
                <a16:creationId xmlns:a16="http://schemas.microsoft.com/office/drawing/2014/main" id="{24D140A5-26B7-43FF-B61E-CA4D3940A06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969" r="25808"/>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8197"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AC0682DA-464C-4B0D-A72F-1C0B179C0F58}"/>
              </a:ext>
            </a:extLst>
          </p:cNvPr>
          <p:cNvSpPr>
            <a:spLocks noGrp="1"/>
          </p:cNvSpPr>
          <p:nvPr>
            <p:ph type="title"/>
          </p:nvPr>
        </p:nvSpPr>
        <p:spPr>
          <a:xfrm>
            <a:off x="541867" y="787400"/>
            <a:ext cx="7145866" cy="778933"/>
          </a:xfrm>
        </p:spPr>
        <p:txBody>
          <a:bodyPr vert="horz" lIns="91440" tIns="45720" rIns="91440" bIns="45720" rtlCol="0" anchor="ctr">
            <a:normAutofit/>
          </a:bodyPr>
          <a:lstStyle/>
          <a:p>
            <a:r>
              <a:rPr lang="en-US" sz="3200" b="1">
                <a:solidFill>
                  <a:srgbClr val="FEFFFF"/>
                </a:solidFill>
              </a:rPr>
              <a:t>EL RENACER DE LAS CIUDADES </a:t>
            </a:r>
          </a:p>
        </p:txBody>
      </p:sp>
      <p:sp>
        <p:nvSpPr>
          <p:cNvPr id="6" name="CuadroTexto 5">
            <a:extLst>
              <a:ext uri="{FF2B5EF4-FFF2-40B4-BE49-F238E27FC236}">
                <a16:creationId xmlns:a16="http://schemas.microsoft.com/office/drawing/2014/main" id="{611EF83F-8EBF-48C1-A43F-A276FF73F648}"/>
              </a:ext>
            </a:extLst>
          </p:cNvPr>
          <p:cNvSpPr txBox="1"/>
          <p:nvPr/>
        </p:nvSpPr>
        <p:spPr>
          <a:xfrm>
            <a:off x="8725546" y="659027"/>
            <a:ext cx="3474074" cy="5912254"/>
          </a:xfrm>
          <a:prstGeom prst="rect">
            <a:avLst/>
          </a:prstGeom>
        </p:spPr>
        <p:txBody>
          <a:bodyPr vert="horz" lIns="91440" tIns="45720" rIns="91440" bIns="45720" rtlCol="0">
            <a:noAutofit/>
          </a:bodyPr>
          <a:lstStyle/>
          <a:p>
            <a:pPr algn="just">
              <a:lnSpc>
                <a:spcPct val="90000"/>
              </a:lnSpc>
              <a:spcBef>
                <a:spcPts val="1000"/>
              </a:spcBef>
              <a:buClr>
                <a:schemeClr val="accent1"/>
              </a:buClr>
              <a:buFont typeface="Wingdings 3" charset="2"/>
              <a:buChar char=""/>
            </a:pPr>
            <a:r>
              <a:rPr lang="en-US" sz="2400" b="1" dirty="0" err="1">
                <a:solidFill>
                  <a:schemeClr val="tx1">
                    <a:lumMod val="95000"/>
                    <a:lumOff val="5000"/>
                  </a:schemeClr>
                </a:solidFill>
                <a:effectLst/>
              </a:rPr>
              <a:t>En</a:t>
            </a:r>
            <a:r>
              <a:rPr lang="en-US" sz="2400" b="1" dirty="0">
                <a:solidFill>
                  <a:schemeClr val="tx1">
                    <a:lumMod val="95000"/>
                    <a:lumOff val="5000"/>
                  </a:schemeClr>
                </a:solidFill>
                <a:effectLst/>
              </a:rPr>
              <a:t> Europa las </a:t>
            </a:r>
            <a:r>
              <a:rPr lang="en-US" sz="2400" b="1" dirty="0" err="1">
                <a:solidFill>
                  <a:schemeClr val="tx1">
                    <a:lumMod val="95000"/>
                    <a:lumOff val="5000"/>
                  </a:schemeClr>
                </a:solidFill>
                <a:effectLst/>
              </a:rPr>
              <a:t>ciudades</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habían</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sufrido</a:t>
            </a:r>
            <a:r>
              <a:rPr lang="en-US" sz="2400" b="1" dirty="0">
                <a:solidFill>
                  <a:schemeClr val="tx1">
                    <a:lumMod val="95000"/>
                    <a:lumOff val="5000"/>
                  </a:schemeClr>
                </a:solidFill>
                <a:effectLst/>
              </a:rPr>
              <a:t> una </a:t>
            </a:r>
            <a:r>
              <a:rPr lang="en-US" sz="2400" b="1" dirty="0" err="1">
                <a:solidFill>
                  <a:schemeClr val="tx1">
                    <a:lumMod val="95000"/>
                    <a:lumOff val="5000"/>
                  </a:schemeClr>
                </a:solidFill>
                <a:effectLst/>
              </a:rPr>
              <a:t>fase</a:t>
            </a:r>
            <a:r>
              <a:rPr lang="en-US" sz="2400" b="1" dirty="0">
                <a:solidFill>
                  <a:schemeClr val="tx1">
                    <a:lumMod val="95000"/>
                    <a:lumOff val="5000"/>
                  </a:schemeClr>
                </a:solidFill>
                <a:effectLst/>
              </a:rPr>
              <a:t> de </a:t>
            </a:r>
            <a:r>
              <a:rPr lang="en-US" sz="2400" b="1" dirty="0" err="1">
                <a:solidFill>
                  <a:schemeClr val="tx1">
                    <a:lumMod val="95000"/>
                    <a:lumOff val="5000"/>
                  </a:schemeClr>
                </a:solidFill>
                <a:effectLst/>
              </a:rPr>
              <a:t>decadencia</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tras</a:t>
            </a:r>
            <a:r>
              <a:rPr lang="en-US" sz="2400" b="1" dirty="0">
                <a:solidFill>
                  <a:schemeClr val="tx1">
                    <a:lumMod val="95000"/>
                    <a:lumOff val="5000"/>
                  </a:schemeClr>
                </a:solidFill>
                <a:effectLst/>
              </a:rPr>
              <a:t> la crisis del </a:t>
            </a:r>
            <a:r>
              <a:rPr lang="en-US" sz="2400" b="1" dirty="0" err="1">
                <a:solidFill>
                  <a:schemeClr val="tx1">
                    <a:lumMod val="95000"/>
                    <a:lumOff val="5000"/>
                  </a:schemeClr>
                </a:solidFill>
                <a:effectLst/>
              </a:rPr>
              <a:t>imperio</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romano</a:t>
            </a:r>
            <a:r>
              <a:rPr lang="en-US" sz="2400" b="1" dirty="0">
                <a:solidFill>
                  <a:schemeClr val="tx1">
                    <a:lumMod val="95000"/>
                    <a:lumOff val="5000"/>
                  </a:schemeClr>
                </a:solidFill>
                <a:effectLst/>
              </a:rPr>
              <a:t>. A </a:t>
            </a:r>
            <a:r>
              <a:rPr lang="en-US" sz="2400" b="1" dirty="0" err="1">
                <a:solidFill>
                  <a:schemeClr val="tx1">
                    <a:lumMod val="95000"/>
                    <a:lumOff val="5000"/>
                  </a:schemeClr>
                </a:solidFill>
                <a:effectLst/>
              </a:rPr>
              <a:t>partir</a:t>
            </a:r>
            <a:r>
              <a:rPr lang="en-US" sz="2400" b="1" dirty="0">
                <a:solidFill>
                  <a:schemeClr val="tx1">
                    <a:lumMod val="95000"/>
                    <a:lumOff val="5000"/>
                  </a:schemeClr>
                </a:solidFill>
                <a:effectLst/>
              </a:rPr>
              <a:t> del </a:t>
            </a:r>
            <a:r>
              <a:rPr lang="en-US" sz="2400" b="1" dirty="0" err="1">
                <a:solidFill>
                  <a:schemeClr val="tx1">
                    <a:lumMod val="95000"/>
                    <a:lumOff val="5000"/>
                  </a:schemeClr>
                </a:solidFill>
                <a:effectLst/>
              </a:rPr>
              <a:t>siglo</a:t>
            </a:r>
            <a:r>
              <a:rPr lang="en-US" sz="2400" b="1" dirty="0">
                <a:solidFill>
                  <a:schemeClr val="tx1">
                    <a:lumMod val="95000"/>
                    <a:lumOff val="5000"/>
                  </a:schemeClr>
                </a:solidFill>
                <a:effectLst/>
              </a:rPr>
              <a:t> XII </a:t>
            </a:r>
            <a:r>
              <a:rPr lang="en-US" sz="2400" b="1" dirty="0" err="1">
                <a:solidFill>
                  <a:schemeClr val="tx1">
                    <a:lumMod val="95000"/>
                    <a:lumOff val="5000"/>
                  </a:schemeClr>
                </a:solidFill>
                <a:effectLst/>
              </a:rPr>
              <a:t>volvieron</a:t>
            </a:r>
            <a:r>
              <a:rPr lang="en-US" sz="2400" b="1" dirty="0">
                <a:solidFill>
                  <a:schemeClr val="tx1">
                    <a:lumMod val="95000"/>
                    <a:lumOff val="5000"/>
                  </a:schemeClr>
                </a:solidFill>
                <a:effectLst/>
              </a:rPr>
              <a:t> a </a:t>
            </a:r>
            <a:r>
              <a:rPr lang="en-US" sz="2400" b="1" dirty="0" err="1">
                <a:solidFill>
                  <a:schemeClr val="tx1">
                    <a:lumMod val="95000"/>
                    <a:lumOff val="5000"/>
                  </a:schemeClr>
                </a:solidFill>
                <a:effectLst/>
              </a:rPr>
              <a:t>crecer</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En</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unos</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casos</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eran</a:t>
            </a:r>
            <a:r>
              <a:rPr lang="en-US" sz="2400" b="1" dirty="0">
                <a:solidFill>
                  <a:schemeClr val="tx1">
                    <a:lumMod val="95000"/>
                    <a:lumOff val="5000"/>
                  </a:schemeClr>
                </a:solidFill>
                <a:effectLst/>
              </a:rPr>
              <a:t> </a:t>
            </a:r>
            <a:r>
              <a:rPr lang="en-US" sz="2400" b="1" dirty="0" err="1">
                <a:solidFill>
                  <a:srgbClr val="FF0000"/>
                </a:solidFill>
                <a:effectLst/>
              </a:rPr>
              <a:t>ciudades</a:t>
            </a:r>
            <a:r>
              <a:rPr lang="en-US" sz="2400" b="1" dirty="0">
                <a:solidFill>
                  <a:srgbClr val="FF0000"/>
                </a:solidFill>
                <a:effectLst/>
              </a:rPr>
              <a:t> </a:t>
            </a:r>
            <a:r>
              <a:rPr lang="en-US" sz="2400" b="1" dirty="0" err="1">
                <a:solidFill>
                  <a:srgbClr val="FF0000"/>
                </a:solidFill>
                <a:effectLst/>
              </a:rPr>
              <a:t>antiguas</a:t>
            </a:r>
            <a:r>
              <a:rPr lang="en-US" sz="2400" b="1" dirty="0">
                <a:solidFill>
                  <a:srgbClr val="FF0000"/>
                </a:solidFill>
                <a:effectLst/>
              </a:rPr>
              <a:t> </a:t>
            </a:r>
            <a:r>
              <a:rPr lang="en-US" sz="2400" b="1" dirty="0">
                <a:solidFill>
                  <a:schemeClr val="tx1">
                    <a:lumMod val="95000"/>
                    <a:lumOff val="5000"/>
                  </a:schemeClr>
                </a:solidFill>
                <a:effectLst/>
              </a:rPr>
              <a:t>que </a:t>
            </a:r>
            <a:r>
              <a:rPr lang="en-US" sz="2400" b="1" dirty="0" err="1">
                <a:solidFill>
                  <a:schemeClr val="tx1">
                    <a:lumMod val="95000"/>
                    <a:lumOff val="5000"/>
                  </a:schemeClr>
                </a:solidFill>
                <a:effectLst/>
              </a:rPr>
              <a:t>volvían</a:t>
            </a:r>
            <a:r>
              <a:rPr lang="en-US" sz="2400" b="1" dirty="0">
                <a:solidFill>
                  <a:schemeClr val="tx1">
                    <a:lumMod val="95000"/>
                    <a:lumOff val="5000"/>
                  </a:schemeClr>
                </a:solidFill>
                <a:effectLst/>
              </a:rPr>
              <a:t> a </a:t>
            </a:r>
            <a:r>
              <a:rPr lang="en-US" sz="2400" b="1" dirty="0" err="1">
                <a:solidFill>
                  <a:schemeClr val="tx1">
                    <a:lumMod val="95000"/>
                    <a:lumOff val="5000"/>
                  </a:schemeClr>
                </a:solidFill>
                <a:effectLst/>
              </a:rPr>
              <a:t>cobrar</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fuerza</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Otras</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eran</a:t>
            </a:r>
            <a:r>
              <a:rPr lang="en-US" sz="2400" b="1" dirty="0">
                <a:solidFill>
                  <a:schemeClr val="tx1">
                    <a:lumMod val="95000"/>
                    <a:lumOff val="5000"/>
                  </a:schemeClr>
                </a:solidFill>
                <a:effectLst/>
              </a:rPr>
              <a:t> </a:t>
            </a:r>
            <a:r>
              <a:rPr lang="en-US" sz="2400" b="1" dirty="0" err="1">
                <a:solidFill>
                  <a:srgbClr val="FF0000"/>
                </a:solidFill>
                <a:effectLst/>
              </a:rPr>
              <a:t>ciudades</a:t>
            </a:r>
            <a:r>
              <a:rPr lang="en-US" sz="2400" b="1" dirty="0">
                <a:solidFill>
                  <a:srgbClr val="FF0000"/>
                </a:solidFill>
                <a:effectLst/>
              </a:rPr>
              <a:t> de </a:t>
            </a:r>
            <a:r>
              <a:rPr lang="en-US" sz="2400" b="1" dirty="0" err="1">
                <a:solidFill>
                  <a:srgbClr val="FF0000"/>
                </a:solidFill>
                <a:effectLst/>
              </a:rPr>
              <a:t>nueva</a:t>
            </a:r>
            <a:r>
              <a:rPr lang="en-US" sz="2400" dirty="0">
                <a:solidFill>
                  <a:srgbClr val="FF0000"/>
                </a:solidFill>
                <a:effectLst/>
              </a:rPr>
              <a:t> </a:t>
            </a:r>
            <a:r>
              <a:rPr lang="en-US" sz="2400" b="1" dirty="0" err="1">
                <a:solidFill>
                  <a:srgbClr val="FF0000"/>
                </a:solidFill>
                <a:effectLst/>
              </a:rPr>
              <a:t>creación</a:t>
            </a:r>
            <a:r>
              <a:rPr lang="en-US" sz="2400" dirty="0">
                <a:solidFill>
                  <a:schemeClr val="tx1">
                    <a:lumMod val="95000"/>
                    <a:lumOff val="5000"/>
                  </a:schemeClr>
                </a:solidFill>
                <a:effectLst/>
              </a:rPr>
              <a:t>, </a:t>
            </a:r>
            <a:r>
              <a:rPr lang="en-US" sz="2400" b="1" dirty="0" err="1">
                <a:solidFill>
                  <a:schemeClr val="tx1">
                    <a:lumMod val="95000"/>
                    <a:lumOff val="5000"/>
                  </a:schemeClr>
                </a:solidFill>
                <a:effectLst/>
              </a:rPr>
              <a:t>surgidas</a:t>
            </a:r>
            <a:r>
              <a:rPr lang="en-US" sz="2400" b="1" dirty="0">
                <a:solidFill>
                  <a:schemeClr val="tx1">
                    <a:lumMod val="95000"/>
                    <a:lumOff val="5000"/>
                  </a:schemeClr>
                </a:solidFill>
                <a:effectLst/>
              </a:rPr>
              <a:t> junto a un </a:t>
            </a:r>
            <a:r>
              <a:rPr lang="en-US" sz="2400" b="1" dirty="0" err="1">
                <a:solidFill>
                  <a:schemeClr val="tx1">
                    <a:lumMod val="95000"/>
                    <a:lumOff val="5000"/>
                  </a:schemeClr>
                </a:solidFill>
                <a:effectLst/>
              </a:rPr>
              <a:t>castillo</a:t>
            </a:r>
            <a:r>
              <a:rPr lang="en-US" sz="2400" b="1" dirty="0">
                <a:solidFill>
                  <a:schemeClr val="tx1">
                    <a:lumMod val="95000"/>
                    <a:lumOff val="5000"/>
                  </a:schemeClr>
                </a:solidFill>
                <a:effectLst/>
              </a:rPr>
              <a:t> o </a:t>
            </a:r>
            <a:r>
              <a:rPr lang="en-US" sz="2400" b="1" dirty="0" err="1">
                <a:solidFill>
                  <a:schemeClr val="tx1">
                    <a:lumMod val="95000"/>
                    <a:lumOff val="5000"/>
                  </a:schemeClr>
                </a:solidFill>
                <a:effectLst/>
              </a:rPr>
              <a:t>monasterio</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en</a:t>
            </a:r>
            <a:r>
              <a:rPr lang="en-US" sz="2400" b="1" dirty="0">
                <a:solidFill>
                  <a:schemeClr val="tx1">
                    <a:lumMod val="95000"/>
                    <a:lumOff val="5000"/>
                  </a:schemeClr>
                </a:solidFill>
                <a:effectLst/>
              </a:rPr>
              <a:t> un </a:t>
            </a:r>
            <a:r>
              <a:rPr lang="en-US" sz="2400" b="1" dirty="0" err="1">
                <a:solidFill>
                  <a:schemeClr val="tx1">
                    <a:lumMod val="95000"/>
                    <a:lumOff val="5000"/>
                  </a:schemeClr>
                </a:solidFill>
                <a:effectLst/>
              </a:rPr>
              <a:t>cruce</a:t>
            </a:r>
            <a:r>
              <a:rPr lang="en-US" sz="2400" b="1" dirty="0">
                <a:solidFill>
                  <a:schemeClr val="tx1">
                    <a:lumMod val="95000"/>
                    <a:lumOff val="5000"/>
                  </a:schemeClr>
                </a:solidFill>
                <a:effectLst/>
              </a:rPr>
              <a:t> de </a:t>
            </a:r>
            <a:r>
              <a:rPr lang="en-US" sz="2400" b="1" dirty="0" err="1">
                <a:solidFill>
                  <a:schemeClr val="tx1">
                    <a:lumMod val="95000"/>
                    <a:lumOff val="5000"/>
                  </a:schemeClr>
                </a:solidFill>
                <a:effectLst/>
              </a:rPr>
              <a:t>caminos</a:t>
            </a:r>
            <a:r>
              <a:rPr lang="en-US" sz="2400" b="1" dirty="0">
                <a:solidFill>
                  <a:schemeClr val="tx1">
                    <a:lumMod val="95000"/>
                    <a:lumOff val="5000"/>
                  </a:schemeClr>
                </a:solidFill>
                <a:effectLst/>
              </a:rPr>
              <a:t> de </a:t>
            </a:r>
            <a:r>
              <a:rPr lang="en-US" sz="2400" b="1" dirty="0" err="1">
                <a:solidFill>
                  <a:schemeClr val="tx1">
                    <a:lumMod val="95000"/>
                    <a:lumOff val="5000"/>
                  </a:schemeClr>
                </a:solidFill>
                <a:effectLst/>
              </a:rPr>
              <a:t>rutas</a:t>
            </a:r>
            <a:r>
              <a:rPr lang="en-US" sz="2400" b="1" dirty="0">
                <a:solidFill>
                  <a:schemeClr val="tx1">
                    <a:lumMod val="95000"/>
                    <a:lumOff val="5000"/>
                  </a:schemeClr>
                </a:solidFill>
                <a:effectLst/>
              </a:rPr>
              <a:t> </a:t>
            </a:r>
            <a:r>
              <a:rPr lang="en-US" sz="2400" b="1" dirty="0" err="1">
                <a:solidFill>
                  <a:schemeClr val="tx1">
                    <a:lumMod val="95000"/>
                    <a:lumOff val="5000"/>
                  </a:schemeClr>
                </a:solidFill>
                <a:effectLst/>
              </a:rPr>
              <a:t>comerciales</a:t>
            </a:r>
            <a:r>
              <a:rPr lang="en-US" sz="2400" b="1" dirty="0">
                <a:solidFill>
                  <a:schemeClr val="tx1">
                    <a:lumMod val="95000"/>
                    <a:lumOff val="5000"/>
                  </a:schemeClr>
                </a:solidFill>
                <a:effectLst/>
              </a:rPr>
              <a:t>. </a:t>
            </a:r>
          </a:p>
        </p:txBody>
      </p:sp>
    </p:spTree>
    <p:extLst>
      <p:ext uri="{BB962C8B-B14F-4D97-AF65-F5344CB8AC3E}">
        <p14:creationId xmlns:p14="http://schemas.microsoft.com/office/powerpoint/2010/main" val="2348526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218" name="Picture 2" descr="La vida en una ciudad medieval - Recreación de la historia">
            <a:extLst>
              <a:ext uri="{FF2B5EF4-FFF2-40B4-BE49-F238E27FC236}">
                <a16:creationId xmlns:a16="http://schemas.microsoft.com/office/drawing/2014/main" id="{8621D153-4BCE-4BFF-A351-58F301F314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891" r="18885"/>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6DA34E4B-5B19-4FAA-9164-8FA28E2EA538}"/>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EL RENACER DE LAS CIUDADES</a:t>
            </a:r>
          </a:p>
        </p:txBody>
      </p:sp>
      <p:sp>
        <p:nvSpPr>
          <p:cNvPr id="3" name="Marcador de contenido 2">
            <a:extLst>
              <a:ext uri="{FF2B5EF4-FFF2-40B4-BE49-F238E27FC236}">
                <a16:creationId xmlns:a16="http://schemas.microsoft.com/office/drawing/2014/main" id="{830A5FA9-04E8-4FC6-8788-342A818D87C3}"/>
              </a:ext>
            </a:extLst>
          </p:cNvPr>
          <p:cNvSpPr>
            <a:spLocks noGrp="1"/>
          </p:cNvSpPr>
          <p:nvPr>
            <p:ph idx="1"/>
          </p:nvPr>
        </p:nvSpPr>
        <p:spPr>
          <a:xfrm>
            <a:off x="7860770" y="2017668"/>
            <a:ext cx="3750205" cy="3857816"/>
          </a:xfrm>
        </p:spPr>
        <p:txBody>
          <a:bodyPr>
            <a:normAutofit fontScale="92500" lnSpcReduction="10000"/>
          </a:bodyPr>
          <a:lstStyle/>
          <a:p>
            <a:pPr marL="0" indent="0" algn="just">
              <a:buNone/>
            </a:pPr>
            <a:r>
              <a:rPr lang="en-US" sz="2800" b="1" dirty="0">
                <a:solidFill>
                  <a:schemeClr val="tx1">
                    <a:lumMod val="95000"/>
                    <a:lumOff val="5000"/>
                  </a:schemeClr>
                </a:solidFill>
                <a:effectLst/>
              </a:rPr>
              <a:t>Las </a:t>
            </a:r>
            <a:r>
              <a:rPr lang="en-US" sz="2800" b="1" dirty="0" err="1">
                <a:solidFill>
                  <a:schemeClr val="tx1">
                    <a:lumMod val="95000"/>
                    <a:lumOff val="5000"/>
                  </a:schemeClr>
                </a:solidFill>
                <a:effectLst/>
              </a:rPr>
              <a:t>ciudades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medievales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eran</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pequeñas</a:t>
            </a:r>
            <a:r>
              <a:rPr lang="en-US" sz="2800" b="1" dirty="0">
                <a:solidFill>
                  <a:schemeClr val="tx1">
                    <a:lumMod val="95000"/>
                    <a:lumOff val="5000"/>
                  </a:schemeClr>
                </a:solidFill>
                <a:effectLst/>
              </a:rPr>
              <a:t> y las </a:t>
            </a:r>
            <a:r>
              <a:rPr lang="en-US" sz="2800" b="1" dirty="0" err="1">
                <a:solidFill>
                  <a:schemeClr val="tx1">
                    <a:lumMod val="95000"/>
                    <a:lumOff val="5000"/>
                  </a:schemeClr>
                </a:solidFill>
                <a:effectLst/>
              </a:rPr>
              <a:t>mayores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tenía</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unos</a:t>
            </a:r>
            <a:r>
              <a:rPr lang="en-US" sz="2800" b="1" dirty="0">
                <a:solidFill>
                  <a:schemeClr val="tx1">
                    <a:lumMod val="95000"/>
                    <a:lumOff val="5000"/>
                  </a:schemeClr>
                </a:solidFill>
                <a:effectLst/>
              </a:rPr>
              <a:t> 50.000 </a:t>
            </a:r>
            <a:r>
              <a:rPr lang="en-US" sz="2800" b="1" dirty="0" err="1">
                <a:solidFill>
                  <a:schemeClr val="tx1">
                    <a:lumMod val="95000"/>
                    <a:lumOff val="5000"/>
                  </a:schemeClr>
                </a:solidFill>
                <a:effectLst/>
              </a:rPr>
              <a:t>habitantes</a:t>
            </a:r>
            <a:r>
              <a:rPr lang="en-US" sz="2800" b="1" dirty="0">
                <a:solidFill>
                  <a:schemeClr val="tx1">
                    <a:lumMod val="95000"/>
                    <a:lumOff val="5000"/>
                  </a:schemeClr>
                </a:solidFill>
                <a:effectLst/>
              </a:rPr>
              <a:t>. Entre las </a:t>
            </a:r>
            <a:r>
              <a:rPr lang="en-US" sz="2800" b="1" dirty="0" err="1">
                <a:solidFill>
                  <a:schemeClr val="tx1">
                    <a:lumMod val="95000"/>
                    <a:lumOff val="5000"/>
                  </a:schemeClr>
                </a:solidFill>
                <a:effectLst/>
              </a:rPr>
              <a:t>más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grandes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estaban</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en</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París</a:t>
            </a:r>
            <a:r>
              <a:rPr lang="en-US" sz="2800" b="1" dirty="0">
                <a:solidFill>
                  <a:schemeClr val="tx1">
                    <a:lumMod val="95000"/>
                    <a:lumOff val="5000"/>
                  </a:schemeClr>
                </a:solidFill>
                <a:effectLst/>
              </a:rPr>
              <a:t>, las </a:t>
            </a:r>
            <a:r>
              <a:rPr lang="en-US" sz="2800" b="1" dirty="0" err="1">
                <a:solidFill>
                  <a:schemeClr val="tx1">
                    <a:lumMod val="95000"/>
                    <a:lumOff val="5000"/>
                  </a:schemeClr>
                </a:solidFill>
                <a:effectLst/>
              </a:rPr>
              <a:t>ciudades</a:t>
            </a:r>
            <a:r>
              <a:rPr lang="en-US" sz="2800" b="1" dirty="0">
                <a:solidFill>
                  <a:schemeClr val="tx1">
                    <a:lumMod val="95000"/>
                    <a:lumOff val="5000"/>
                  </a:schemeClr>
                </a:solidFill>
                <a:effectLst/>
              </a:rPr>
              <a:t> de los </a:t>
            </a:r>
            <a:r>
              <a:rPr lang="en-US" sz="2800" b="1" dirty="0" err="1">
                <a:solidFill>
                  <a:schemeClr val="tx1">
                    <a:lumMod val="95000"/>
                    <a:lumOff val="5000"/>
                  </a:schemeClr>
                </a:solidFill>
                <a:effectLst/>
              </a:rPr>
              <a:t>Países</a:t>
            </a:r>
            <a:r>
              <a:rPr lang="en-US" sz="2800" b="1" dirty="0">
                <a:solidFill>
                  <a:schemeClr val="tx1">
                    <a:lumMod val="95000"/>
                    <a:lumOff val="5000"/>
                  </a:schemeClr>
                </a:solidFill>
                <a:effectLst/>
              </a:rPr>
              <a:t> </a:t>
            </a:r>
            <a:r>
              <a:rPr lang="en-US" sz="2800" b="1" dirty="0" err="1">
                <a:solidFill>
                  <a:schemeClr val="tx1">
                    <a:lumMod val="95000"/>
                    <a:lumOff val="5000"/>
                  </a:schemeClr>
                </a:solidFill>
                <a:effectLst/>
              </a:rPr>
              <a:t>Bajos</a:t>
            </a:r>
            <a:r>
              <a:rPr lang="en-US" sz="2800" b="1" dirty="0">
                <a:solidFill>
                  <a:schemeClr val="tx1">
                    <a:lumMod val="95000"/>
                    <a:lumOff val="5000"/>
                  </a:schemeClr>
                </a:solidFill>
                <a:effectLst/>
              </a:rPr>
              <a:t> y el Norte de Italia.</a:t>
            </a:r>
          </a:p>
          <a:p>
            <a:pPr marL="0" indent="0">
              <a:buNone/>
            </a:pPr>
            <a:endParaRPr lang="en-US" dirty="0">
              <a:solidFill>
                <a:schemeClr val="tx1">
                  <a:lumMod val="95000"/>
                  <a:lumOff val="5000"/>
                </a:schemeClr>
              </a:solidFill>
            </a:endParaRPr>
          </a:p>
        </p:txBody>
      </p:sp>
    </p:spTree>
    <p:extLst>
      <p:ext uri="{BB962C8B-B14F-4D97-AF65-F5344CB8AC3E}">
        <p14:creationId xmlns:p14="http://schemas.microsoft.com/office/powerpoint/2010/main" val="2107430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Cómo eran las casas medievales?">
            <a:extLst>
              <a:ext uri="{FF2B5EF4-FFF2-40B4-BE49-F238E27FC236}">
                <a16:creationId xmlns:a16="http://schemas.microsoft.com/office/drawing/2014/main" id="{2EF99F87-682C-41CA-8C8A-2A0FBD6713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43" r="12637" b="1"/>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61267BE1-BCD7-4E0A-8BE3-DD51E2B28629}"/>
              </a:ext>
            </a:extLst>
          </p:cNvPr>
          <p:cNvSpPr>
            <a:spLocks noGrp="1"/>
          </p:cNvSpPr>
          <p:nvPr>
            <p:ph type="title"/>
          </p:nvPr>
        </p:nvSpPr>
        <p:spPr>
          <a:xfrm>
            <a:off x="541867" y="787400"/>
            <a:ext cx="7145866" cy="778933"/>
          </a:xfrm>
        </p:spPr>
        <p:txBody>
          <a:bodyPr anchor="ctr">
            <a:normAutofit/>
          </a:bodyPr>
          <a:lstStyle/>
          <a:p>
            <a:pPr>
              <a:lnSpc>
                <a:spcPct val="90000"/>
              </a:lnSpc>
            </a:pPr>
            <a:r>
              <a:rPr lang="en-US" sz="2500" b="1">
                <a:solidFill>
                  <a:srgbClr val="FEFFFF"/>
                </a:solidFill>
              </a:rPr>
              <a:t>CAUSAS DEL CRECIMIENTO </a:t>
            </a:r>
            <a:br>
              <a:rPr lang="en-US" sz="2500" b="1">
                <a:solidFill>
                  <a:srgbClr val="FEFFFF"/>
                </a:solidFill>
              </a:rPr>
            </a:br>
            <a:r>
              <a:rPr lang="en-US" sz="2500" b="1">
                <a:solidFill>
                  <a:srgbClr val="FEFFFF"/>
                </a:solidFill>
              </a:rPr>
              <a:t>DE LAS CIUDADES</a:t>
            </a:r>
          </a:p>
        </p:txBody>
      </p:sp>
      <p:sp>
        <p:nvSpPr>
          <p:cNvPr id="3" name="Marcador de contenido 2">
            <a:extLst>
              <a:ext uri="{FF2B5EF4-FFF2-40B4-BE49-F238E27FC236}">
                <a16:creationId xmlns:a16="http://schemas.microsoft.com/office/drawing/2014/main" id="{07251A5F-7F95-4078-B98A-CD95C725DC0D}"/>
              </a:ext>
            </a:extLst>
          </p:cNvPr>
          <p:cNvSpPr>
            <a:spLocks noGrp="1"/>
          </p:cNvSpPr>
          <p:nvPr>
            <p:ph idx="1"/>
          </p:nvPr>
        </p:nvSpPr>
        <p:spPr>
          <a:xfrm>
            <a:off x="7718392" y="449450"/>
            <a:ext cx="4537874" cy="5951349"/>
          </a:xfrm>
        </p:spPr>
        <p:txBody>
          <a:bodyPr>
            <a:normAutofit/>
          </a:bodyPr>
          <a:lstStyle/>
          <a:p>
            <a:pPr>
              <a:lnSpc>
                <a:spcPct val="90000"/>
              </a:lnSpc>
              <a:spcAft>
                <a:spcPts val="800"/>
              </a:spcAft>
            </a:pP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El crecimiento de las ciudades se debió a varios motivos:</a:t>
            </a:r>
            <a:endParaRPr lang="es-ES" sz="16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Aft>
                <a:spcPts val="800"/>
              </a:spcAft>
              <a:buNone/>
            </a:pPr>
            <a:r>
              <a:rPr lang="es-ES" sz="1600"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Por un lado, </a:t>
            </a:r>
            <a:r>
              <a:rPr lang="es-ES" sz="1600" b="1" dirty="0">
                <a:solidFill>
                  <a:srgbClr val="FF0000"/>
                </a:solidFill>
                <a:effectLst/>
                <a:latin typeface="Century Gothic" panose="020B0502020202020204" pitchFamily="34" charset="0"/>
                <a:ea typeface="Calibri" panose="020F0502020204030204" pitchFamily="34" charset="0"/>
                <a:cs typeface="Century Gothic" panose="020B0502020202020204" pitchFamily="34" charset="0"/>
              </a:rPr>
              <a:t>las </a:t>
            </a:r>
            <a:r>
              <a:rPr lang="es-ES" sz="1600" b="1" dirty="0">
                <a:solidFill>
                  <a:srgbClr val="FF0000"/>
                </a:solidFill>
                <a:effectLst/>
                <a:latin typeface="Century Gothic,Bold"/>
                <a:ea typeface="Calibri" panose="020F0502020204030204" pitchFamily="34" charset="0"/>
                <a:cs typeface="Century Gothic,Bold"/>
              </a:rPr>
              <a:t>nuevas técnicas agrícolas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hicieron menos</a:t>
            </a:r>
            <a:r>
              <a:rPr lang="es-ES" sz="1600" b="1"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necesarias la mano de obra de los campesinos, y muchos</a:t>
            </a:r>
            <a:r>
              <a:rPr lang="es-ES" sz="1600" b="1"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tuvieron que emigrar a las ciudades para buscar trabajo.</a:t>
            </a:r>
            <a:endParaRPr lang="es-ES" sz="16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buFont typeface="Wingdings 2" panose="05020102010507070707" pitchFamily="18" charset="2"/>
              <a:buChar char=""/>
            </a:pP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Además, </a:t>
            </a:r>
            <a:r>
              <a:rPr lang="es-ES" sz="1600" b="1" dirty="0">
                <a:solidFill>
                  <a:srgbClr val="FF0000"/>
                </a:solidFill>
                <a:effectLst/>
                <a:latin typeface="Century Gothic" panose="020B0502020202020204" pitchFamily="34" charset="0"/>
                <a:ea typeface="Calibri" panose="020F0502020204030204" pitchFamily="34" charset="0"/>
                <a:cs typeface="Century Gothic" panose="020B0502020202020204" pitchFamily="34" charset="0"/>
              </a:rPr>
              <a:t>el </a:t>
            </a:r>
            <a:r>
              <a:rPr lang="es-ES" sz="1600" b="1" dirty="0">
                <a:solidFill>
                  <a:srgbClr val="FF0000"/>
                </a:solidFill>
                <a:effectLst/>
                <a:latin typeface="Century Gothic,Bold"/>
                <a:ea typeface="Calibri" panose="020F0502020204030204" pitchFamily="34" charset="0"/>
                <a:cs typeface="Century Gothic,Bold"/>
              </a:rPr>
              <a:t>comercio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se reactivó y muchos mercaderes se</a:t>
            </a:r>
            <a:r>
              <a:rPr lang="es-ES" sz="1600" b="1"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instalaron de forma permanente en las ciudades, en las que</a:t>
            </a:r>
            <a:r>
              <a:rPr lang="es-ES" sz="1600" b="1"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tenían lugar los mercados. Los campesinos de los alrededores iban una vez por semana a la ciudad a vender sus productos, y a comprar otros que necesitaban.  Algunas ciudades se convirtieron en importantes </a:t>
            </a:r>
            <a:r>
              <a:rPr lang="es-ES" sz="1600" b="1" dirty="0">
                <a:solidFill>
                  <a:schemeClr val="tx1">
                    <a:lumMod val="95000"/>
                    <a:lumOff val="5000"/>
                  </a:schemeClr>
                </a:solidFill>
                <a:effectLst/>
                <a:latin typeface="Century Gothic,Bold"/>
                <a:ea typeface="Calibri" panose="020F0502020204030204" pitchFamily="34" charset="0"/>
                <a:cs typeface="Century Gothic,Bold"/>
              </a:rPr>
              <a:t>centros del comercio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regional e</a:t>
            </a:r>
            <a:r>
              <a:rPr lang="es-ES" sz="1600" b="1"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incluso internacional.</a:t>
            </a:r>
            <a:endParaRPr lang="es-ES" sz="16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1600"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Las ciudades ofrecían </a:t>
            </a:r>
            <a:r>
              <a:rPr lang="es-ES" sz="1600" b="1" dirty="0">
                <a:solidFill>
                  <a:srgbClr val="FF0000"/>
                </a:solidFill>
                <a:effectLst/>
                <a:latin typeface="Century Gothic,Bold"/>
                <a:ea typeface="Calibri" panose="020F0502020204030204" pitchFamily="34" charset="0"/>
                <a:cs typeface="Century Gothic,Bold"/>
              </a:rPr>
              <a:t>mejores condiciones de vida</a:t>
            </a:r>
            <a:r>
              <a:rPr lang="es-ES" sz="1600"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 </a:t>
            </a:r>
            <a:r>
              <a:rPr lang="es-ES" sz="16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porque no estaban bajo control de los señores feudales y todos sus habitantes eran libres.</a:t>
            </a:r>
            <a:endParaRPr lang="es-ES" sz="16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1000" dirty="0">
              <a:solidFill>
                <a:schemeClr val="tx1">
                  <a:lumMod val="95000"/>
                  <a:lumOff val="5000"/>
                </a:schemeClr>
              </a:solidFill>
            </a:endParaRPr>
          </a:p>
        </p:txBody>
      </p:sp>
    </p:spTree>
    <p:extLst>
      <p:ext uri="{BB962C8B-B14F-4D97-AF65-F5344CB8AC3E}">
        <p14:creationId xmlns:p14="http://schemas.microsoft.com/office/powerpoint/2010/main" val="484613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a:extLst>
              <a:ext uri="{FF2B5EF4-FFF2-40B4-BE49-F238E27FC236}">
                <a16:creationId xmlns:a16="http://schemas.microsoft.com/office/drawing/2014/main" id="{8F2BCB12-AF24-472C-8F49-AE37A1ADEA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96" r="29151" b="-1"/>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2B30E6CB-C6A3-47D6-9B4E-173E49269901}"/>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EL RENACER DE LAS CIUDADES</a:t>
            </a:r>
          </a:p>
        </p:txBody>
      </p:sp>
      <p:sp>
        <p:nvSpPr>
          <p:cNvPr id="3" name="Marcador de contenido 2">
            <a:extLst>
              <a:ext uri="{FF2B5EF4-FFF2-40B4-BE49-F238E27FC236}">
                <a16:creationId xmlns:a16="http://schemas.microsoft.com/office/drawing/2014/main" id="{98752B3E-5166-4F12-A638-5405FE5DFBF1}"/>
              </a:ext>
            </a:extLst>
          </p:cNvPr>
          <p:cNvSpPr>
            <a:spLocks noGrp="1"/>
          </p:cNvSpPr>
          <p:nvPr>
            <p:ph idx="1"/>
          </p:nvPr>
        </p:nvSpPr>
        <p:spPr>
          <a:xfrm>
            <a:off x="7860770" y="2017668"/>
            <a:ext cx="4346471" cy="3857816"/>
          </a:xfrm>
        </p:spPr>
        <p:txBody>
          <a:bodyPr>
            <a:normAutofit lnSpcReduction="10000"/>
          </a:bodyPr>
          <a:lstStyle/>
          <a:p>
            <a:pPr>
              <a:spcAft>
                <a:spcPts val="800"/>
              </a:spcAft>
            </a:pP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Cada ciudad tenía su propio gobierno, el Ayuntamiento, que estaba dirigido por un alcalde.</a:t>
            </a:r>
            <a:endParaRPr lang="es-ES" sz="2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Muchos campesinos emigraron también a las ciudades escapando de la servidumbre y en busca de mayor libertad.</a:t>
            </a:r>
            <a:endParaRPr lang="es-ES" sz="24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solidFill>
                <a:schemeClr val="tx1">
                  <a:lumMod val="95000"/>
                  <a:lumOff val="5000"/>
                </a:schemeClr>
              </a:solidFill>
            </a:endParaRPr>
          </a:p>
        </p:txBody>
      </p:sp>
    </p:spTree>
    <p:extLst>
      <p:ext uri="{BB962C8B-B14F-4D97-AF65-F5344CB8AC3E}">
        <p14:creationId xmlns:p14="http://schemas.microsoft.com/office/powerpoint/2010/main" val="2920115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7136D-F3FA-47AE-A8C3-AE7773CBF832}"/>
              </a:ext>
            </a:extLst>
          </p:cNvPr>
          <p:cNvSpPr>
            <a:spLocks noGrp="1"/>
          </p:cNvSpPr>
          <p:nvPr>
            <p:ph type="title"/>
          </p:nvPr>
        </p:nvSpPr>
        <p:spPr>
          <a:xfrm>
            <a:off x="1425845" y="185980"/>
            <a:ext cx="10631836" cy="929898"/>
          </a:xfrm>
        </p:spPr>
        <p:txBody>
          <a:bodyPr>
            <a:normAutofit/>
          </a:bodyPr>
          <a:lstStyle/>
          <a:p>
            <a:pPr algn="ctr"/>
            <a:r>
              <a:rPr lang="en-US" sz="4000" b="1" dirty="0"/>
              <a:t>LOS HABITANTES DE LA CIUDAD MEDIEVAL</a:t>
            </a:r>
          </a:p>
        </p:txBody>
      </p:sp>
      <p:sp>
        <p:nvSpPr>
          <p:cNvPr id="3" name="Marcador de contenido 2">
            <a:extLst>
              <a:ext uri="{FF2B5EF4-FFF2-40B4-BE49-F238E27FC236}">
                <a16:creationId xmlns:a16="http://schemas.microsoft.com/office/drawing/2014/main" id="{65570A33-A597-42B7-89F9-8657B6E70CEF}"/>
              </a:ext>
            </a:extLst>
          </p:cNvPr>
          <p:cNvSpPr>
            <a:spLocks noGrp="1"/>
          </p:cNvSpPr>
          <p:nvPr>
            <p:ph idx="1"/>
          </p:nvPr>
        </p:nvSpPr>
        <p:spPr>
          <a:xfrm>
            <a:off x="573437" y="1565329"/>
            <a:ext cx="11375756" cy="5106691"/>
          </a:xfrm>
        </p:spPr>
        <p:txBody>
          <a:bodyPr/>
          <a:lstStyle/>
          <a:p>
            <a:pPr algn="just">
              <a:lnSpc>
                <a:spcPct val="107000"/>
              </a:lnSpc>
              <a:spcAft>
                <a:spcPts val="800"/>
              </a:spcAft>
            </a:pPr>
            <a:r>
              <a:rPr lang="es-ES" sz="24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Los habitantes de las ciudades se llamaban </a:t>
            </a:r>
            <a:r>
              <a:rPr lang="es-ES" sz="2400" b="1" dirty="0">
                <a:solidFill>
                  <a:srgbClr val="3E3D2D"/>
                </a:solidFill>
                <a:effectLst/>
                <a:latin typeface="Century Gothic,Bold"/>
                <a:ea typeface="Calibri" panose="020F0502020204030204" pitchFamily="34" charset="0"/>
                <a:cs typeface="Century Gothic,Bold"/>
              </a:rPr>
              <a:t>burgueses</a:t>
            </a:r>
            <a:r>
              <a:rPr lang="es-ES" sz="24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 Pero entre los habitantes de las ciudades había grandes diferencias:</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24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Unos eran muy ricos, como los propietarios de los mayores talleres artesanos y los principales mercaderes. Estos grupos controlaban el gobierno de la ciudad.</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24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La mayoría la población está formada por artesanos y tenderos modestos, y por personas dedicadas al servicio doméstico en las viviendas de los más ricos.</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24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Por debajo estaban los pobres y marginados, que no tenían trabajo y mendigaban o incluso delinquían para sobrevivir.</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68014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12290" name="Picture 2" descr="La Ciudad Medieval | POLIS - CIVITAS">
            <a:extLst>
              <a:ext uri="{FF2B5EF4-FFF2-40B4-BE49-F238E27FC236}">
                <a16:creationId xmlns:a16="http://schemas.microsoft.com/office/drawing/2014/main" id="{5FBA30D0-90F1-43A0-AB96-801D55F36A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86" r="-1" b="8858"/>
          <a:stretch/>
        </p:blipFill>
        <p:spPr bwMode="auto">
          <a:xfrm>
            <a:off x="4485555" y="10"/>
            <a:ext cx="7706444" cy="342899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Edad Media: origen, características, etapas, feudalismo, final - Lifeder">
            <a:extLst>
              <a:ext uri="{FF2B5EF4-FFF2-40B4-BE49-F238E27FC236}">
                <a16:creationId xmlns:a16="http://schemas.microsoft.com/office/drawing/2014/main" id="{B3F02F0A-174C-4904-8AF2-67B6C95DFC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269" r="-1" b="17318"/>
          <a:stretch/>
        </p:blipFill>
        <p:spPr bwMode="auto">
          <a:xfrm>
            <a:off x="4485557" y="3429000"/>
            <a:ext cx="7706443" cy="3429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73" name="Freeform: Shape 72">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2" name="Título 1">
            <a:extLst>
              <a:ext uri="{FF2B5EF4-FFF2-40B4-BE49-F238E27FC236}">
                <a16:creationId xmlns:a16="http://schemas.microsoft.com/office/drawing/2014/main" id="{374F23B3-7EE5-4E3D-80B6-B0AAB06438CC}"/>
              </a:ext>
            </a:extLst>
          </p:cNvPr>
          <p:cNvSpPr>
            <a:spLocks noGrp="1"/>
          </p:cNvSpPr>
          <p:nvPr>
            <p:ph type="title"/>
          </p:nvPr>
        </p:nvSpPr>
        <p:spPr>
          <a:xfrm>
            <a:off x="535525" y="624110"/>
            <a:ext cx="4623955" cy="1280890"/>
          </a:xfrm>
        </p:spPr>
        <p:txBody>
          <a:bodyPr>
            <a:normAutofit/>
          </a:bodyPr>
          <a:lstStyle/>
          <a:p>
            <a:pPr algn="ctr"/>
            <a:r>
              <a:rPr lang="en-US" b="1" dirty="0"/>
              <a:t>EL RESURGIR </a:t>
            </a:r>
            <a:br>
              <a:rPr lang="en-US" b="1" dirty="0"/>
            </a:br>
            <a:r>
              <a:rPr lang="en-US" b="1" dirty="0"/>
              <a:t>DE LAS CIUDADES</a:t>
            </a:r>
          </a:p>
        </p:txBody>
      </p:sp>
      <p:sp>
        <p:nvSpPr>
          <p:cNvPr id="75" name="Rectangle 74">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303F5517-D252-49A5-9C99-A24CBB083A36}"/>
              </a:ext>
            </a:extLst>
          </p:cNvPr>
          <p:cNvSpPr>
            <a:spLocks noGrp="1"/>
          </p:cNvSpPr>
          <p:nvPr>
            <p:ph idx="1"/>
          </p:nvPr>
        </p:nvSpPr>
        <p:spPr>
          <a:xfrm>
            <a:off x="531812" y="2133600"/>
            <a:ext cx="5145088" cy="3777622"/>
          </a:xfrm>
        </p:spPr>
        <p:txBody>
          <a:bodyPr>
            <a:normAutofit lnSpcReduction="10000"/>
          </a:bodyPr>
          <a:lstStyle/>
          <a:p>
            <a:pPr algn="just"/>
            <a:r>
              <a:rPr lang="es-ES" sz="2400" b="1" i="0" u="none" strike="noStrike" baseline="0" dirty="0">
                <a:latin typeface="Century Gothic" panose="020B0502020202020204" pitchFamily="34" charset="0"/>
              </a:rPr>
              <a:t>En las ciudades de la Europa medieval la mayor parte la población era cristiana. Pero también había grupos de judíos que vivían en barrios separados, las aljamas o juderías. En los reinos cristianos de la península ibérica también había  población islámica, y sus barrios eran las morerías</a:t>
            </a:r>
            <a:r>
              <a:rPr lang="es-ES" b="1" i="0" u="none" strike="noStrike" baseline="0" dirty="0">
                <a:latin typeface="Century Gothic" panose="020B0502020202020204" pitchFamily="34" charset="0"/>
              </a:rPr>
              <a:t>.</a:t>
            </a:r>
            <a:endParaRPr lang="en-US" b="1" dirty="0"/>
          </a:p>
        </p:txBody>
      </p:sp>
    </p:spTree>
    <p:extLst>
      <p:ext uri="{BB962C8B-B14F-4D97-AF65-F5344CB8AC3E}">
        <p14:creationId xmlns:p14="http://schemas.microsoft.com/office/powerpoint/2010/main" val="2362235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BF13F38-BE5C-4184-84DA-B9A685D61D95}"/>
              </a:ext>
            </a:extLst>
          </p:cNvPr>
          <p:cNvSpPr>
            <a:spLocks noGrp="1"/>
          </p:cNvSpPr>
          <p:nvPr>
            <p:ph idx="1"/>
          </p:nvPr>
        </p:nvSpPr>
        <p:spPr>
          <a:xfrm>
            <a:off x="2646362" y="866476"/>
            <a:ext cx="8915400" cy="4772324"/>
          </a:xfrm>
        </p:spPr>
        <p:txBody>
          <a:bodyPr>
            <a:normAutofit fontScale="77500" lnSpcReduction="20000"/>
          </a:bodyPr>
          <a:lstStyle/>
          <a:p>
            <a:pPr algn="just">
              <a:buFont typeface="+mj-lt"/>
              <a:buAutoNum type="arabicPeriod"/>
            </a:pPr>
            <a:r>
              <a:rPr lang="es-ES" sz="23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ALTA BURGUESIA: Controlaban el gobierno de la ciudad. Sus miembros  pertenecían a las familias de los principales mercaderes y de los propietarios de los mayores talleres artesanos.</a:t>
            </a:r>
            <a:endParaRPr lang="es-ES" sz="2300" b="1" dirty="0">
              <a:effectLst/>
              <a:latin typeface="Calibri" panose="020F0502020204030204" pitchFamily="34" charset="0"/>
              <a:ea typeface="Calibri" panose="020F0502020204030204" pitchFamily="34" charset="0"/>
              <a:cs typeface="Times New Roman" panose="02020603050405020304" pitchFamily="18" charset="0"/>
            </a:endParaRPr>
          </a:p>
          <a:p>
            <a:pPr>
              <a:buFont typeface="+mj-lt"/>
              <a:buAutoNum type="arabicPeriod"/>
            </a:pPr>
            <a:endParaRPr lang="en-US" dirty="0"/>
          </a:p>
          <a:p>
            <a:pPr>
              <a:buFont typeface="+mj-lt"/>
              <a:buAutoNum type="arabicPeriod"/>
            </a:pPr>
            <a:endParaRPr lang="en-US" dirty="0"/>
          </a:p>
          <a:p>
            <a:pPr algn="just">
              <a:buFont typeface="+mj-lt"/>
              <a:buAutoNum type="arabicPeriod"/>
            </a:pPr>
            <a:endParaRPr lang="es-ES" sz="18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endParaRPr>
          </a:p>
          <a:p>
            <a:pPr algn="just">
              <a:buFont typeface="+mj-lt"/>
              <a:buAutoNum type="arabicPeriod"/>
            </a:pPr>
            <a:endParaRPr lang="es-ES" sz="23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endParaRPr>
          </a:p>
          <a:p>
            <a:pPr algn="just">
              <a:buFont typeface="+mj-lt"/>
              <a:buAutoNum type="arabicPeriod"/>
            </a:pPr>
            <a:r>
              <a:rPr lang="es-ES" sz="23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BAJA BURGUESIA: Componían la mayor parte de la población urbana. Trabajaban para los ricos burgueses tanto en los talleres artesanales, como en los comercios o el servicio doméstico.</a:t>
            </a:r>
            <a:endParaRPr lang="es-ES" sz="2300" b="1" dirty="0">
              <a:effectLst/>
              <a:latin typeface="Calibri" panose="020F0502020204030204" pitchFamily="34" charset="0"/>
              <a:ea typeface="Calibri" panose="020F0502020204030204" pitchFamily="34" charset="0"/>
              <a:cs typeface="Times New Roman" panose="02020603050405020304" pitchFamily="18" charset="0"/>
            </a:endParaRPr>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pPr>
              <a:buFont typeface="+mj-lt"/>
              <a:buAutoNum type="arabicPeriod"/>
            </a:pPr>
            <a:r>
              <a:rPr lang="en-US" dirty="0"/>
              <a:t> </a:t>
            </a:r>
            <a:r>
              <a:rPr lang="es-ES" sz="2300" b="1" dirty="0">
                <a:solidFill>
                  <a:srgbClr val="3E3D2D"/>
                </a:solidFill>
                <a:effectLst/>
                <a:latin typeface="Century Gothic" panose="020B0502020202020204" pitchFamily="34" charset="0"/>
                <a:ea typeface="Calibri" panose="020F0502020204030204" pitchFamily="34" charset="0"/>
                <a:cs typeface="Century Gothic" panose="020B0502020202020204" pitchFamily="34" charset="0"/>
              </a:rPr>
              <a:t>MARGINADOS: Pobres y mendigos que no tenían trabajo, enfermos y lisiados que no se podían valer por sí mismos. Vivían de la limosna o incluso de pequeños hurtos.</a:t>
            </a:r>
            <a:endParaRPr lang="es-ES" sz="23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mj-lt"/>
              <a:buAutoNum type="arabicPeriod"/>
            </a:pPr>
            <a:endParaRPr lang="en-US" dirty="0"/>
          </a:p>
        </p:txBody>
      </p:sp>
      <p:pic>
        <p:nvPicPr>
          <p:cNvPr id="5" name="Imagen 4">
            <a:extLst>
              <a:ext uri="{FF2B5EF4-FFF2-40B4-BE49-F238E27FC236}">
                <a16:creationId xmlns:a16="http://schemas.microsoft.com/office/drawing/2014/main" id="{5FE6CECC-9072-48AA-A660-21E5F966AEA4}"/>
              </a:ext>
            </a:extLst>
          </p:cNvPr>
          <p:cNvPicPr>
            <a:picLocks noChangeAspect="1"/>
          </p:cNvPicPr>
          <p:nvPr/>
        </p:nvPicPr>
        <p:blipFill>
          <a:blip r:embed="rId2"/>
          <a:stretch>
            <a:fillRect/>
          </a:stretch>
        </p:blipFill>
        <p:spPr>
          <a:xfrm>
            <a:off x="1689414" y="691270"/>
            <a:ext cx="1231271" cy="1855960"/>
          </a:xfrm>
          <a:prstGeom prst="rect">
            <a:avLst/>
          </a:prstGeom>
        </p:spPr>
      </p:pic>
      <p:pic>
        <p:nvPicPr>
          <p:cNvPr id="7" name="Imagen 6">
            <a:extLst>
              <a:ext uri="{FF2B5EF4-FFF2-40B4-BE49-F238E27FC236}">
                <a16:creationId xmlns:a16="http://schemas.microsoft.com/office/drawing/2014/main" id="{7B233479-829C-44A5-93C7-07E2F33B8980}"/>
              </a:ext>
            </a:extLst>
          </p:cNvPr>
          <p:cNvPicPr>
            <a:picLocks noChangeAspect="1"/>
          </p:cNvPicPr>
          <p:nvPr/>
        </p:nvPicPr>
        <p:blipFill>
          <a:blip r:embed="rId3"/>
          <a:stretch>
            <a:fillRect/>
          </a:stretch>
        </p:blipFill>
        <p:spPr>
          <a:xfrm>
            <a:off x="1689414" y="2680580"/>
            <a:ext cx="1231271" cy="1855960"/>
          </a:xfrm>
          <a:prstGeom prst="rect">
            <a:avLst/>
          </a:prstGeom>
        </p:spPr>
      </p:pic>
      <p:pic>
        <p:nvPicPr>
          <p:cNvPr id="9" name="Imagen 8">
            <a:extLst>
              <a:ext uri="{FF2B5EF4-FFF2-40B4-BE49-F238E27FC236}">
                <a16:creationId xmlns:a16="http://schemas.microsoft.com/office/drawing/2014/main" id="{478790AD-38BA-42BF-A640-09CD99BD3BAB}"/>
              </a:ext>
            </a:extLst>
          </p:cNvPr>
          <p:cNvPicPr>
            <a:picLocks noChangeAspect="1"/>
          </p:cNvPicPr>
          <p:nvPr/>
        </p:nvPicPr>
        <p:blipFill>
          <a:blip r:embed="rId4"/>
          <a:stretch>
            <a:fillRect/>
          </a:stretch>
        </p:blipFill>
        <p:spPr>
          <a:xfrm>
            <a:off x="1037564" y="4669890"/>
            <a:ext cx="1883121" cy="1231271"/>
          </a:xfrm>
          <a:prstGeom prst="rect">
            <a:avLst/>
          </a:prstGeom>
        </p:spPr>
      </p:pic>
    </p:spTree>
    <p:extLst>
      <p:ext uri="{BB962C8B-B14F-4D97-AF65-F5344CB8AC3E}">
        <p14:creationId xmlns:p14="http://schemas.microsoft.com/office/powerpoint/2010/main" val="2351519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03F97-CA38-48A5-A992-2C69832E90A8}"/>
              </a:ext>
            </a:extLst>
          </p:cNvPr>
          <p:cNvSpPr>
            <a:spLocks noGrp="1"/>
          </p:cNvSpPr>
          <p:nvPr>
            <p:ph type="title"/>
          </p:nvPr>
        </p:nvSpPr>
        <p:spPr>
          <a:xfrm>
            <a:off x="1276350" y="152400"/>
            <a:ext cx="10915649" cy="1009650"/>
          </a:xfrm>
        </p:spPr>
        <p:txBody>
          <a:bodyPr>
            <a:normAutofit/>
          </a:bodyPr>
          <a:lstStyle/>
          <a:p>
            <a:pPr algn="ctr"/>
            <a:r>
              <a:rPr lang="en-US" sz="4400" b="1" dirty="0"/>
              <a:t>GRUPOS RELIGIOSOS DE LA CIUDAD</a:t>
            </a:r>
          </a:p>
        </p:txBody>
      </p:sp>
      <p:pic>
        <p:nvPicPr>
          <p:cNvPr id="5" name="Marcador de contenido 4">
            <a:extLst>
              <a:ext uri="{FF2B5EF4-FFF2-40B4-BE49-F238E27FC236}">
                <a16:creationId xmlns:a16="http://schemas.microsoft.com/office/drawing/2014/main" id="{39C3138D-258C-452F-B3F5-E5C50A3FBCE8}"/>
              </a:ext>
            </a:extLst>
          </p:cNvPr>
          <p:cNvPicPr>
            <a:picLocks noGrp="1" noChangeAspect="1"/>
          </p:cNvPicPr>
          <p:nvPr>
            <p:ph idx="1"/>
          </p:nvPr>
        </p:nvPicPr>
        <p:blipFill>
          <a:blip r:embed="rId2"/>
          <a:stretch>
            <a:fillRect/>
          </a:stretch>
        </p:blipFill>
        <p:spPr>
          <a:xfrm>
            <a:off x="1861111" y="2762251"/>
            <a:ext cx="2520388" cy="3799114"/>
          </a:xfrm>
        </p:spPr>
      </p:pic>
      <p:pic>
        <p:nvPicPr>
          <p:cNvPr id="7" name="Imagen 6">
            <a:extLst>
              <a:ext uri="{FF2B5EF4-FFF2-40B4-BE49-F238E27FC236}">
                <a16:creationId xmlns:a16="http://schemas.microsoft.com/office/drawing/2014/main" id="{B98ABD64-DB39-4ABE-A69F-A6572E801DC1}"/>
              </a:ext>
            </a:extLst>
          </p:cNvPr>
          <p:cNvPicPr>
            <a:picLocks noChangeAspect="1"/>
          </p:cNvPicPr>
          <p:nvPr/>
        </p:nvPicPr>
        <p:blipFill>
          <a:blip r:embed="rId3"/>
          <a:stretch>
            <a:fillRect/>
          </a:stretch>
        </p:blipFill>
        <p:spPr>
          <a:xfrm>
            <a:off x="5569106" y="2781300"/>
            <a:ext cx="2330136" cy="3924300"/>
          </a:xfrm>
          <a:prstGeom prst="rect">
            <a:avLst/>
          </a:prstGeom>
        </p:spPr>
      </p:pic>
      <p:pic>
        <p:nvPicPr>
          <p:cNvPr id="9" name="Imagen 8">
            <a:extLst>
              <a:ext uri="{FF2B5EF4-FFF2-40B4-BE49-F238E27FC236}">
                <a16:creationId xmlns:a16="http://schemas.microsoft.com/office/drawing/2014/main" id="{2D420D4A-EF03-4F3E-96F4-D46D249AA293}"/>
              </a:ext>
            </a:extLst>
          </p:cNvPr>
          <p:cNvPicPr>
            <a:picLocks noChangeAspect="1"/>
          </p:cNvPicPr>
          <p:nvPr/>
        </p:nvPicPr>
        <p:blipFill>
          <a:blip r:embed="rId4"/>
          <a:stretch>
            <a:fillRect/>
          </a:stretch>
        </p:blipFill>
        <p:spPr>
          <a:xfrm>
            <a:off x="9086849" y="2762251"/>
            <a:ext cx="2330136" cy="3524250"/>
          </a:xfrm>
          <a:prstGeom prst="rect">
            <a:avLst/>
          </a:prstGeom>
        </p:spPr>
      </p:pic>
      <p:sp>
        <p:nvSpPr>
          <p:cNvPr id="10" name="Rectángulo 9">
            <a:extLst>
              <a:ext uri="{FF2B5EF4-FFF2-40B4-BE49-F238E27FC236}">
                <a16:creationId xmlns:a16="http://schemas.microsoft.com/office/drawing/2014/main" id="{558DFAE7-6B2D-41F0-85E5-52C686BE8A81}"/>
              </a:ext>
            </a:extLst>
          </p:cNvPr>
          <p:cNvSpPr/>
          <p:nvPr/>
        </p:nvSpPr>
        <p:spPr>
          <a:xfrm>
            <a:off x="2133599" y="1790700"/>
            <a:ext cx="928338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rPr>
              <a:t>JUDÍOS : ALJAMAS O JUDERÍAS     MORISOS : MORERÍAS                          CRISTIANOS : BURGO</a:t>
            </a:r>
          </a:p>
        </p:txBody>
      </p:sp>
    </p:spTree>
    <p:extLst>
      <p:ext uri="{BB962C8B-B14F-4D97-AF65-F5344CB8AC3E}">
        <p14:creationId xmlns:p14="http://schemas.microsoft.com/office/powerpoint/2010/main" val="3651586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80D7F43-CCC9-4DB2-9FBD-A992ABE7A2AB}"/>
              </a:ext>
            </a:extLst>
          </p:cNvPr>
          <p:cNvSpPr>
            <a:spLocks noGrp="1"/>
          </p:cNvSpPr>
          <p:nvPr>
            <p:ph type="title"/>
          </p:nvPr>
        </p:nvSpPr>
        <p:spPr>
          <a:xfrm>
            <a:off x="182880" y="290500"/>
            <a:ext cx="11590020" cy="674647"/>
          </a:xfrm>
        </p:spPr>
        <p:txBody>
          <a:bodyPr>
            <a:noAutofit/>
          </a:bodyPr>
          <a:lstStyle/>
          <a:p>
            <a:pPr algn="ctr">
              <a:lnSpc>
                <a:spcPct val="90000"/>
              </a:lnSpc>
            </a:pPr>
            <a:r>
              <a:rPr lang="en-US" sz="3200" b="1" dirty="0"/>
              <a:t>ESTRUCTURA DE LA CIUDAD MEDIEVAL</a:t>
            </a:r>
          </a:p>
        </p:txBody>
      </p:sp>
      <p:sp>
        <p:nvSpPr>
          <p:cNvPr id="14" name="Rectangle 13">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F1061D13-A8D2-4BF6-A9A4-2DEFE963082F}"/>
              </a:ext>
            </a:extLst>
          </p:cNvPr>
          <p:cNvSpPr>
            <a:spLocks noGrp="1"/>
          </p:cNvSpPr>
          <p:nvPr>
            <p:ph idx="1"/>
          </p:nvPr>
        </p:nvSpPr>
        <p:spPr>
          <a:xfrm>
            <a:off x="361950" y="1255647"/>
            <a:ext cx="4894221" cy="4800827"/>
          </a:xfrm>
        </p:spPr>
        <p:txBody>
          <a:bodyPr>
            <a:normAutofit fontScale="47500" lnSpcReduction="20000"/>
          </a:bodyPr>
          <a:lstStyle/>
          <a:p>
            <a:pPr algn="just">
              <a:lnSpc>
                <a:spcPct val="90000"/>
              </a:lnSpc>
              <a:spcAft>
                <a:spcPts val="800"/>
              </a:spcAft>
            </a:pP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Las ciudades medievales estaban rodeadas de altas </a:t>
            </a:r>
            <a:r>
              <a:rPr lang="es-ES" sz="2800" b="1" dirty="0">
                <a:effectLst/>
                <a:latin typeface="Century Gothic,Bold"/>
                <a:ea typeface="Calibri" panose="020F0502020204030204" pitchFamily="34" charset="0"/>
                <a:cs typeface="Century Gothic,Bold"/>
              </a:rPr>
              <a:t>murallas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para su </a:t>
            </a:r>
            <a:r>
              <a:rPr lang="es-ES" sz="2800" b="1" dirty="0">
                <a:effectLst/>
                <a:latin typeface="Century Gothic,Bold"/>
                <a:ea typeface="Calibri" panose="020F0502020204030204" pitchFamily="34" charset="0"/>
                <a:cs typeface="Century Gothic,Bold"/>
              </a:rPr>
              <a:t>protección</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 En sus puertas se cobraban los impuestos sobre las mercancías que entraban en la ciudad. Las puertas se cerraban por la noche.</a:t>
            </a:r>
            <a:endParaRPr lang="es-ES" sz="2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800" b="1" dirty="0">
                <a:effectLst/>
                <a:latin typeface="Wingdings 2" panose="05020102010507070707" pitchFamily="18" charset="2"/>
                <a:ea typeface="Calibri" panose="020F0502020204030204" pitchFamily="34" charset="0"/>
                <a:cs typeface="Wingdings 2" panose="05020102010507070707" pitchFamily="18" charset="2"/>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Los edificios más destacados eran la </a:t>
            </a:r>
            <a:r>
              <a:rPr lang="es-ES" sz="2800" b="1" dirty="0">
                <a:effectLst/>
                <a:latin typeface="Century Gothic,Bold"/>
                <a:ea typeface="Calibri" panose="020F0502020204030204" pitchFamily="34" charset="0"/>
                <a:cs typeface="Century Gothic,Bold"/>
              </a:rPr>
              <a:t>catedral, el ayuntamiento y los palacios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de algunos nobles y burgueses. La ciudad se dividía</a:t>
            </a:r>
            <a:r>
              <a:rPr lang="es-ES" sz="2800" b="1" dirty="0">
                <a:effectLst/>
                <a:latin typeface="Century Gothic,Bold"/>
                <a:ea typeface="Calibri" panose="020F0502020204030204" pitchFamily="34" charset="0"/>
                <a:cs typeface="Century Gothic,Bold"/>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en barrios, cada uno con su propia parroquia. El resto del espacio</a:t>
            </a:r>
            <a:r>
              <a:rPr lang="es-ES" sz="2800" b="1" dirty="0">
                <a:effectLst/>
                <a:latin typeface="Century Gothic,Bold"/>
                <a:ea typeface="Calibri" panose="020F0502020204030204" pitchFamily="34" charset="0"/>
                <a:cs typeface="Century Gothic,Bold"/>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estaba ocupado por un enjambre de calles estrechas y tortuosas,</a:t>
            </a:r>
            <a:r>
              <a:rPr lang="es-ES" sz="2800" b="1" dirty="0">
                <a:effectLst/>
                <a:latin typeface="Century Gothic,Bold"/>
                <a:ea typeface="Calibri" panose="020F0502020204030204" pitchFamily="34" charset="0"/>
                <a:cs typeface="Century Gothic,Bold"/>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entre las que, en ocasiones, había pequeños huertos.</a:t>
            </a:r>
            <a:endParaRPr lang="es-ES" sz="2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800" b="1" dirty="0">
                <a:effectLst/>
                <a:latin typeface="Wingdings 2" panose="05020102010507070707" pitchFamily="18" charset="2"/>
                <a:ea typeface="Calibri" panose="020F0502020204030204" pitchFamily="34" charset="0"/>
                <a:cs typeface="Wingdings 2" panose="05020102010507070707" pitchFamily="18" charset="2"/>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Disponían de un gran espacio abierto, la </a:t>
            </a:r>
            <a:r>
              <a:rPr lang="es-ES" sz="2800" b="1" dirty="0">
                <a:effectLst/>
                <a:latin typeface="Century Gothic,Bold"/>
                <a:ea typeface="Calibri" panose="020F0502020204030204" pitchFamily="34" charset="0"/>
                <a:cs typeface="Century Gothic,Bold"/>
              </a:rPr>
              <a:t>plaza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del mercado, donde los comerciantes y campesinos instalaban sus tenderetes y en el que tenían lugar los principales acontecimientos de la ciudad: las representaciones de los artistas, las celebraciones festivas y los ajusticiamientos.</a:t>
            </a:r>
            <a:endParaRPr lang="es-ES" sz="2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800" b="1" dirty="0">
                <a:effectLst/>
                <a:latin typeface="Wingdings 2" panose="05020102010507070707" pitchFamily="18" charset="2"/>
                <a:ea typeface="Calibri" panose="020F0502020204030204" pitchFamily="34" charset="0"/>
                <a:cs typeface="Wingdings 2" panose="05020102010507070707" pitchFamily="18" charset="2"/>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El </a:t>
            </a:r>
            <a:r>
              <a:rPr lang="es-ES" sz="2800" b="1" dirty="0">
                <a:effectLst/>
                <a:latin typeface="Century Gothic,Bold"/>
                <a:ea typeface="Calibri" panose="020F0502020204030204" pitchFamily="34" charset="0"/>
                <a:cs typeface="Century Gothic,Bold"/>
              </a:rPr>
              <a:t>ambiente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de las ciudades era muy </a:t>
            </a:r>
            <a:r>
              <a:rPr lang="es-ES" sz="2800" b="1" dirty="0">
                <a:effectLst/>
                <a:latin typeface="Century Gothic,Bold"/>
                <a:ea typeface="Calibri" panose="020F0502020204030204" pitchFamily="34" charset="0"/>
                <a:cs typeface="Century Gothic,Bold"/>
              </a:rPr>
              <a:t>insano</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 Pocas calles</a:t>
            </a:r>
            <a:r>
              <a:rPr lang="es-ES" sz="2800" b="1" dirty="0">
                <a:latin typeface="Calibri" panose="020F0502020204030204" pitchFamily="34" charset="0"/>
                <a:ea typeface="Calibri" panose="020F0502020204030204" pitchFamily="34" charset="0"/>
                <a:cs typeface="Times New Roman" panose="02020603050405020304" pitchFamily="18" charset="0"/>
              </a:rPr>
              <a:t> </a:t>
            </a:r>
            <a:r>
              <a:rPr lang="es-ES" sz="2800" b="1" dirty="0">
                <a:effectLst/>
                <a:latin typeface="Century Gothic" panose="020B0502020202020204" pitchFamily="34" charset="0"/>
                <a:ea typeface="Calibri" panose="020F0502020204030204" pitchFamily="34" charset="0"/>
                <a:cs typeface="Century Gothic" panose="020B0502020202020204" pitchFamily="34" charset="0"/>
              </a:rPr>
              <a:t>estaban empedradas, por lo que se caminaba entre el barro. Las ciudades carecían de alcantarillas y los desperdicios de las casas se arrojaban directamente a las calles. Por ellas correteaban también los animales domésticos (gallinas, cerdos, etc.) que poseían algunos habitantes. Por todo esto, las enfermedades eran frecuentes. Como muchas viviendas eran de madera se producían numerosos incendios</a:t>
            </a:r>
            <a:endParaRPr lang="es-ES" sz="2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700" dirty="0"/>
          </a:p>
        </p:txBody>
      </p:sp>
      <p:pic>
        <p:nvPicPr>
          <p:cNvPr id="7" name="Imagen 6">
            <a:extLst>
              <a:ext uri="{FF2B5EF4-FFF2-40B4-BE49-F238E27FC236}">
                <a16:creationId xmlns:a16="http://schemas.microsoft.com/office/drawing/2014/main" id="{BAD1027D-402C-44E2-8ECC-1CBFEE9BFAD0}"/>
              </a:ext>
            </a:extLst>
          </p:cNvPr>
          <p:cNvPicPr>
            <a:picLocks noChangeAspect="1"/>
          </p:cNvPicPr>
          <p:nvPr/>
        </p:nvPicPr>
        <p:blipFill>
          <a:blip r:embed="rId2"/>
          <a:stretch>
            <a:fillRect/>
          </a:stretch>
        </p:blipFill>
        <p:spPr>
          <a:xfrm>
            <a:off x="5692171" y="1381792"/>
            <a:ext cx="6316949" cy="4511061"/>
          </a:xfrm>
          <a:prstGeom prst="rect">
            <a:avLst/>
          </a:prstGeom>
        </p:spPr>
      </p:pic>
      <p:sp>
        <p:nvSpPr>
          <p:cNvPr id="16"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1565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1E64D951-0E4B-42FE-B138-816117D27635}"/>
              </a:ext>
            </a:extLst>
          </p:cNvPr>
          <p:cNvPicPr>
            <a:picLocks noChangeAspect="1"/>
          </p:cNvPicPr>
          <p:nvPr/>
        </p:nvPicPr>
        <p:blipFill>
          <a:blip r:embed="rId2"/>
          <a:stretch>
            <a:fillRect/>
          </a:stretch>
        </p:blipFill>
        <p:spPr>
          <a:xfrm>
            <a:off x="2182666" y="643467"/>
            <a:ext cx="7826668" cy="5571066"/>
          </a:xfrm>
          <a:prstGeom prst="rect">
            <a:avLst/>
          </a:prstGeom>
        </p:spPr>
      </p:pic>
    </p:spTree>
    <p:extLst>
      <p:ext uri="{BB962C8B-B14F-4D97-AF65-F5344CB8AC3E}">
        <p14:creationId xmlns:p14="http://schemas.microsoft.com/office/powerpoint/2010/main" val="1634425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8DAD978-508C-4488-96C5-CB104F238112}"/>
              </a:ext>
            </a:extLst>
          </p:cNvPr>
          <p:cNvPicPr>
            <a:picLocks noChangeAspect="1"/>
          </p:cNvPicPr>
          <p:nvPr/>
        </p:nvPicPr>
        <p:blipFill>
          <a:blip r:embed="rId2"/>
          <a:stretch>
            <a:fillRect/>
          </a:stretch>
        </p:blipFill>
        <p:spPr>
          <a:xfrm>
            <a:off x="2412499" y="643467"/>
            <a:ext cx="7367001" cy="5571066"/>
          </a:xfrm>
          <a:prstGeom prst="rect">
            <a:avLst/>
          </a:prstGeom>
        </p:spPr>
      </p:pic>
    </p:spTree>
    <p:extLst>
      <p:ext uri="{BB962C8B-B14F-4D97-AF65-F5344CB8AC3E}">
        <p14:creationId xmlns:p14="http://schemas.microsoft.com/office/powerpoint/2010/main" val="4211335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7E4A91-641D-44E3-9C67-42AE58A4216C}"/>
              </a:ext>
            </a:extLst>
          </p:cNvPr>
          <p:cNvSpPr>
            <a:spLocks noGrp="1"/>
          </p:cNvSpPr>
          <p:nvPr>
            <p:ph type="title"/>
          </p:nvPr>
        </p:nvSpPr>
        <p:spPr>
          <a:xfrm>
            <a:off x="0" y="290500"/>
            <a:ext cx="4619543" cy="1271600"/>
          </a:xfrm>
        </p:spPr>
        <p:txBody>
          <a:bodyPr>
            <a:normAutofit/>
          </a:bodyPr>
          <a:lstStyle/>
          <a:p>
            <a:pPr algn="ctr"/>
            <a:r>
              <a:rPr lang="en-US" b="1" dirty="0"/>
              <a:t>EL AUGE DE LA ARTESANÍA</a:t>
            </a:r>
          </a:p>
        </p:txBody>
      </p:sp>
      <p:sp>
        <p:nvSpPr>
          <p:cNvPr id="73" name="Rectangle 72">
            <a:extLst>
              <a:ext uri="{FF2B5EF4-FFF2-40B4-BE49-F238E27FC236}">
                <a16:creationId xmlns:a16="http://schemas.microsoft.com/office/drawing/2014/main" id="{94543A62-A2AB-454A-878E-D3D9190D5F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Marcador de contenido 2">
            <a:extLst>
              <a:ext uri="{FF2B5EF4-FFF2-40B4-BE49-F238E27FC236}">
                <a16:creationId xmlns:a16="http://schemas.microsoft.com/office/drawing/2014/main" id="{98C716F4-184E-4113-B706-735D4F53F580}"/>
              </a:ext>
            </a:extLst>
          </p:cNvPr>
          <p:cNvSpPr>
            <a:spLocks noGrp="1"/>
          </p:cNvSpPr>
          <p:nvPr>
            <p:ph idx="1"/>
          </p:nvPr>
        </p:nvSpPr>
        <p:spPr>
          <a:xfrm>
            <a:off x="649225" y="1562100"/>
            <a:ext cx="3650278" cy="4762500"/>
          </a:xfrm>
        </p:spPr>
        <p:txBody>
          <a:bodyPr>
            <a:normAutofit fontScale="92500" lnSpcReduction="20000"/>
          </a:bodyPr>
          <a:lstStyle/>
          <a:p>
            <a:pPr>
              <a:lnSpc>
                <a:spcPct val="90000"/>
              </a:lnSpc>
              <a:spcAft>
                <a:spcPts val="800"/>
              </a:spcAft>
            </a:pPr>
            <a:endParaRPr lang="es-ES" sz="1600" b="1" dirty="0">
              <a:effectLst/>
              <a:latin typeface="Century Gothic" panose="020B0502020202020204" pitchFamily="34" charset="0"/>
              <a:ea typeface="Calibri" panose="020F0502020204030204" pitchFamily="34" charset="0"/>
              <a:cs typeface="Century Gothic" panose="020B0502020202020204" pitchFamily="34" charset="0"/>
            </a:endParaRPr>
          </a:p>
          <a:p>
            <a:pPr algn="just">
              <a:lnSpc>
                <a:spcPct val="90000"/>
              </a:lnSpc>
              <a:spcAft>
                <a:spcPts val="800"/>
              </a:spcAft>
            </a:pPr>
            <a:r>
              <a:rPr lang="es-ES" sz="1700" b="1" dirty="0">
                <a:effectLst/>
                <a:latin typeface="Century Gothic" panose="020B0502020202020204" pitchFamily="34" charset="0"/>
                <a:ea typeface="Calibri" panose="020F0502020204030204" pitchFamily="34" charset="0"/>
                <a:cs typeface="Century Gothic" panose="020B0502020202020204" pitchFamily="34" charset="0"/>
              </a:rPr>
              <a:t>Se produjo un desarrollo de la artesanía. Los oficios artesanales eran muy variados: tejedores, toneleros, bataneros, panaderos, carpinteros, tintoreros, etcétera.</a:t>
            </a: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pPr>
            <a:r>
              <a:rPr lang="es-ES" sz="1700" b="1" dirty="0">
                <a:effectLst/>
                <a:latin typeface="Century Gothic" panose="020B0502020202020204" pitchFamily="34" charset="0"/>
                <a:ea typeface="Calibri" panose="020F0502020204030204" pitchFamily="34" charset="0"/>
                <a:cs typeface="Century Gothic" panose="020B0502020202020204" pitchFamily="34" charset="0"/>
              </a:rPr>
              <a:t>Elaboraban productos a mano, con pocas herramientas. Trabajaban en pequeños talleres. En el taller se realizaban todo el proceso de producción y ahí se vendían también los productos al público. Los artesanos que se dedicaban a una misma profesión vivían en la misma calle, que acababa tomando el nombre del oficio.</a:t>
            </a: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sz="1400" dirty="0"/>
          </a:p>
        </p:txBody>
      </p:sp>
      <p:pic>
        <p:nvPicPr>
          <p:cNvPr id="13314" name="Picture 2" descr="Sabías que: ¿Los gremios medievales son los antiguos sindicatos? |  Laboronomía">
            <a:extLst>
              <a:ext uri="{FF2B5EF4-FFF2-40B4-BE49-F238E27FC236}">
                <a16:creationId xmlns:a16="http://schemas.microsoft.com/office/drawing/2014/main" id="{1DCF108F-A129-44DB-9EBD-98D63D4945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57" b="1301"/>
          <a:stretch/>
        </p:blipFill>
        <p:spPr bwMode="auto">
          <a:xfrm>
            <a:off x="4619543" y="640080"/>
            <a:ext cx="6953577" cy="5252773"/>
          </a:xfrm>
          <a:prstGeom prst="rect">
            <a:avLst/>
          </a:prstGeom>
          <a:noFill/>
          <a:extLst>
            <a:ext uri="{909E8E84-426E-40DD-AFC4-6F175D3DCCD1}">
              <a14:hiddenFill xmlns:a14="http://schemas.microsoft.com/office/drawing/2010/main">
                <a:solidFill>
                  <a:srgbClr val="FFFFFF"/>
                </a:solidFill>
              </a14:hiddenFill>
            </a:ext>
          </a:extLst>
        </p:spPr>
      </p:pic>
      <p:sp>
        <p:nvSpPr>
          <p:cNvPr id="75" name="Freeform 11">
            <a:extLst>
              <a:ext uri="{FF2B5EF4-FFF2-40B4-BE49-F238E27FC236}">
                <a16:creationId xmlns:a16="http://schemas.microsoft.com/office/drawing/2014/main" id="{50553464-41F1-4160-9D02-7C5EC7013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758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Rectangle 74">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14338" name="Picture 2" descr="Gremios medievales">
            <a:extLst>
              <a:ext uri="{FF2B5EF4-FFF2-40B4-BE49-F238E27FC236}">
                <a16:creationId xmlns:a16="http://schemas.microsoft.com/office/drawing/2014/main" id="{D23F3AF2-53F3-41F4-8BA3-3E4ADBBE75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21405"/>
          <a:stretch/>
        </p:blipFill>
        <p:spPr bwMode="auto">
          <a:xfrm>
            <a:off x="8229598" y="-5534"/>
            <a:ext cx="3962402" cy="3431766"/>
          </a:xfrm>
          <a:prstGeom prst="rect">
            <a:avLst/>
          </a:prstGeom>
          <a:noFill/>
          <a:extLst>
            <a:ext uri="{909E8E84-426E-40DD-AFC4-6F175D3DCCD1}">
              <a14:hiddenFill xmlns:a14="http://schemas.microsoft.com/office/drawing/2010/main">
                <a:solidFill>
                  <a:srgbClr val="FFFFFF"/>
                </a:solidFill>
              </a14:hiddenFill>
            </a:ext>
          </a:extLst>
        </p:spPr>
      </p:pic>
      <p:sp>
        <p:nvSpPr>
          <p:cNvPr id="77"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CE0E1F64-08AE-4B45-8837-12C61D5C94E5}"/>
              </a:ext>
            </a:extLst>
          </p:cNvPr>
          <p:cNvSpPr>
            <a:spLocks noGrp="1"/>
          </p:cNvSpPr>
          <p:nvPr>
            <p:ph type="title"/>
          </p:nvPr>
        </p:nvSpPr>
        <p:spPr>
          <a:xfrm>
            <a:off x="541867" y="787400"/>
            <a:ext cx="7145866" cy="778933"/>
          </a:xfrm>
        </p:spPr>
        <p:txBody>
          <a:bodyPr anchor="ctr">
            <a:normAutofit/>
          </a:bodyPr>
          <a:lstStyle/>
          <a:p>
            <a:pPr algn="ctr"/>
            <a:r>
              <a:rPr lang="en-US" sz="3200" b="1" dirty="0">
                <a:solidFill>
                  <a:srgbClr val="FEFFFF"/>
                </a:solidFill>
              </a:rPr>
              <a:t>LOS GREMIOS</a:t>
            </a:r>
          </a:p>
        </p:txBody>
      </p:sp>
      <p:sp>
        <p:nvSpPr>
          <p:cNvPr id="3" name="Marcador de contenido 2">
            <a:extLst>
              <a:ext uri="{FF2B5EF4-FFF2-40B4-BE49-F238E27FC236}">
                <a16:creationId xmlns:a16="http://schemas.microsoft.com/office/drawing/2014/main" id="{F41B613E-B8A7-40C7-82CA-A06E2B6FEBED}"/>
              </a:ext>
            </a:extLst>
          </p:cNvPr>
          <p:cNvSpPr>
            <a:spLocks noGrp="1"/>
          </p:cNvSpPr>
          <p:nvPr>
            <p:ph idx="1"/>
          </p:nvPr>
        </p:nvSpPr>
        <p:spPr>
          <a:xfrm>
            <a:off x="541866" y="2032000"/>
            <a:ext cx="7695352" cy="4406900"/>
          </a:xfrm>
        </p:spPr>
        <p:txBody>
          <a:bodyPr>
            <a:normAutofit lnSpcReduction="10000"/>
          </a:bodyPr>
          <a:lstStyle/>
          <a:p>
            <a:pPr algn="just">
              <a:lnSpc>
                <a:spcPct val="90000"/>
              </a:lnSpc>
              <a:spcAft>
                <a:spcPts val="800"/>
              </a:spcAft>
            </a:pP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A partir del siglo XII todos los artesanos de un mismo oficio se asociaron formando gremios.</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pP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Cada gremio elaboraba un </a:t>
            </a:r>
            <a:r>
              <a:rPr lang="es-ES" sz="2000" b="1" dirty="0">
                <a:solidFill>
                  <a:srgbClr val="FEFFFF"/>
                </a:solidFill>
                <a:effectLst/>
                <a:latin typeface="Century Gothic,Bold"/>
                <a:ea typeface="Calibri" panose="020F0502020204030204" pitchFamily="34" charset="0"/>
                <a:cs typeface="Century Gothic,Bold"/>
              </a:rPr>
              <a:t>estatuto</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 que debían jurar  todos sus miembros, en el que se especificaba las normas del oficio, así como los derechos y obligaciones de sus asociados.</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pP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Los gremios </a:t>
            </a:r>
            <a:r>
              <a:rPr lang="es-ES" sz="2000" b="1" dirty="0">
                <a:solidFill>
                  <a:srgbClr val="FEFFFF"/>
                </a:solidFill>
                <a:effectLst/>
                <a:latin typeface="Century Gothic,Bold"/>
                <a:ea typeface="Calibri" panose="020F0502020204030204" pitchFamily="34" charset="0"/>
                <a:cs typeface="Century Gothic,Bold"/>
              </a:rPr>
              <a:t>controlaba la producción</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 El gremio distribuía entre sus miembros las materias primas, controlaba el número de trabajadores y la calidad de los productos y establecía los</a:t>
            </a:r>
            <a:r>
              <a:rPr lang="es-ES" sz="2000" dirty="0">
                <a:solidFill>
                  <a:srgbClr val="FEFFFF"/>
                </a:solidFill>
                <a:latin typeface="Calibri" panose="020F0502020204030204" pitchFamily="34" charset="0"/>
                <a:ea typeface="Calibri" panose="020F0502020204030204" pitchFamily="34" charset="0"/>
                <a:cs typeface="Times New Roman" panose="02020603050405020304" pitchFamily="18" charset="0"/>
              </a:rPr>
              <a:t> </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precios. De esta manera se aseguraba que no hubiese competencia. Los gremios consiguieron dominar toda la producción artesanal que se desarrollarán las ciudades, nadie podía dedicarse a un oficio si no se asociaba al  gremio correspondiente.</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sz="1500" dirty="0">
              <a:solidFill>
                <a:srgbClr val="FEFFFF"/>
              </a:solidFill>
            </a:endParaRPr>
          </a:p>
        </p:txBody>
      </p:sp>
      <p:pic>
        <p:nvPicPr>
          <p:cNvPr id="14340" name="Picture 4" descr="Los Gremios de Zapateros - Valle de Elda">
            <a:extLst>
              <a:ext uri="{FF2B5EF4-FFF2-40B4-BE49-F238E27FC236}">
                <a16:creationId xmlns:a16="http://schemas.microsoft.com/office/drawing/2014/main" id="{51701E42-87E9-4A86-983D-67449282B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6239"/>
          <a:stretch/>
        </p:blipFill>
        <p:spPr bwMode="auto">
          <a:xfrm>
            <a:off x="8229598" y="3426232"/>
            <a:ext cx="3962402" cy="3431768"/>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29598" y="3426234"/>
            <a:ext cx="3962401" cy="2766"/>
          </a:xfrm>
          <a:prstGeom prst="line">
            <a:avLst/>
          </a:prstGeom>
          <a:ln w="50800" cap="flat">
            <a:solidFill>
              <a:schemeClr val="bg2">
                <a:lumMod val="1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451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7B5A23F-7276-435D-91DA-09104D77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5481"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F3ECD7F-BF61-4CB1-AA15-464BB771E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66F1B29-3A08-4DB7-9F92-4C09B3BCF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Freeform 5">
            <a:extLst>
              <a:ext uri="{FF2B5EF4-FFF2-40B4-BE49-F238E27FC236}">
                <a16:creationId xmlns:a16="http://schemas.microsoft.com/office/drawing/2014/main" id="{44A5AAD1-9616-4E1C-B3AC-E5497A6A3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48F2BB70-4B33-47F9-BFC2-634768174B55}"/>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COMPOSICIÓN DE LOS OFICIOS</a:t>
            </a:r>
          </a:p>
        </p:txBody>
      </p:sp>
      <p:sp>
        <p:nvSpPr>
          <p:cNvPr id="3" name="Marcador de contenido 2">
            <a:extLst>
              <a:ext uri="{FF2B5EF4-FFF2-40B4-BE49-F238E27FC236}">
                <a16:creationId xmlns:a16="http://schemas.microsoft.com/office/drawing/2014/main" id="{9B6E9F87-2F17-4332-BA34-660698F0EB61}"/>
              </a:ext>
            </a:extLst>
          </p:cNvPr>
          <p:cNvSpPr>
            <a:spLocks noGrp="1"/>
          </p:cNvSpPr>
          <p:nvPr>
            <p:ph idx="1"/>
          </p:nvPr>
        </p:nvSpPr>
        <p:spPr>
          <a:xfrm>
            <a:off x="370416" y="1694179"/>
            <a:ext cx="7649634" cy="4376421"/>
          </a:xfrm>
        </p:spPr>
        <p:txBody>
          <a:bodyPr>
            <a:normAutofit lnSpcReduction="10000"/>
          </a:bodyPr>
          <a:lstStyle/>
          <a:p>
            <a:pPr>
              <a:lnSpc>
                <a:spcPct val="90000"/>
              </a:lnSpc>
              <a:spcAft>
                <a:spcPts val="800"/>
              </a:spcAft>
            </a:pPr>
            <a:endPar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endParaRPr>
          </a:p>
          <a:p>
            <a:pPr>
              <a:lnSpc>
                <a:spcPct val="90000"/>
              </a:lnSpc>
              <a:spcAft>
                <a:spcPts val="800"/>
              </a:spcAft>
            </a:pP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El oficio estaba dividido en tres categorías de artesanos:</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Aft>
                <a:spcPts val="800"/>
              </a:spcAft>
              <a:buNone/>
            </a:pPr>
            <a:r>
              <a:rPr lang="es-ES" sz="2000"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solidFill>
                  <a:srgbClr val="FEFFFF"/>
                </a:solidFill>
                <a:effectLst/>
                <a:latin typeface="Century Gothic,Bold"/>
                <a:ea typeface="Calibri" panose="020F0502020204030204" pitchFamily="34" charset="0"/>
                <a:cs typeface="Century Gothic,Bold"/>
              </a:rPr>
              <a:t>El maestro</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 era el dueño del taller, de las herramientas y de las materias primas. Eran los que dirigían y controlaban el gremio.</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Aft>
                <a:spcPts val="800"/>
              </a:spcAft>
              <a:buNone/>
            </a:pPr>
            <a:r>
              <a:rPr lang="es-ES" sz="2000"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solidFill>
                  <a:srgbClr val="FEFFFF"/>
                </a:solidFill>
                <a:effectLst/>
                <a:latin typeface="Century Gothic,Bold"/>
                <a:ea typeface="Calibri" panose="020F0502020204030204" pitchFamily="34" charset="0"/>
                <a:cs typeface="Century Gothic,Bold"/>
              </a:rPr>
              <a:t>El oficial</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 era el trabajador experto del taller. Los oficiales podían convertirse en maestros de abrir su propio taller pasando un examen donde debían crear una “obra maestra” </a:t>
            </a:r>
            <a:endParaRPr lang="es-ES" sz="20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Aft>
                <a:spcPts val="800"/>
              </a:spcAft>
              <a:buNone/>
            </a:pPr>
            <a:r>
              <a:rPr lang="es-ES" sz="2000"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solidFill>
                  <a:srgbClr val="FEFFFF"/>
                </a:solidFill>
                <a:effectLst/>
                <a:latin typeface="Century Gothic,Bold"/>
                <a:ea typeface="Calibri" panose="020F0502020204030204" pitchFamily="34" charset="0"/>
                <a:cs typeface="Century Gothic,Bold"/>
              </a:rPr>
              <a:t>El aprendiz</a:t>
            </a:r>
            <a:r>
              <a:rPr lang="es-ES" sz="20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 era un joven que quería aprender el oficio y trabajaba siempre sin percibir un salario. Cada taller tenía un solo aprendiz, vivía en casa del maestro y estaba mantenido por él.</a:t>
            </a:r>
          </a:p>
          <a:p>
            <a:pPr marL="0" indent="0">
              <a:lnSpc>
                <a:spcPct val="90000"/>
              </a:lnSpc>
              <a:spcAft>
                <a:spcPts val="800"/>
              </a:spcAft>
              <a:buNone/>
            </a:pPr>
            <a:endParaRPr lang="es-ES"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dirty="0">
              <a:solidFill>
                <a:srgbClr val="FEFFFF"/>
              </a:solidFill>
            </a:endParaRPr>
          </a:p>
        </p:txBody>
      </p:sp>
      <p:pic>
        <p:nvPicPr>
          <p:cNvPr id="15362" name="Picture 2" descr="Gremios en la Edad Media y la Organizacion Laboral - BIOGRAFÍAS e HISTORIA  UNIVERSAL,ARGENTINA y de la CIENCIA">
            <a:extLst>
              <a:ext uri="{FF2B5EF4-FFF2-40B4-BE49-F238E27FC236}">
                <a16:creationId xmlns:a16="http://schemas.microsoft.com/office/drawing/2014/main" id="{0861BFD3-9A1B-4654-9077-95D24CFD4A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41607" y="2852175"/>
            <a:ext cx="3365613" cy="2095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60822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DF9B6341-1573-404B-A2B7-1D8BC63C5063}"/>
              </a:ext>
            </a:extLst>
          </p:cNvPr>
          <p:cNvPicPr>
            <a:picLocks noChangeAspect="1"/>
          </p:cNvPicPr>
          <p:nvPr/>
        </p:nvPicPr>
        <p:blipFill>
          <a:blip r:embed="rId2"/>
          <a:stretch>
            <a:fillRect/>
          </a:stretch>
        </p:blipFill>
        <p:spPr>
          <a:xfrm>
            <a:off x="2268687" y="643467"/>
            <a:ext cx="7654626" cy="5571066"/>
          </a:xfrm>
          <a:prstGeom prst="rect">
            <a:avLst/>
          </a:prstGeom>
        </p:spPr>
      </p:pic>
    </p:spTree>
    <p:extLst>
      <p:ext uri="{BB962C8B-B14F-4D97-AF65-F5344CB8AC3E}">
        <p14:creationId xmlns:p14="http://schemas.microsoft.com/office/powerpoint/2010/main" val="1833230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09311191-E37C-475B-9263-24E77FAA6B92}"/>
              </a:ext>
            </a:extLst>
          </p:cNvPr>
          <p:cNvPicPr>
            <a:picLocks noChangeAspect="1"/>
          </p:cNvPicPr>
          <p:nvPr/>
        </p:nvPicPr>
        <p:blipFill>
          <a:blip r:embed="rId2"/>
          <a:stretch>
            <a:fillRect/>
          </a:stretch>
        </p:blipFill>
        <p:spPr>
          <a:xfrm>
            <a:off x="2558816" y="643467"/>
            <a:ext cx="7074368" cy="5571066"/>
          </a:xfrm>
          <a:prstGeom prst="rect">
            <a:avLst/>
          </a:prstGeom>
        </p:spPr>
      </p:pic>
    </p:spTree>
    <p:extLst>
      <p:ext uri="{BB962C8B-B14F-4D97-AF65-F5344CB8AC3E}">
        <p14:creationId xmlns:p14="http://schemas.microsoft.com/office/powerpoint/2010/main" val="2485768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86" name="Picture 2" descr="MONARQUÍAS FEUDALES | Definición, características y ejemplos">
            <a:extLst>
              <a:ext uri="{FF2B5EF4-FFF2-40B4-BE49-F238E27FC236}">
                <a16:creationId xmlns:a16="http://schemas.microsoft.com/office/drawing/2014/main" id="{78721EFA-9B28-460D-B45D-C5A47B310F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26" r="17650" b="-1"/>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5DF1C488-A36C-4FFB-8843-D8B7A28C9C5A}"/>
              </a:ext>
            </a:extLst>
          </p:cNvPr>
          <p:cNvSpPr>
            <a:spLocks noGrp="1"/>
          </p:cNvSpPr>
          <p:nvPr>
            <p:ph type="title"/>
          </p:nvPr>
        </p:nvSpPr>
        <p:spPr>
          <a:xfrm>
            <a:off x="541867" y="787400"/>
            <a:ext cx="7145866" cy="778933"/>
          </a:xfrm>
        </p:spPr>
        <p:txBody>
          <a:bodyPr anchor="ctr">
            <a:normAutofit/>
          </a:bodyPr>
          <a:lstStyle/>
          <a:p>
            <a:pPr>
              <a:lnSpc>
                <a:spcPct val="90000"/>
              </a:lnSpc>
            </a:pPr>
            <a:r>
              <a:rPr lang="en-US" sz="2700" b="1">
                <a:solidFill>
                  <a:srgbClr val="FEFFFF"/>
                </a:solidFill>
              </a:rPr>
              <a:t>EL REFORZAMIENTO DE LAS MONARQUÍAS</a:t>
            </a:r>
          </a:p>
        </p:txBody>
      </p:sp>
      <p:sp>
        <p:nvSpPr>
          <p:cNvPr id="3" name="Marcador de contenido 2">
            <a:extLst>
              <a:ext uri="{FF2B5EF4-FFF2-40B4-BE49-F238E27FC236}">
                <a16:creationId xmlns:a16="http://schemas.microsoft.com/office/drawing/2014/main" id="{7C94437B-21AA-4169-AE9B-2781F48643A1}"/>
              </a:ext>
            </a:extLst>
          </p:cNvPr>
          <p:cNvSpPr>
            <a:spLocks noGrp="1"/>
          </p:cNvSpPr>
          <p:nvPr>
            <p:ph idx="1"/>
          </p:nvPr>
        </p:nvSpPr>
        <p:spPr>
          <a:xfrm>
            <a:off x="8229599" y="0"/>
            <a:ext cx="3750205" cy="6858000"/>
          </a:xfrm>
        </p:spPr>
        <p:txBody>
          <a:bodyPr>
            <a:normAutofit fontScale="70000" lnSpcReduction="20000"/>
          </a:bodyPr>
          <a:lstStyle/>
          <a:p>
            <a:pPr algn="just">
              <a:lnSpc>
                <a:spcPct val="90000"/>
              </a:lnSpc>
              <a:spcAft>
                <a:spcPts val="800"/>
              </a:spcAft>
            </a:pPr>
            <a:endPar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endParaRPr>
          </a:p>
          <a:p>
            <a:pPr algn="just">
              <a:lnSpc>
                <a:spcPct val="90000"/>
              </a:lnSpc>
              <a:spcAft>
                <a:spcPts val="800"/>
              </a:spcAft>
            </a:pP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A partir del siglo XII los Reyes, poco a poco, fortalecieron su poder y extendieron sus territorios.</a:t>
            </a:r>
            <a:endParaRPr lang="es-ES" sz="24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800"/>
              </a:spcAft>
            </a:pP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Como la economía mejoró, los Reyes recaudaron más impuestos. Con los ingresos, los monarcas crearon ejércitos propios e impusieron la obediencia a muchos señores feudales.</a:t>
            </a:r>
            <a:endParaRPr lang="es-ES" sz="24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400" b="1"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También fortalecieron la administración de su reino, contrataron a juristas y expertos formados en las universidades de las ciudades más importantes. </a:t>
            </a:r>
            <a:endParaRPr lang="es-ES" sz="24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400" b="1"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24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Los reyes se valieron de las ciudades para arrebatar parte del poder a la nobleza. Así, concedieron cartas de libertades y privilegios a las ciudades, por las cuales las ciudades quedaban libres de cualquier dependencia feudal. A cambio, los habitantes de las ciudades apoyaron al rey en contra de los señores feudales.</a:t>
            </a:r>
            <a:endParaRPr lang="es-ES" sz="24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1100" dirty="0">
              <a:solidFill>
                <a:schemeClr val="tx1">
                  <a:lumMod val="95000"/>
                  <a:lumOff val="5000"/>
                </a:schemeClr>
              </a:solidFill>
            </a:endParaRPr>
          </a:p>
        </p:txBody>
      </p:sp>
    </p:spTree>
    <p:extLst>
      <p:ext uri="{BB962C8B-B14F-4D97-AF65-F5344CB8AC3E}">
        <p14:creationId xmlns:p14="http://schemas.microsoft.com/office/powerpoint/2010/main" val="4233185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7B5A23F-7276-435D-91DA-09104D77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5481"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F3ECD7F-BF61-4CB1-AA15-464BB771E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66F1B29-3A08-4DB7-9F92-4C09B3BCF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Freeform 5">
            <a:extLst>
              <a:ext uri="{FF2B5EF4-FFF2-40B4-BE49-F238E27FC236}">
                <a16:creationId xmlns:a16="http://schemas.microsoft.com/office/drawing/2014/main" id="{44A5AAD1-9616-4E1C-B3AC-E5497A6A3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72D6569C-0C58-4FEF-8934-190A0EC8479B}"/>
              </a:ext>
            </a:extLst>
          </p:cNvPr>
          <p:cNvSpPr>
            <a:spLocks noGrp="1"/>
          </p:cNvSpPr>
          <p:nvPr>
            <p:ph type="title"/>
          </p:nvPr>
        </p:nvSpPr>
        <p:spPr>
          <a:xfrm>
            <a:off x="541867" y="787400"/>
            <a:ext cx="7145866" cy="778933"/>
          </a:xfrm>
        </p:spPr>
        <p:txBody>
          <a:bodyPr anchor="ctr">
            <a:normAutofit/>
          </a:bodyPr>
          <a:lstStyle/>
          <a:p>
            <a:r>
              <a:rPr lang="en-US" sz="3000" b="1">
                <a:solidFill>
                  <a:srgbClr val="FEFFFF"/>
                </a:solidFill>
              </a:rPr>
              <a:t>LA CREACIÓN DE LOS PARLAMENTOS</a:t>
            </a:r>
          </a:p>
        </p:txBody>
      </p:sp>
      <p:sp>
        <p:nvSpPr>
          <p:cNvPr id="5" name="AutoShape 4" descr="Monarquía en la Edad Media - Escuelapedia - Recursos Educativos">
            <a:extLst>
              <a:ext uri="{FF2B5EF4-FFF2-40B4-BE49-F238E27FC236}">
                <a16:creationId xmlns:a16="http://schemas.microsoft.com/office/drawing/2014/main" id="{7BEC16AD-3634-4277-BC05-B017C1EF6F66}"/>
              </a:ext>
            </a:extLst>
          </p:cNvPr>
          <p:cNvSpPr>
            <a:spLocks noGrp="1" noChangeAspect="1" noChangeArrowheads="1"/>
          </p:cNvSpPr>
          <p:nvPr>
            <p:ph idx="1"/>
          </p:nvPr>
        </p:nvSpPr>
        <p:spPr bwMode="auto">
          <a:xfrm>
            <a:off x="134994" y="2032000"/>
            <a:ext cx="8094605" cy="4521200"/>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pPr algn="just">
              <a:lnSpc>
                <a:spcPct val="90000"/>
              </a:lnSpc>
              <a:spcAft>
                <a:spcPts val="800"/>
              </a:spcAft>
            </a:pPr>
            <a:r>
              <a:rPr lang="es-ES"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A finales del siglo XII y durante el siglo XIII de los reyes europeos comenzaron a convocar Cortes o parlamentos</a:t>
            </a:r>
            <a:endParaRPr lang="es-ES"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En los parlamentos medievales sólo estaban representados</a:t>
            </a:r>
            <a:r>
              <a:rPr lang="es-ES" dirty="0">
                <a:solidFill>
                  <a:srgbClr val="FEFFFF"/>
                </a:solidFill>
                <a:latin typeface="Calibri" panose="020F0502020204030204" pitchFamily="34" charset="0"/>
                <a:ea typeface="Calibri" panose="020F0502020204030204" pitchFamily="34" charset="0"/>
                <a:cs typeface="Times New Roman" panose="02020603050405020304" pitchFamily="18" charset="0"/>
              </a:rPr>
              <a:t> </a:t>
            </a:r>
            <a:r>
              <a:rPr lang="es-ES"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el rey, los nobles, los clérigos y los gobernantes de las ciudades. Con la convocatoria de estas asambleas los reyes  pretendían rebajar el poder de la nobleza.</a:t>
            </a:r>
            <a:endParaRPr lang="es-ES"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Se reunían únicamente cuando el rey lo decidía y sus funciones principales era restablecer los impuestos o aprobar gastos extraordinarios para las guerras. </a:t>
            </a:r>
            <a:endParaRPr lang="es-ES"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Los parlamentos tenían diferentes grados de poder según los reinos. En algunos, como Castilla, el parlamento se limitaba a aprobar o negar lo que pedía el monarca. Pero en otros, como Aragón, el parlamento alcanzó un gran poder y el rey debía pedir permiso para llevar a cabo muchas de sus tareas de gobierno.</a:t>
            </a:r>
            <a:endParaRPr lang="es-ES"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pPr>
            <a:endParaRPr lang="en-US" sz="1500" dirty="0">
              <a:solidFill>
                <a:srgbClr val="FEFFFF"/>
              </a:solidFill>
            </a:endParaRPr>
          </a:p>
        </p:txBody>
      </p:sp>
      <p:pic>
        <p:nvPicPr>
          <p:cNvPr id="17414" name="Picture 6" descr="La consolidación de los reinos europeos">
            <a:extLst>
              <a:ext uri="{FF2B5EF4-FFF2-40B4-BE49-F238E27FC236}">
                <a16:creationId xmlns:a16="http://schemas.microsoft.com/office/drawing/2014/main" id="{8086C6FF-1EFB-459C-B42D-98D3241A6D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08074" y="2032000"/>
            <a:ext cx="3748932" cy="3754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06013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A7AF9E2D-8F98-4755-895E-D65689F2A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5" name="Group 74">
            <a:extLst>
              <a:ext uri="{FF2B5EF4-FFF2-40B4-BE49-F238E27FC236}">
                <a16:creationId xmlns:a16="http://schemas.microsoft.com/office/drawing/2014/main" id="{94D3C8C4-8367-4524-B9C5-2B3ACA682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76" name="Freeform 11">
              <a:extLst>
                <a:ext uri="{FF2B5EF4-FFF2-40B4-BE49-F238E27FC236}">
                  <a16:creationId xmlns:a16="http://schemas.microsoft.com/office/drawing/2014/main" id="{38BDB546-CAFB-429D-8D82-4F3AA2891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77" name="Freeform 12">
              <a:extLst>
                <a:ext uri="{FF2B5EF4-FFF2-40B4-BE49-F238E27FC236}">
                  <a16:creationId xmlns:a16="http://schemas.microsoft.com/office/drawing/2014/main" id="{8F202AFF-3597-4A70-9149-0AA2AACBB9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78" name="Freeform 13">
              <a:extLst>
                <a:ext uri="{FF2B5EF4-FFF2-40B4-BE49-F238E27FC236}">
                  <a16:creationId xmlns:a16="http://schemas.microsoft.com/office/drawing/2014/main" id="{5B91C985-1FBD-4FEE-8FB4-FBD47CF0A3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79" name="Freeform 14">
              <a:extLst>
                <a:ext uri="{FF2B5EF4-FFF2-40B4-BE49-F238E27FC236}">
                  <a16:creationId xmlns:a16="http://schemas.microsoft.com/office/drawing/2014/main" id="{E045B090-8B4D-4553-997E-D7A7A2B93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80" name="Freeform 15">
              <a:extLst>
                <a:ext uri="{FF2B5EF4-FFF2-40B4-BE49-F238E27FC236}">
                  <a16:creationId xmlns:a16="http://schemas.microsoft.com/office/drawing/2014/main" id="{79661459-591F-41BD-85A7-882DF2E548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81" name="Freeform 16">
              <a:extLst>
                <a:ext uri="{FF2B5EF4-FFF2-40B4-BE49-F238E27FC236}">
                  <a16:creationId xmlns:a16="http://schemas.microsoft.com/office/drawing/2014/main" id="{172E6458-D7F5-4E0B-8098-F3A9B74463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82" name="Freeform 17">
              <a:extLst>
                <a:ext uri="{FF2B5EF4-FFF2-40B4-BE49-F238E27FC236}">
                  <a16:creationId xmlns:a16="http://schemas.microsoft.com/office/drawing/2014/main" id="{5D1FE182-350A-4951-99FA-123B15A19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83" name="Freeform 18">
              <a:extLst>
                <a:ext uri="{FF2B5EF4-FFF2-40B4-BE49-F238E27FC236}">
                  <a16:creationId xmlns:a16="http://schemas.microsoft.com/office/drawing/2014/main" id="{CBFDC3F8-18F5-41F0-9926-097682CEE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84" name="Freeform 19">
              <a:extLst>
                <a:ext uri="{FF2B5EF4-FFF2-40B4-BE49-F238E27FC236}">
                  <a16:creationId xmlns:a16="http://schemas.microsoft.com/office/drawing/2014/main" id="{F4B5A695-E6ED-4C81-A965-0461489F8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85" name="Freeform 20">
              <a:extLst>
                <a:ext uri="{FF2B5EF4-FFF2-40B4-BE49-F238E27FC236}">
                  <a16:creationId xmlns:a16="http://schemas.microsoft.com/office/drawing/2014/main" id="{CF31B175-CBC2-449D-8998-0BA7711EA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86" name="Freeform 21">
              <a:extLst>
                <a:ext uri="{FF2B5EF4-FFF2-40B4-BE49-F238E27FC236}">
                  <a16:creationId xmlns:a16="http://schemas.microsoft.com/office/drawing/2014/main" id="{47A691C8-6328-4014-BB1A-CB4824DEB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87" name="Freeform 22">
              <a:extLst>
                <a:ext uri="{FF2B5EF4-FFF2-40B4-BE49-F238E27FC236}">
                  <a16:creationId xmlns:a16="http://schemas.microsoft.com/office/drawing/2014/main" id="{94EADC73-ECA3-447E-8D07-AE215A3C4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9" name="Group 88">
            <a:extLst>
              <a:ext uri="{FF2B5EF4-FFF2-40B4-BE49-F238E27FC236}">
                <a16:creationId xmlns:a16="http://schemas.microsoft.com/office/drawing/2014/main" id="{CDA2558E-94AE-4C16-8CD0-DCF447C987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90" name="Freeform 27">
              <a:extLst>
                <a:ext uri="{FF2B5EF4-FFF2-40B4-BE49-F238E27FC236}">
                  <a16:creationId xmlns:a16="http://schemas.microsoft.com/office/drawing/2014/main" id="{6928DF6B-A616-4A71-B951-9D8EAA775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91" name="Freeform 28">
              <a:extLst>
                <a:ext uri="{FF2B5EF4-FFF2-40B4-BE49-F238E27FC236}">
                  <a16:creationId xmlns:a16="http://schemas.microsoft.com/office/drawing/2014/main" id="{CD6B4E15-CED4-45FA-874A-EA347C912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92" name="Freeform 29">
              <a:extLst>
                <a:ext uri="{FF2B5EF4-FFF2-40B4-BE49-F238E27FC236}">
                  <a16:creationId xmlns:a16="http://schemas.microsoft.com/office/drawing/2014/main" id="{A4EE38F8-BF90-4D7F-8691-89ED516D7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93" name="Freeform 30">
              <a:extLst>
                <a:ext uri="{FF2B5EF4-FFF2-40B4-BE49-F238E27FC236}">
                  <a16:creationId xmlns:a16="http://schemas.microsoft.com/office/drawing/2014/main" id="{2889210F-D6E4-4311-8BF3-DAD3FF49A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94" name="Freeform 31">
              <a:extLst>
                <a:ext uri="{FF2B5EF4-FFF2-40B4-BE49-F238E27FC236}">
                  <a16:creationId xmlns:a16="http://schemas.microsoft.com/office/drawing/2014/main" id="{44641BAA-087D-4656-8D6F-EA70FB67F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95" name="Freeform 32">
              <a:extLst>
                <a:ext uri="{FF2B5EF4-FFF2-40B4-BE49-F238E27FC236}">
                  <a16:creationId xmlns:a16="http://schemas.microsoft.com/office/drawing/2014/main" id="{DCEB55E2-FCCA-48F5-917E-8B3F26EC83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96" name="Freeform 33">
              <a:extLst>
                <a:ext uri="{FF2B5EF4-FFF2-40B4-BE49-F238E27FC236}">
                  <a16:creationId xmlns:a16="http://schemas.microsoft.com/office/drawing/2014/main" id="{45869B9E-3378-49CB-8EE1-FECA7D7809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97" name="Freeform 34">
              <a:extLst>
                <a:ext uri="{FF2B5EF4-FFF2-40B4-BE49-F238E27FC236}">
                  <a16:creationId xmlns:a16="http://schemas.microsoft.com/office/drawing/2014/main" id="{3497B8C7-AB4A-40B7-A86E-112D90CC6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98" name="Freeform 35">
              <a:extLst>
                <a:ext uri="{FF2B5EF4-FFF2-40B4-BE49-F238E27FC236}">
                  <a16:creationId xmlns:a16="http://schemas.microsoft.com/office/drawing/2014/main" id="{D5A7E348-C28C-4626-9026-59B6B9F7A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99" name="Freeform 36">
              <a:extLst>
                <a:ext uri="{FF2B5EF4-FFF2-40B4-BE49-F238E27FC236}">
                  <a16:creationId xmlns:a16="http://schemas.microsoft.com/office/drawing/2014/main" id="{A4FF1CA0-E6B1-4861-A2CD-144E06299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00" name="Freeform 37">
              <a:extLst>
                <a:ext uri="{FF2B5EF4-FFF2-40B4-BE49-F238E27FC236}">
                  <a16:creationId xmlns:a16="http://schemas.microsoft.com/office/drawing/2014/main" id="{774FF261-7109-4B0E-B24B-622F4209C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01" name="Freeform 38">
              <a:extLst>
                <a:ext uri="{FF2B5EF4-FFF2-40B4-BE49-F238E27FC236}">
                  <a16:creationId xmlns:a16="http://schemas.microsoft.com/office/drawing/2014/main" id="{3ECECA25-954F-4011-ADFF-BBFC4A00D3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ítulo 1">
            <a:extLst>
              <a:ext uri="{FF2B5EF4-FFF2-40B4-BE49-F238E27FC236}">
                <a16:creationId xmlns:a16="http://schemas.microsoft.com/office/drawing/2014/main" id="{D1D674A8-C252-4A0C-899A-8F582BD923DF}"/>
              </a:ext>
            </a:extLst>
          </p:cNvPr>
          <p:cNvSpPr>
            <a:spLocks noGrp="1"/>
          </p:cNvSpPr>
          <p:nvPr>
            <p:ph type="title"/>
          </p:nvPr>
        </p:nvSpPr>
        <p:spPr>
          <a:xfrm>
            <a:off x="4964768" y="114300"/>
            <a:ext cx="7227212" cy="820562"/>
          </a:xfrm>
        </p:spPr>
        <p:txBody>
          <a:bodyPr>
            <a:noAutofit/>
          </a:bodyPr>
          <a:lstStyle/>
          <a:p>
            <a:pPr algn="just"/>
            <a:r>
              <a:rPr lang="en-US" b="1" dirty="0"/>
              <a:t>      CRISIS DE LA AGRICULTURA</a:t>
            </a:r>
          </a:p>
        </p:txBody>
      </p:sp>
      <p:pic>
        <p:nvPicPr>
          <p:cNvPr id="18434" name="Picture 2" descr="Crisis de la Sociedad Feudal - Historia evolutiva">
            <a:extLst>
              <a:ext uri="{FF2B5EF4-FFF2-40B4-BE49-F238E27FC236}">
                <a16:creationId xmlns:a16="http://schemas.microsoft.com/office/drawing/2014/main" id="{12FACE19-CAE5-4DF4-B897-1F0AEEC903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3" r="-2" b="5100"/>
          <a:stretch/>
        </p:blipFill>
        <p:spPr bwMode="auto">
          <a:xfrm>
            <a:off x="20" y="10"/>
            <a:ext cx="4646965" cy="3428990"/>
          </a:xfrm>
          <a:prstGeom prst="rect">
            <a:avLst/>
          </a:prstGeom>
          <a:noFill/>
          <a:extLst>
            <a:ext uri="{909E8E84-426E-40DD-AFC4-6F175D3DCCD1}">
              <a14:hiddenFill xmlns:a14="http://schemas.microsoft.com/office/drawing/2010/main">
                <a:solidFill>
                  <a:srgbClr val="FFFFFF"/>
                </a:solidFill>
              </a14:hiddenFill>
            </a:ext>
          </a:extLst>
        </p:spPr>
      </p:pic>
      <p:sp>
        <p:nvSpPr>
          <p:cNvPr id="103" name="Rectangle 102">
            <a:extLst>
              <a:ext uri="{FF2B5EF4-FFF2-40B4-BE49-F238E27FC236}">
                <a16:creationId xmlns:a16="http://schemas.microsoft.com/office/drawing/2014/main" id="{6D0FFBDB-89D1-4050-8FE5-AFC94C07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5" name="Freeform 11">
            <a:extLst>
              <a:ext uri="{FF2B5EF4-FFF2-40B4-BE49-F238E27FC236}">
                <a16:creationId xmlns:a16="http://schemas.microsoft.com/office/drawing/2014/main" id="{75823B85-53D1-46E0-BC58-872776B5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18436" name="Picture 4" descr="Cuales fueron las causas de la crisis del feudalismo?? - Brainly.lat">
            <a:extLst>
              <a:ext uri="{FF2B5EF4-FFF2-40B4-BE49-F238E27FC236}">
                <a16:creationId xmlns:a16="http://schemas.microsoft.com/office/drawing/2014/main" id="{4A1BEE1F-9ACC-475B-9CE9-2CE4CDBA97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91" r="8176" b="1"/>
          <a:stretch/>
        </p:blipFill>
        <p:spPr bwMode="auto">
          <a:xfrm>
            <a:off x="20" y="3429000"/>
            <a:ext cx="4646965" cy="3429000"/>
          </a:xfrm>
          <a:prstGeom prst="rect">
            <a:avLst/>
          </a:prstGeom>
          <a:noFill/>
          <a:extLst>
            <a:ext uri="{909E8E84-426E-40DD-AFC4-6F175D3DCCD1}">
              <a14:hiddenFill xmlns:a14="http://schemas.microsoft.com/office/drawing/2010/main">
                <a:solidFill>
                  <a:srgbClr val="FFFFFF"/>
                </a:solidFill>
              </a14:hiddenFill>
            </a:ext>
          </a:extLst>
        </p:spPr>
      </p:pic>
      <p:cxnSp>
        <p:nvCxnSpPr>
          <p:cNvPr id="107" name="Straight Connector 106">
            <a:extLst>
              <a:ext uri="{FF2B5EF4-FFF2-40B4-BE49-F238E27FC236}">
                <a16:creationId xmlns:a16="http://schemas.microsoft.com/office/drawing/2014/main" id="{81F86B2C-5FF7-48E0-B5B0-ABEA39A1E2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29000"/>
            <a:ext cx="4662638"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535B4F3-8673-4501-B36D-573240E16530}"/>
              </a:ext>
            </a:extLst>
          </p:cNvPr>
          <p:cNvSpPr>
            <a:spLocks noGrp="1"/>
          </p:cNvSpPr>
          <p:nvPr>
            <p:ph idx="1"/>
          </p:nvPr>
        </p:nvSpPr>
        <p:spPr>
          <a:xfrm>
            <a:off x="5661939" y="1389801"/>
            <a:ext cx="6492766" cy="4675063"/>
          </a:xfrm>
        </p:spPr>
        <p:txBody>
          <a:bodyPr>
            <a:normAutofit/>
          </a:bodyPr>
          <a:lstStyle/>
          <a:p>
            <a:pPr algn="just">
              <a:lnSpc>
                <a:spcPct val="90000"/>
              </a:lnSpc>
              <a:spcAft>
                <a:spcPts val="800"/>
              </a:spcAft>
            </a:pP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A principios del siglo XIV se produjo un empeoramiento de las condiciones de vida de la población. Sus causas fueron variadas: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000" b="1" dirty="0">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Malas cosechas, debidas al parecer a un cambio climático.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000" b="1" dirty="0">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A finales del siglo XIII la producción se había estancado. Por eso se habla del final de un ciclo agrario.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000" b="1" dirty="0">
                <a:effectLst/>
                <a:latin typeface="Wingdings 2" panose="05020102010507070707" pitchFamily="18" charset="2"/>
                <a:ea typeface="Calibri" panose="020F0502020204030204" pitchFamily="34" charset="0"/>
                <a:cs typeface="Wingdings 2" panose="05020102010507070707" pitchFamily="18" charset="2"/>
              </a:rPr>
              <a:t> </a:t>
            </a:r>
            <a:r>
              <a:rPr lang="es-ES" sz="2000" b="1" dirty="0">
                <a:effectLst/>
                <a:latin typeface="Century Gothic" panose="020B0502020202020204" pitchFamily="34" charset="0"/>
                <a:ea typeface="Calibri" panose="020F0502020204030204" pitchFamily="34" charset="0"/>
                <a:cs typeface="Century Gothic" panose="020B0502020202020204" pitchFamily="34" charset="0"/>
              </a:rPr>
              <a:t>El auge del comercio y de la artesanía contribuyó a que muchas tierras donde antes se sembraban cereales se dedicaran ahora a otros productos más rentables. Por todo esto, la producción de alimentos disminuyó</a:t>
            </a:r>
            <a:r>
              <a:rPr lang="es-ES" sz="2000" dirty="0">
                <a:effectLst/>
                <a:latin typeface="Century Gothic" panose="020B0502020202020204" pitchFamily="34" charset="0"/>
                <a:ea typeface="Calibri" panose="020F0502020204030204" pitchFamily="34" charset="0"/>
                <a:cs typeface="Century Gothic" panose="020B0502020202020204" pitchFamily="34" charset="0"/>
              </a:rPr>
              <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1500" dirty="0"/>
          </a:p>
        </p:txBody>
      </p:sp>
    </p:spTree>
    <p:extLst>
      <p:ext uri="{BB962C8B-B14F-4D97-AF65-F5344CB8AC3E}">
        <p14:creationId xmlns:p14="http://schemas.microsoft.com/office/powerpoint/2010/main" val="1643454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9458" name="Picture 2" descr="La peste negra en la Edad Media | Gomeres">
            <a:extLst>
              <a:ext uri="{FF2B5EF4-FFF2-40B4-BE49-F238E27FC236}">
                <a16:creationId xmlns:a16="http://schemas.microsoft.com/office/drawing/2014/main" id="{70C46175-152E-4E05-9920-10B52271E6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544" r="10465" b="2"/>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EBFA0622-608C-4D84-9718-9DAE68A0524C}"/>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EL DESCENSO DE LA POBLACIÓN</a:t>
            </a:r>
          </a:p>
        </p:txBody>
      </p:sp>
      <p:sp>
        <p:nvSpPr>
          <p:cNvPr id="3" name="Marcador de contenido 2">
            <a:extLst>
              <a:ext uri="{FF2B5EF4-FFF2-40B4-BE49-F238E27FC236}">
                <a16:creationId xmlns:a16="http://schemas.microsoft.com/office/drawing/2014/main" id="{32D46670-AAD9-40FE-BD2E-52ECA72143B2}"/>
              </a:ext>
            </a:extLst>
          </p:cNvPr>
          <p:cNvSpPr>
            <a:spLocks noGrp="1"/>
          </p:cNvSpPr>
          <p:nvPr>
            <p:ph idx="1"/>
          </p:nvPr>
        </p:nvSpPr>
        <p:spPr>
          <a:xfrm>
            <a:off x="7860770" y="659027"/>
            <a:ext cx="4331229" cy="5539946"/>
          </a:xfrm>
        </p:spPr>
        <p:txBody>
          <a:bodyPr>
            <a:normAutofit fontScale="55000" lnSpcReduction="20000"/>
          </a:bodyPr>
          <a:lstStyle/>
          <a:p>
            <a:pPr algn="just">
              <a:lnSpc>
                <a:spcPct val="90000"/>
              </a:lnSpc>
              <a:spcAft>
                <a:spcPts val="800"/>
              </a:spcAft>
            </a:pPr>
            <a:endParaRPr lang="es-ES" sz="20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endParaRPr>
          </a:p>
          <a:p>
            <a:pPr algn="just">
              <a:lnSpc>
                <a:spcPct val="90000"/>
              </a:lnSpc>
              <a:spcAft>
                <a:spcPts val="800"/>
              </a:spcAft>
            </a:pPr>
            <a:endParaRPr lang="es-ES" sz="20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endParaRPr>
          </a:p>
          <a:p>
            <a:pPr algn="just">
              <a:lnSpc>
                <a:spcPct val="90000"/>
              </a:lnSpc>
              <a:spcAft>
                <a:spcPts val="800"/>
              </a:spcAft>
            </a:pPr>
            <a:endParaRPr lang="es-ES" sz="2000" b="1" dirty="0">
              <a:solidFill>
                <a:schemeClr val="tx1">
                  <a:lumMod val="95000"/>
                  <a:lumOff val="5000"/>
                </a:schemeClr>
              </a:solidFill>
              <a:latin typeface="Century Gothic" panose="020B0502020202020204" pitchFamily="34" charset="0"/>
              <a:ea typeface="Calibri" panose="020F0502020204030204" pitchFamily="34" charset="0"/>
              <a:cs typeface="Century Gothic" panose="020B0502020202020204" pitchFamily="34" charset="0"/>
            </a:endParaRPr>
          </a:p>
          <a:p>
            <a:pPr marL="0" indent="0" algn="just">
              <a:lnSpc>
                <a:spcPct val="90000"/>
              </a:lnSpc>
              <a:spcAft>
                <a:spcPts val="800"/>
              </a:spcAft>
              <a:buNone/>
            </a:pPr>
            <a:r>
              <a:rPr lang="es-ES" sz="33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Las malas cosechas de principios del siglo XI desencadenaron la crisis. En muchos sitios no había suficiente grano para alimentar a la población, y se produjeron grandes hambrunas.</a:t>
            </a:r>
            <a:endParaRPr lang="es-ES" sz="33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3300" b="1"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33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Esto coincidió con una etapa de graves tensiones políticas. Las guerras provocaban pillajes y dificultaban el tráfico de mercancías. A veces los ejércitos quemaban las tierras para provocar el hambre.</a:t>
            </a:r>
            <a:endParaRPr lang="es-ES" sz="33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3300" b="1" dirty="0">
                <a:solidFill>
                  <a:schemeClr val="tx1">
                    <a:lumMod val="95000"/>
                    <a:lumOff val="5000"/>
                  </a:schemeClr>
                </a:solidFill>
                <a:effectLst/>
                <a:latin typeface="Wingdings 2" panose="05020102010507070707" pitchFamily="18" charset="2"/>
                <a:ea typeface="Calibri" panose="020F0502020204030204" pitchFamily="34" charset="0"/>
                <a:cs typeface="Wingdings 2" panose="05020102010507070707" pitchFamily="18" charset="2"/>
              </a:rPr>
              <a:t> </a:t>
            </a:r>
            <a:r>
              <a:rPr lang="es-ES" sz="33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La desnutrición debilitaba a la población y favorecía la aparición de epidemias. La mayor epidemia, la </a:t>
            </a:r>
            <a:r>
              <a:rPr lang="es-ES" sz="3300" b="1" dirty="0">
                <a:solidFill>
                  <a:schemeClr val="tx1">
                    <a:lumMod val="95000"/>
                    <a:lumOff val="5000"/>
                  </a:schemeClr>
                </a:solidFill>
                <a:effectLst/>
                <a:latin typeface="Century Gothic,Bold"/>
                <a:ea typeface="Calibri" panose="020F0502020204030204" pitchFamily="34" charset="0"/>
                <a:cs typeface="Century Gothic,Bold"/>
              </a:rPr>
              <a:t>peste negra</a:t>
            </a:r>
            <a:r>
              <a:rPr lang="es-ES" sz="33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 se extendió por Europa entre 1347 y 1350, produciendo millones de muertes. Se calcula que uno de cada tres europeos murió de peste.</a:t>
            </a:r>
            <a:endParaRPr lang="es-ES" sz="33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sz="1100" dirty="0">
              <a:solidFill>
                <a:schemeClr val="tx1">
                  <a:lumMod val="95000"/>
                  <a:lumOff val="5000"/>
                </a:schemeClr>
              </a:solidFill>
            </a:endParaRPr>
          </a:p>
        </p:txBody>
      </p:sp>
    </p:spTree>
    <p:extLst>
      <p:ext uri="{BB962C8B-B14F-4D97-AF65-F5344CB8AC3E}">
        <p14:creationId xmlns:p14="http://schemas.microsoft.com/office/powerpoint/2010/main" val="1987370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482" name="Picture 2">
            <a:extLst>
              <a:ext uri="{FF2B5EF4-FFF2-40B4-BE49-F238E27FC236}">
                <a16:creationId xmlns:a16="http://schemas.microsoft.com/office/drawing/2014/main" id="{EFC68BF1-E319-4C66-AA41-BFAC89F06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42" r="18076" b="-1"/>
          <a:stretch/>
        </p:blipFill>
        <p:spPr bwMode="auto">
          <a:xfrm>
            <a:off x="1" y="10"/>
            <a:ext cx="757444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1055D5A9-3E2E-4DA0-BD23-C7CBBBDB6415}"/>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LOS CONFLICTOS SOCIALES</a:t>
            </a:r>
          </a:p>
        </p:txBody>
      </p:sp>
      <p:sp>
        <p:nvSpPr>
          <p:cNvPr id="3" name="Marcador de contenido 2">
            <a:extLst>
              <a:ext uri="{FF2B5EF4-FFF2-40B4-BE49-F238E27FC236}">
                <a16:creationId xmlns:a16="http://schemas.microsoft.com/office/drawing/2014/main" id="{8A24A080-03CA-4D50-84DE-93AAB6CAB68C}"/>
              </a:ext>
            </a:extLst>
          </p:cNvPr>
          <p:cNvSpPr>
            <a:spLocks noGrp="1"/>
          </p:cNvSpPr>
          <p:nvPr>
            <p:ph idx="1"/>
          </p:nvPr>
        </p:nvSpPr>
        <p:spPr>
          <a:xfrm>
            <a:off x="7892865" y="1566334"/>
            <a:ext cx="3988330" cy="4929716"/>
          </a:xfrm>
        </p:spPr>
        <p:txBody>
          <a:bodyPr>
            <a:normAutofit fontScale="92500" lnSpcReduction="20000"/>
          </a:bodyPr>
          <a:lstStyle/>
          <a:p>
            <a:pPr marL="342900" lvl="0" indent="-342900" algn="just">
              <a:lnSpc>
                <a:spcPct val="90000"/>
              </a:lnSpc>
              <a:buFont typeface="Symbol" panose="05050102010706020507" pitchFamily="18" charset="2"/>
              <a:buChar char=""/>
            </a:pPr>
            <a:endParaRPr lang="es-ES"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endParaRPr>
          </a:p>
          <a:p>
            <a:pPr marL="342900" lvl="0" indent="-342900" algn="just">
              <a:lnSpc>
                <a:spcPct val="90000"/>
              </a:lnSpc>
              <a:buFont typeface="Symbol" panose="05050102010706020507" pitchFamily="18" charset="2"/>
              <a:buChar char=""/>
            </a:pPr>
            <a:r>
              <a:rPr lang="es-ES" sz="19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Esa crisis demográfica provocó escasez de mano de obra y caída de la producción agraria. Los señores feudales intentaron mantener sus ingresos aumentando los impuestos, lo que provocó revueltas campesinas. </a:t>
            </a:r>
            <a:endParaRPr lang="es-ES" sz="19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90000"/>
              </a:lnSpc>
              <a:buFont typeface="Symbol" panose="05050102010706020507" pitchFamily="18" charset="2"/>
              <a:buChar char=""/>
            </a:pPr>
            <a:r>
              <a:rPr lang="es-ES" sz="19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Tampoco había tranquilidad en las ciudades, donde ricos y pobres convivían, existiendo una tensión que dio lugar a sublevaciones.</a:t>
            </a:r>
            <a:endParaRPr lang="es-ES" sz="19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90000"/>
              </a:lnSpc>
              <a:spcAft>
                <a:spcPts val="800"/>
              </a:spcAft>
              <a:buFont typeface="Symbol" panose="05050102010706020507" pitchFamily="18" charset="2"/>
              <a:buChar char=""/>
            </a:pPr>
            <a:r>
              <a:rPr lang="es-ES" sz="1900" b="1" dirty="0">
                <a:solidFill>
                  <a:schemeClr val="tx1">
                    <a:lumMod val="95000"/>
                    <a:lumOff val="5000"/>
                  </a:schemeClr>
                </a:solidFill>
                <a:effectLst/>
                <a:latin typeface="Century Gothic" panose="020B0502020202020204" pitchFamily="34" charset="0"/>
                <a:ea typeface="Calibri" panose="020F0502020204030204" pitchFamily="34" charset="0"/>
                <a:cs typeface="Century Gothic" panose="020B0502020202020204" pitchFamily="34" charset="0"/>
              </a:rPr>
              <a:t>El temor y la histeria de las epidemias se manifestaban a veces en sangrientos ataques contra las juderías, a cuyos habitantes se acusaba de propagar la enfermedad.</a:t>
            </a:r>
            <a:endParaRPr lang="es-ES" sz="19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sz="1400" dirty="0">
              <a:solidFill>
                <a:schemeClr val="tx1">
                  <a:lumMod val="95000"/>
                  <a:lumOff val="5000"/>
                </a:schemeClr>
              </a:solidFill>
            </a:endParaRPr>
          </a:p>
        </p:txBody>
      </p:sp>
    </p:spTree>
    <p:extLst>
      <p:ext uri="{BB962C8B-B14F-4D97-AF65-F5344CB8AC3E}">
        <p14:creationId xmlns:p14="http://schemas.microsoft.com/office/powerpoint/2010/main" val="2752142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7AA4FE1-D50E-49CF-9B34-F9A77C7CFCAE}"/>
              </a:ext>
            </a:extLst>
          </p:cNvPr>
          <p:cNvPicPr>
            <a:picLocks noChangeAspect="1"/>
          </p:cNvPicPr>
          <p:nvPr/>
        </p:nvPicPr>
        <p:blipFill>
          <a:blip r:embed="rId2"/>
          <a:stretch>
            <a:fillRect/>
          </a:stretch>
        </p:blipFill>
        <p:spPr>
          <a:xfrm>
            <a:off x="742950" y="643467"/>
            <a:ext cx="10706100" cy="5571066"/>
          </a:xfrm>
          <a:prstGeom prst="rect">
            <a:avLst/>
          </a:prstGeom>
        </p:spPr>
      </p:pic>
    </p:spTree>
    <p:extLst>
      <p:ext uri="{BB962C8B-B14F-4D97-AF65-F5344CB8AC3E}">
        <p14:creationId xmlns:p14="http://schemas.microsoft.com/office/powerpoint/2010/main" val="917166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1510" name="Rectangle 72">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511" name="Rectangle 74">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21508" name="Picture 4" descr="Guerra de los Cien Años - Wikipedia, la enciclopedia libre">
            <a:extLst>
              <a:ext uri="{FF2B5EF4-FFF2-40B4-BE49-F238E27FC236}">
                <a16:creationId xmlns:a16="http://schemas.microsoft.com/office/drawing/2014/main" id="{BAA3CF4C-6BC9-492D-8FC5-C6044B2584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82"/>
          <a:stretch/>
        </p:blipFill>
        <p:spPr bwMode="auto">
          <a:xfrm>
            <a:off x="8229598" y="-5534"/>
            <a:ext cx="3962402" cy="3431766"/>
          </a:xfrm>
          <a:prstGeom prst="rect">
            <a:avLst/>
          </a:prstGeom>
          <a:noFill/>
          <a:extLst>
            <a:ext uri="{909E8E84-426E-40DD-AFC4-6F175D3DCCD1}">
              <a14:hiddenFill xmlns:a14="http://schemas.microsoft.com/office/drawing/2010/main">
                <a:solidFill>
                  <a:srgbClr val="FFFFFF"/>
                </a:solidFill>
              </a14:hiddenFill>
            </a:ext>
          </a:extLst>
        </p:spPr>
      </p:pic>
      <p:sp>
        <p:nvSpPr>
          <p:cNvPr id="77"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90F1490E-9748-4176-93AD-24EA43F64017}"/>
              </a:ext>
            </a:extLst>
          </p:cNvPr>
          <p:cNvSpPr>
            <a:spLocks noGrp="1"/>
          </p:cNvSpPr>
          <p:nvPr>
            <p:ph type="title"/>
          </p:nvPr>
        </p:nvSpPr>
        <p:spPr>
          <a:xfrm>
            <a:off x="541867" y="787400"/>
            <a:ext cx="7145866" cy="778933"/>
          </a:xfrm>
        </p:spPr>
        <p:txBody>
          <a:bodyPr anchor="ctr">
            <a:normAutofit/>
          </a:bodyPr>
          <a:lstStyle/>
          <a:p>
            <a:r>
              <a:rPr lang="en-US" sz="3200" b="1">
                <a:solidFill>
                  <a:srgbClr val="FEFFFF"/>
                </a:solidFill>
              </a:rPr>
              <a:t>LA GUERRA DE LOS CIEN AÑOS</a:t>
            </a:r>
          </a:p>
        </p:txBody>
      </p:sp>
      <p:sp>
        <p:nvSpPr>
          <p:cNvPr id="3" name="Marcador de contenido 2">
            <a:extLst>
              <a:ext uri="{FF2B5EF4-FFF2-40B4-BE49-F238E27FC236}">
                <a16:creationId xmlns:a16="http://schemas.microsoft.com/office/drawing/2014/main" id="{8723E33F-AFB7-41F2-971B-2C9E6ADC2DEE}"/>
              </a:ext>
            </a:extLst>
          </p:cNvPr>
          <p:cNvSpPr>
            <a:spLocks noGrp="1"/>
          </p:cNvSpPr>
          <p:nvPr>
            <p:ph idx="1"/>
          </p:nvPr>
        </p:nvSpPr>
        <p:spPr>
          <a:xfrm>
            <a:off x="541866" y="2032000"/>
            <a:ext cx="7145867" cy="3879222"/>
          </a:xfrm>
        </p:spPr>
        <p:txBody>
          <a:bodyPr>
            <a:normAutofit fontScale="92500" lnSpcReduction="20000"/>
          </a:bodyPr>
          <a:lstStyle/>
          <a:p>
            <a:pPr algn="just">
              <a:lnSpc>
                <a:spcPct val="90000"/>
              </a:lnSpc>
              <a:spcAft>
                <a:spcPts val="800"/>
              </a:spcAft>
            </a:pPr>
            <a:r>
              <a:rPr lang="es-ES" sz="22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A los desastres naturales y la tensión social se añadía el azote de las guerras. Ninguna fue tan larga y sangrienta como la Guerra de los Cien Años, que enfrentó a Inglaterra y Francia de 1337 a 1453.</a:t>
            </a:r>
            <a:endParaRPr lang="es-ES" sz="22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200"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sz="22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El conflicto venía de atrás. Durante siglos, los reyes de Inglaterra poseyeron feudos que teóricamente estaban bajo soberanía francesa, lo que produjo una rivalidad constante entre ambas monarquías que estallo en la guerra.</a:t>
            </a:r>
            <a:endParaRPr lang="es-ES" sz="22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es-ES" sz="2200" b="1" dirty="0">
                <a:solidFill>
                  <a:srgbClr val="FEFFFF"/>
                </a:solidFill>
                <a:effectLst/>
                <a:latin typeface="Wingdings 2" panose="05020102010507070707" pitchFamily="18" charset="2"/>
                <a:ea typeface="Calibri" panose="020F0502020204030204" pitchFamily="34" charset="0"/>
                <a:cs typeface="Wingdings 2" panose="05020102010507070707" pitchFamily="18" charset="2"/>
              </a:rPr>
              <a:t> </a:t>
            </a:r>
            <a:r>
              <a:rPr lang="es-ES" sz="2200" b="1" dirty="0">
                <a:solidFill>
                  <a:srgbClr val="FEFFFF"/>
                </a:solidFill>
                <a:effectLst/>
                <a:latin typeface="Century Gothic" panose="020B0502020202020204" pitchFamily="34" charset="0"/>
                <a:ea typeface="Calibri" panose="020F0502020204030204" pitchFamily="34" charset="0"/>
                <a:cs typeface="Century Gothic" panose="020B0502020202020204" pitchFamily="34" charset="0"/>
              </a:rPr>
              <a:t>Sin embargo, no fue solo un conflicto  anglo-francés, sino que también tuvo repercusiones en otros reinos, como Castilla o Portugal, donde se produjeron otras guerras civiles causadas igualmente por problemas sucesorios.</a:t>
            </a:r>
            <a:endParaRPr lang="es-ES" sz="22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US" dirty="0">
              <a:solidFill>
                <a:srgbClr val="FEFFFF"/>
              </a:solidFill>
            </a:endParaRPr>
          </a:p>
        </p:txBody>
      </p:sp>
      <p:pic>
        <p:nvPicPr>
          <p:cNvPr id="21506" name="Picture 2" descr="La guerra de los Cien Anos entre Inglaterra y Francia">
            <a:extLst>
              <a:ext uri="{FF2B5EF4-FFF2-40B4-BE49-F238E27FC236}">
                <a16:creationId xmlns:a16="http://schemas.microsoft.com/office/drawing/2014/main" id="{D421EF38-5EBE-49E5-AE39-77B51BEBC5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01" r="14040" b="-1"/>
          <a:stretch/>
        </p:blipFill>
        <p:spPr bwMode="auto">
          <a:xfrm>
            <a:off x="8229598" y="3426232"/>
            <a:ext cx="3962402" cy="3431768"/>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229598" y="3426234"/>
            <a:ext cx="3962401" cy="2766"/>
          </a:xfrm>
          <a:prstGeom prst="line">
            <a:avLst/>
          </a:prstGeom>
          <a:ln w="50800" cap="flat">
            <a:solidFill>
              <a:schemeClr val="bg2">
                <a:lumMod val="1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085098"/>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1</TotalTime>
  <Words>2342</Words>
  <Application>Microsoft Office PowerPoint</Application>
  <PresentationFormat>Panorámica</PresentationFormat>
  <Paragraphs>111</Paragraphs>
  <Slides>35</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35</vt:i4>
      </vt:variant>
    </vt:vector>
  </HeadingPairs>
  <TitlesOfParts>
    <vt:vector size="44" baseType="lpstr">
      <vt:lpstr>Arial</vt:lpstr>
      <vt:lpstr>Calibri</vt:lpstr>
      <vt:lpstr>Century Gothic</vt:lpstr>
      <vt:lpstr>Century Gothic,Bold</vt:lpstr>
      <vt:lpstr>Century Gothic,Italic</vt:lpstr>
      <vt:lpstr>Symbol</vt:lpstr>
      <vt:lpstr>Wingdings 2</vt:lpstr>
      <vt:lpstr>Wingdings 3</vt:lpstr>
      <vt:lpstr>Espiral</vt:lpstr>
      <vt:lpstr>EL RESURGIR DE LAS CIUDADES</vt:lpstr>
      <vt:lpstr>LA PROSPERIDAD ECONOMICA DEL SIGLO XIII</vt:lpstr>
      <vt:lpstr>MEJORAS EN LA AGRICULTURA  Y EL AUMENTO DE LAPOBLACIÓN</vt:lpstr>
      <vt:lpstr>CONSECUENCIAS DEL AUMENTO PRODUCCIÓN AGRÍCOLA</vt:lpstr>
      <vt:lpstr>ROTACIÓN TRIENAL</vt:lpstr>
      <vt:lpstr>ROTACIÓN TRIENAL</vt:lpstr>
      <vt:lpstr>ARADO NORMANDO</vt:lpstr>
      <vt:lpstr>EL MOLINO</vt:lpstr>
      <vt:lpstr>AUGE DEL COMERCIO</vt:lpstr>
      <vt:lpstr>AUGE DEL COMERCIO</vt:lpstr>
      <vt:lpstr>Presentación de PowerPoint</vt:lpstr>
      <vt:lpstr>LOS BANQUEROS</vt:lpstr>
      <vt:lpstr>EL RENACER DE LAS CIUDADES </vt:lpstr>
      <vt:lpstr>EL RENACER DE LAS CIUDADES</vt:lpstr>
      <vt:lpstr>CAUSAS DEL CRECIMIENTO  DE LAS CIUDADES</vt:lpstr>
      <vt:lpstr>EL RENACER DE LAS CIUDADES</vt:lpstr>
      <vt:lpstr>LOS HABITANTES DE LA CIUDAD MEDIEVAL</vt:lpstr>
      <vt:lpstr>EL RESURGIR  DE LAS CIUDADES</vt:lpstr>
      <vt:lpstr>Presentación de PowerPoint</vt:lpstr>
      <vt:lpstr>GRUPOS RELIGIOSOS DE LA CIUDAD</vt:lpstr>
      <vt:lpstr>ESTRUCTURA DE LA CIUDAD MEDIEVAL</vt:lpstr>
      <vt:lpstr>Presentación de PowerPoint</vt:lpstr>
      <vt:lpstr>Presentación de PowerPoint</vt:lpstr>
      <vt:lpstr>EL AUGE DE LA ARTESANÍA</vt:lpstr>
      <vt:lpstr>LOS GREMIOS</vt:lpstr>
      <vt:lpstr>COMPOSICIÓN DE LOS OFICIOS</vt:lpstr>
      <vt:lpstr>Presentación de PowerPoint</vt:lpstr>
      <vt:lpstr>Presentación de PowerPoint</vt:lpstr>
      <vt:lpstr>EL REFORZAMIENTO DE LAS MONARQUÍAS</vt:lpstr>
      <vt:lpstr>LA CREACIÓN DE LOS PARLAMENTOS</vt:lpstr>
      <vt:lpstr>      CRISIS DE LA AGRICULTURA</vt:lpstr>
      <vt:lpstr>EL DESCENSO DE LA POBLACIÓN</vt:lpstr>
      <vt:lpstr>LOS CONFLICTOS SOCIALES</vt:lpstr>
      <vt:lpstr>Presentación de PowerPoint</vt:lpstr>
      <vt:lpstr>LA GUERRA DE LOS CIEN AÑOS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RESURGIR DE LAS CIUDADES</dc:title>
  <dc:creator>Maria Sanz</dc:creator>
  <cp:lastModifiedBy>Maria Sanz</cp:lastModifiedBy>
  <cp:revision>1</cp:revision>
  <dcterms:created xsi:type="dcterms:W3CDTF">2021-01-08T22:38:43Z</dcterms:created>
  <dcterms:modified xsi:type="dcterms:W3CDTF">2021-01-08T22:40:28Z</dcterms:modified>
</cp:coreProperties>
</file>