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64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345" autoAdjust="0"/>
    <p:restoredTop sz="94660"/>
  </p:normalViewPr>
  <p:slideViewPr>
    <p:cSldViewPr snapToGrid="0">
      <p:cViewPr varScale="1">
        <p:scale>
          <a:sx n="86" d="100"/>
          <a:sy n="86" d="100"/>
        </p:scale>
        <p:origin x="773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8/30/2021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8/30/2021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8/30/2021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8/30/2021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8/30/2021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8/30/2021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8/30/2021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8/30/2021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8/30/2021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8/30/2021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8/30/2021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8/30/2021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8/30/2021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8/30/2021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8/30/2021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8/30/2021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8/30/2021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9964476-776B-4658-8A87-DF118E1464A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s-ES" dirty="0"/>
              <a:t>LA ECONOMÍA FEUDAL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B0C2B9F3-1051-4C22-968C-6F985A8FFC4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01661" y="4465468"/>
            <a:ext cx="8602463" cy="1784412"/>
          </a:xfrm>
        </p:spPr>
        <p:txBody>
          <a:bodyPr>
            <a:normAutofit/>
          </a:bodyPr>
          <a:lstStyle/>
          <a:p>
            <a:endParaRPr lang="es-ES" sz="1400" dirty="0"/>
          </a:p>
          <a:p>
            <a:r>
              <a:rPr lang="es-ES" sz="3800" dirty="0"/>
              <a:t>MARÍA SANZ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7252841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F58B6A4-60F9-493C-B082-A24DD3ED90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1" y="171450"/>
            <a:ext cx="4581526" cy="1250950"/>
          </a:xfrm>
        </p:spPr>
        <p:txBody>
          <a:bodyPr>
            <a:noAutofit/>
          </a:bodyPr>
          <a:lstStyle/>
          <a:p>
            <a:pPr algn="ctr"/>
            <a:r>
              <a:rPr lang="es-ES" sz="4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nard MT Condensed" panose="02050806060905020404" pitchFamily="18" charset="0"/>
              </a:rPr>
              <a:t>EL SISTEMA SEÑORIAL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7F7F0B3D-7D08-4235-B0C4-10D1FF99DFC2}"/>
              </a:ext>
            </a:extLst>
          </p:cNvPr>
          <p:cNvSpPr txBox="1"/>
          <p:nvPr/>
        </p:nvSpPr>
        <p:spPr>
          <a:xfrm>
            <a:off x="215900" y="1092200"/>
            <a:ext cx="5101825" cy="54851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39725" indent="-339725">
              <a:lnSpc>
                <a:spcPct val="110000"/>
              </a:lnSpc>
              <a:spcBef>
                <a:spcPts val="0"/>
              </a:spcBef>
              <a:spcAft>
                <a:spcPts val="1800"/>
              </a:spcAft>
            </a:pPr>
            <a:r>
              <a:rPr lang="en-US" altLang="en-US" sz="2800" dirty="0">
                <a:ln>
                  <a:solidFill>
                    <a:sysClr val="windowText" lastClr="000000"/>
                  </a:solidFill>
                </a:ln>
                <a:solidFill>
                  <a:srgbClr val="569447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ernard MT Condensed" panose="02050806060905020404" pitchFamily="18" charset="0"/>
              </a:rPr>
              <a:t>Es </a:t>
            </a:r>
            <a:r>
              <a:rPr lang="en-US" altLang="en-US" sz="2800" dirty="0" err="1">
                <a:ln>
                  <a:solidFill>
                    <a:sysClr val="windowText" lastClr="000000"/>
                  </a:solidFill>
                </a:ln>
                <a:solidFill>
                  <a:srgbClr val="569447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ernard MT Condensed" panose="02050806060905020404" pitchFamily="18" charset="0"/>
              </a:rPr>
              <a:t>el</a:t>
            </a:r>
            <a:r>
              <a:rPr lang="en-US" altLang="en-US" sz="2800" dirty="0">
                <a:ln>
                  <a:solidFill>
                    <a:sysClr val="windowText" lastClr="000000"/>
                  </a:solidFill>
                </a:ln>
                <a:solidFill>
                  <a:srgbClr val="569447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ernard MT Condensed" panose="02050806060905020404" pitchFamily="18" charset="0"/>
              </a:rPr>
              <a:t> </a:t>
            </a:r>
            <a:r>
              <a:rPr lang="en-US" altLang="en-US" sz="2800" dirty="0" err="1">
                <a:ln>
                  <a:solidFill>
                    <a:sysClr val="windowText" lastClr="000000"/>
                  </a:solidFill>
                </a:ln>
                <a:solidFill>
                  <a:srgbClr val="569447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ernard MT Condensed" panose="02050806060905020404" pitchFamily="18" charset="0"/>
              </a:rPr>
              <a:t>sistema</a:t>
            </a:r>
            <a:r>
              <a:rPr lang="en-US" altLang="en-US" sz="2800" dirty="0">
                <a:ln>
                  <a:solidFill>
                    <a:sysClr val="windowText" lastClr="000000"/>
                  </a:solidFill>
                </a:ln>
                <a:solidFill>
                  <a:srgbClr val="569447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ernard MT Condensed" panose="02050806060905020404" pitchFamily="18" charset="0"/>
              </a:rPr>
              <a:t> </a:t>
            </a:r>
            <a:r>
              <a:rPr lang="en-US" altLang="en-US" sz="2800" dirty="0" err="1">
                <a:ln>
                  <a:solidFill>
                    <a:sysClr val="windowText" lastClr="000000"/>
                  </a:solidFill>
                </a:ln>
                <a:solidFill>
                  <a:srgbClr val="569447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ernard MT Condensed" panose="02050806060905020404" pitchFamily="18" charset="0"/>
              </a:rPr>
              <a:t>económico</a:t>
            </a:r>
            <a:r>
              <a:rPr lang="en-US" altLang="en-US" sz="2800" dirty="0">
                <a:ln>
                  <a:solidFill>
                    <a:sysClr val="windowText" lastClr="000000"/>
                  </a:solidFill>
                </a:ln>
                <a:solidFill>
                  <a:srgbClr val="569447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ernard MT Condensed" panose="02050806060905020404" pitchFamily="18" charset="0"/>
              </a:rPr>
              <a:t> </a:t>
            </a:r>
            <a:r>
              <a:rPr lang="en-US" altLang="en-US" sz="2800" dirty="0" err="1">
                <a:ln>
                  <a:solidFill>
                    <a:sysClr val="windowText" lastClr="000000"/>
                  </a:solidFill>
                </a:ln>
                <a:solidFill>
                  <a:srgbClr val="569447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ernard MT Condensed" panose="02050806060905020404" pitchFamily="18" charset="0"/>
              </a:rPr>
              <a:t>propio</a:t>
            </a:r>
            <a:r>
              <a:rPr lang="en-US" altLang="en-US" sz="2800" dirty="0">
                <a:ln>
                  <a:solidFill>
                    <a:sysClr val="windowText" lastClr="000000"/>
                  </a:solidFill>
                </a:ln>
                <a:solidFill>
                  <a:srgbClr val="569447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ernard MT Condensed" panose="02050806060905020404" pitchFamily="18" charset="0"/>
              </a:rPr>
              <a:t> del feudalism. </a:t>
            </a:r>
          </a:p>
          <a:p>
            <a:pPr marL="339725" indent="-339725">
              <a:lnSpc>
                <a:spcPct val="110000"/>
              </a:lnSpc>
              <a:spcBef>
                <a:spcPts val="0"/>
              </a:spcBef>
              <a:spcAft>
                <a:spcPts val="1800"/>
              </a:spcAft>
            </a:pPr>
            <a:r>
              <a:rPr lang="en-US" altLang="en-US" sz="2800" dirty="0" err="1">
                <a:ln>
                  <a:solidFill>
                    <a:sysClr val="windowText" lastClr="000000"/>
                  </a:solidFill>
                </a:ln>
                <a:solidFill>
                  <a:srgbClr val="569447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ernard MT Condensed" panose="02050806060905020404" pitchFamily="18" charset="0"/>
              </a:rPr>
              <a:t>Gira</a:t>
            </a:r>
            <a:r>
              <a:rPr lang="en-US" altLang="en-US" sz="2800" dirty="0">
                <a:ln>
                  <a:solidFill>
                    <a:sysClr val="windowText" lastClr="000000"/>
                  </a:solidFill>
                </a:ln>
                <a:solidFill>
                  <a:srgbClr val="569447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ernard MT Condensed" panose="02050806060905020404" pitchFamily="18" charset="0"/>
              </a:rPr>
              <a:t> </a:t>
            </a:r>
            <a:r>
              <a:rPr lang="en-US" altLang="en-US" sz="2800" dirty="0" err="1">
                <a:ln>
                  <a:solidFill>
                    <a:sysClr val="windowText" lastClr="000000"/>
                  </a:solidFill>
                </a:ln>
                <a:solidFill>
                  <a:srgbClr val="569447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ernard MT Condensed" panose="02050806060905020404" pitchFamily="18" charset="0"/>
              </a:rPr>
              <a:t>entorno</a:t>
            </a:r>
            <a:r>
              <a:rPr lang="en-US" altLang="en-US" sz="2800" dirty="0">
                <a:ln>
                  <a:solidFill>
                    <a:sysClr val="windowText" lastClr="000000"/>
                  </a:solidFill>
                </a:ln>
                <a:solidFill>
                  <a:srgbClr val="569447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ernard MT Condensed" panose="02050806060905020404" pitchFamily="18" charset="0"/>
              </a:rPr>
              <a:t> al </a:t>
            </a:r>
            <a:r>
              <a:rPr lang="en-US" altLang="en-US" sz="2800" dirty="0" err="1">
                <a:ln>
                  <a:solidFill>
                    <a:sysClr val="windowText" lastClr="000000"/>
                  </a:solidFill>
                </a:ln>
                <a:solidFill>
                  <a:srgbClr val="569447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ernard MT Condensed" panose="02050806060905020404" pitchFamily="18" charset="0"/>
              </a:rPr>
              <a:t>feudo</a:t>
            </a:r>
            <a:r>
              <a:rPr lang="en-US" altLang="en-US" sz="2800" dirty="0">
                <a:ln>
                  <a:solidFill>
                    <a:sysClr val="windowText" lastClr="000000"/>
                  </a:solidFill>
                </a:ln>
                <a:solidFill>
                  <a:srgbClr val="569447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ernard MT Condensed" panose="02050806060905020404" pitchFamily="18" charset="0"/>
              </a:rPr>
              <a:t> – </a:t>
            </a:r>
            <a:r>
              <a:rPr lang="en-US" altLang="en-US" sz="2800" dirty="0" err="1">
                <a:ln>
                  <a:solidFill>
                    <a:sysClr val="windowText" lastClr="000000"/>
                  </a:solidFill>
                </a:ln>
                <a:solidFill>
                  <a:srgbClr val="569447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ernard MT Condensed" panose="02050806060905020404" pitchFamily="18" charset="0"/>
              </a:rPr>
              <a:t>territorio</a:t>
            </a:r>
            <a:r>
              <a:rPr lang="en-US" altLang="en-US" sz="2800" dirty="0">
                <a:ln>
                  <a:solidFill>
                    <a:sysClr val="windowText" lastClr="000000"/>
                  </a:solidFill>
                </a:ln>
                <a:solidFill>
                  <a:srgbClr val="569447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ernard MT Condensed" panose="02050806060905020404" pitchFamily="18" charset="0"/>
              </a:rPr>
              <a:t> con tierra cultivable, pueblo, Castillo, etc.  </a:t>
            </a:r>
          </a:p>
          <a:p>
            <a:pPr marL="339725" indent="-339725">
              <a:lnSpc>
                <a:spcPct val="110000"/>
              </a:lnSpc>
              <a:spcBef>
                <a:spcPts val="0"/>
              </a:spcBef>
              <a:spcAft>
                <a:spcPts val="1800"/>
              </a:spcAft>
            </a:pPr>
            <a:r>
              <a:rPr lang="en-US" altLang="en-US" sz="2800" dirty="0">
                <a:ln>
                  <a:solidFill>
                    <a:sysClr val="windowText" lastClr="000000"/>
                  </a:solidFill>
                </a:ln>
                <a:solidFill>
                  <a:srgbClr val="569447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ernard MT Condensed" panose="02050806060905020404" pitchFamily="18" charset="0"/>
              </a:rPr>
              <a:t> El </a:t>
            </a:r>
            <a:r>
              <a:rPr lang="en-US" altLang="en-US" sz="2800" dirty="0" err="1">
                <a:ln>
                  <a:solidFill>
                    <a:sysClr val="windowText" lastClr="000000"/>
                  </a:solidFill>
                </a:ln>
                <a:solidFill>
                  <a:srgbClr val="569447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ernard MT Condensed" panose="02050806060905020404" pitchFamily="18" charset="0"/>
              </a:rPr>
              <a:t>señor</a:t>
            </a:r>
            <a:r>
              <a:rPr lang="en-US" altLang="en-US" sz="2800" dirty="0">
                <a:ln>
                  <a:solidFill>
                    <a:sysClr val="windowText" lastClr="000000"/>
                  </a:solidFill>
                </a:ln>
                <a:solidFill>
                  <a:srgbClr val="569447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ernard MT Condensed" panose="02050806060905020404" pitchFamily="18" charset="0"/>
              </a:rPr>
              <a:t> </a:t>
            </a:r>
            <a:r>
              <a:rPr lang="en-US" altLang="en-US" sz="2800" dirty="0" err="1">
                <a:ln>
                  <a:solidFill>
                    <a:sysClr val="windowText" lastClr="000000"/>
                  </a:solidFill>
                </a:ln>
                <a:solidFill>
                  <a:srgbClr val="569447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ernard MT Condensed" panose="02050806060905020404" pitchFamily="18" charset="0"/>
              </a:rPr>
              <a:t>recauda</a:t>
            </a:r>
            <a:r>
              <a:rPr lang="en-US" altLang="en-US" sz="2800" dirty="0">
                <a:ln>
                  <a:solidFill>
                    <a:sysClr val="windowText" lastClr="000000"/>
                  </a:solidFill>
                </a:ln>
                <a:solidFill>
                  <a:srgbClr val="569447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ernard MT Condensed" panose="02050806060905020404" pitchFamily="18" charset="0"/>
              </a:rPr>
              <a:t> </a:t>
            </a:r>
            <a:r>
              <a:rPr lang="en-US" altLang="en-US" sz="2800" dirty="0" err="1">
                <a:ln>
                  <a:solidFill>
                    <a:sysClr val="windowText" lastClr="000000"/>
                  </a:solidFill>
                </a:ln>
                <a:solidFill>
                  <a:srgbClr val="569447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ernard MT Condensed" panose="02050806060905020404" pitchFamily="18" charset="0"/>
              </a:rPr>
              <a:t>impuestos</a:t>
            </a:r>
            <a:r>
              <a:rPr lang="en-US" altLang="en-US" sz="2800" dirty="0">
                <a:ln>
                  <a:solidFill>
                    <a:sysClr val="windowText" lastClr="000000"/>
                  </a:solidFill>
                </a:ln>
                <a:solidFill>
                  <a:srgbClr val="569447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ernard MT Condensed" panose="02050806060905020404" pitchFamily="18" charset="0"/>
              </a:rPr>
              <a:t> de los campesinos que </a:t>
            </a:r>
            <a:r>
              <a:rPr lang="en-US" altLang="en-US" sz="2800" dirty="0" err="1">
                <a:ln>
                  <a:solidFill>
                    <a:sysClr val="windowText" lastClr="000000"/>
                  </a:solidFill>
                </a:ln>
                <a:solidFill>
                  <a:srgbClr val="569447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ernard MT Condensed" panose="02050806060905020404" pitchFamily="18" charset="0"/>
              </a:rPr>
              <a:t>trabajan</a:t>
            </a:r>
            <a:r>
              <a:rPr lang="en-US" altLang="en-US" sz="2800" dirty="0">
                <a:ln>
                  <a:solidFill>
                    <a:sysClr val="windowText" lastClr="000000"/>
                  </a:solidFill>
                </a:ln>
                <a:solidFill>
                  <a:srgbClr val="569447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ernard MT Condensed" panose="02050806060905020404" pitchFamily="18" charset="0"/>
              </a:rPr>
              <a:t> sus tierras.  </a:t>
            </a:r>
          </a:p>
          <a:p>
            <a:pPr marL="339725" indent="-339725">
              <a:lnSpc>
                <a:spcPct val="110000"/>
              </a:lnSpc>
              <a:spcBef>
                <a:spcPts val="0"/>
              </a:spcBef>
              <a:spcAft>
                <a:spcPts val="1800"/>
              </a:spcAft>
            </a:pPr>
            <a:r>
              <a:rPr lang="en-US" altLang="en-US" sz="2800" dirty="0">
                <a:ln>
                  <a:solidFill>
                    <a:sysClr val="windowText" lastClr="000000"/>
                  </a:solidFill>
                </a:ln>
                <a:solidFill>
                  <a:srgbClr val="569447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ernard MT Condensed" panose="02050806060905020404" pitchFamily="18" charset="0"/>
              </a:rPr>
              <a:t>Eran </a:t>
            </a:r>
            <a:r>
              <a:rPr lang="en-US" altLang="en-US" sz="2800" dirty="0" err="1">
                <a:ln>
                  <a:solidFill>
                    <a:sysClr val="windowText" lastClr="000000"/>
                  </a:solidFill>
                </a:ln>
                <a:solidFill>
                  <a:srgbClr val="569447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ernard MT Condensed" panose="02050806060905020404" pitchFamily="18" charset="0"/>
              </a:rPr>
              <a:t>unidades</a:t>
            </a:r>
            <a:r>
              <a:rPr lang="en-US" altLang="en-US" sz="2800" dirty="0">
                <a:ln>
                  <a:solidFill>
                    <a:sysClr val="windowText" lastClr="000000"/>
                  </a:solidFill>
                </a:ln>
                <a:solidFill>
                  <a:srgbClr val="569447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ernard MT Condensed" panose="02050806060905020404" pitchFamily="18" charset="0"/>
              </a:rPr>
              <a:t> </a:t>
            </a:r>
            <a:r>
              <a:rPr lang="en-US" altLang="en-US" sz="2800" dirty="0" err="1">
                <a:ln>
                  <a:solidFill>
                    <a:sysClr val="windowText" lastClr="000000"/>
                  </a:solidFill>
                </a:ln>
                <a:solidFill>
                  <a:srgbClr val="569447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ernard MT Condensed" panose="02050806060905020404" pitchFamily="18" charset="0"/>
              </a:rPr>
              <a:t>económicas</a:t>
            </a:r>
            <a:r>
              <a:rPr lang="en-US" altLang="en-US" sz="2800" dirty="0">
                <a:ln>
                  <a:solidFill>
                    <a:sysClr val="windowText" lastClr="000000"/>
                  </a:solidFill>
                </a:ln>
                <a:solidFill>
                  <a:srgbClr val="569447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ernard MT Condensed" panose="02050806060905020404" pitchFamily="18" charset="0"/>
              </a:rPr>
              <a:t> </a:t>
            </a:r>
            <a:r>
              <a:rPr lang="en-US" altLang="en-US" sz="2800" dirty="0" err="1">
                <a:ln>
                  <a:solidFill>
                    <a:sysClr val="windowText" lastClr="000000"/>
                  </a:solidFill>
                </a:ln>
                <a:solidFill>
                  <a:srgbClr val="569447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ernard MT Condensed" panose="02050806060905020404" pitchFamily="18" charset="0"/>
              </a:rPr>
              <a:t>autosuficientes</a:t>
            </a:r>
            <a:r>
              <a:rPr lang="en-US" altLang="en-US" sz="2800" dirty="0">
                <a:ln>
                  <a:solidFill>
                    <a:sysClr val="windowText" lastClr="000000"/>
                  </a:solidFill>
                </a:ln>
                <a:solidFill>
                  <a:srgbClr val="569447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ernard MT Condensed" panose="02050806060905020404" pitchFamily="18" charset="0"/>
              </a:rPr>
              <a:t>.</a:t>
            </a:r>
          </a:p>
        </p:txBody>
      </p:sp>
      <p:pic>
        <p:nvPicPr>
          <p:cNvPr id="9" name="Picture 3">
            <a:extLst>
              <a:ext uri="{FF2B5EF4-FFF2-40B4-BE49-F238E27FC236}">
                <a16:creationId xmlns:a16="http://schemas.microsoft.com/office/drawing/2014/main" id="{3C7AF7C6-B6BC-4050-8B55-A693BFD54FA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9730" r="20071" b="35135"/>
          <a:stretch/>
        </p:blipFill>
        <p:spPr>
          <a:xfrm>
            <a:off x="533401" y="12391060"/>
            <a:ext cx="4581526" cy="1263311"/>
          </a:xfrm>
          <a:prstGeom prst="rect">
            <a:avLst/>
          </a:prstGeom>
        </p:spPr>
      </p:pic>
      <p:pic>
        <p:nvPicPr>
          <p:cNvPr id="1028" name="Picture 4" descr="feudo medieval">
            <a:extLst>
              <a:ext uri="{FF2B5EF4-FFF2-40B4-BE49-F238E27FC236}">
                <a16:creationId xmlns:a16="http://schemas.microsoft.com/office/drawing/2014/main" id="{265F4054-7F28-4F9F-A9F1-97A6B86E0B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2428" y="355600"/>
            <a:ext cx="6470090" cy="59264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24806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" name="Group 70">
            <a:extLst>
              <a:ext uri="{FF2B5EF4-FFF2-40B4-BE49-F238E27FC236}">
                <a16:creationId xmlns:a16="http://schemas.microsoft.com/office/drawing/2014/main" id="{DDE8DE2B-61C1-46D5-BEB8-521321C182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E012C92A-B902-4B69-BDCF-CCA3021FCB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A2BDBC14-42A0-4182-BFBA-0751F6350CB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4" name="Rectangle 23">
              <a:extLst>
                <a:ext uri="{FF2B5EF4-FFF2-40B4-BE49-F238E27FC236}">
                  <a16:creationId xmlns:a16="http://schemas.microsoft.com/office/drawing/2014/main" id="{902DC474-5BCC-4188-ACDC-AD63E6B187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5" name="Rectangle 25">
              <a:extLst>
                <a:ext uri="{FF2B5EF4-FFF2-40B4-BE49-F238E27FC236}">
                  <a16:creationId xmlns:a16="http://schemas.microsoft.com/office/drawing/2014/main" id="{7B427019-8592-4032-931B-4F27104C9DE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6" name="Isosceles Triangle 75">
              <a:extLst>
                <a:ext uri="{FF2B5EF4-FFF2-40B4-BE49-F238E27FC236}">
                  <a16:creationId xmlns:a16="http://schemas.microsoft.com/office/drawing/2014/main" id="{1D6E2CEA-A5BB-4CF7-B907-AE4DBF6748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7" name="Rectangle 27">
              <a:extLst>
                <a:ext uri="{FF2B5EF4-FFF2-40B4-BE49-F238E27FC236}">
                  <a16:creationId xmlns:a16="http://schemas.microsoft.com/office/drawing/2014/main" id="{78D09D5A-29CC-4B32-9CE1-72E607558A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8" name="Rectangle 28">
              <a:extLst>
                <a:ext uri="{FF2B5EF4-FFF2-40B4-BE49-F238E27FC236}">
                  <a16:creationId xmlns:a16="http://schemas.microsoft.com/office/drawing/2014/main" id="{6DF3A3FC-950B-40B0-923D-0F0BC1A542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9" name="Rectangle 29">
              <a:extLst>
                <a:ext uri="{FF2B5EF4-FFF2-40B4-BE49-F238E27FC236}">
                  <a16:creationId xmlns:a16="http://schemas.microsoft.com/office/drawing/2014/main" id="{BCA0F2E1-CD3D-4521-9CCB-41A5CC6C54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0" name="Isosceles Triangle 79">
              <a:extLst>
                <a:ext uri="{FF2B5EF4-FFF2-40B4-BE49-F238E27FC236}">
                  <a16:creationId xmlns:a16="http://schemas.microsoft.com/office/drawing/2014/main" id="{9BA4F16A-21DC-462A-AD37-0A93C8B79E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1" name="Isosceles Triangle 80">
              <a:extLst>
                <a:ext uri="{FF2B5EF4-FFF2-40B4-BE49-F238E27FC236}">
                  <a16:creationId xmlns:a16="http://schemas.microsoft.com/office/drawing/2014/main" id="{FB75EBDD-038D-4572-A372-1149382957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83" name="Rectangle 82">
            <a:extLst>
              <a:ext uri="{FF2B5EF4-FFF2-40B4-BE49-F238E27FC236}">
                <a16:creationId xmlns:a16="http://schemas.microsoft.com/office/drawing/2014/main" id="{21029ED5-F105-4DD2-99C8-1E44228179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5" name="Group 84">
            <a:extLst>
              <a:ext uri="{FF2B5EF4-FFF2-40B4-BE49-F238E27FC236}">
                <a16:creationId xmlns:a16="http://schemas.microsoft.com/office/drawing/2014/main" id="{2D621E68-BF28-4A1C-B1A2-4E55E139E7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86" name="Straight Connector 85">
              <a:extLst>
                <a:ext uri="{FF2B5EF4-FFF2-40B4-BE49-F238E27FC236}">
                  <a16:creationId xmlns:a16="http://schemas.microsoft.com/office/drawing/2014/main" id="{BE8BBE4D-F0DF-49B9-B75A-99DAC53ACA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7" name="Rectangle 23">
              <a:extLst>
                <a:ext uri="{FF2B5EF4-FFF2-40B4-BE49-F238E27FC236}">
                  <a16:creationId xmlns:a16="http://schemas.microsoft.com/office/drawing/2014/main" id="{E0F07DDC-34A6-46A1-9DE9-2BBE2931A5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8" name="Rectangle 25">
              <a:extLst>
                <a:ext uri="{FF2B5EF4-FFF2-40B4-BE49-F238E27FC236}">
                  <a16:creationId xmlns:a16="http://schemas.microsoft.com/office/drawing/2014/main" id="{2CEB2BF9-B8DB-45B9-86EA-D197B5B1AE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9" name="Isosceles Triangle 88">
              <a:extLst>
                <a:ext uri="{FF2B5EF4-FFF2-40B4-BE49-F238E27FC236}">
                  <a16:creationId xmlns:a16="http://schemas.microsoft.com/office/drawing/2014/main" id="{08B5BB34-3801-4E70-A981-FE007635E11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0" name="Rectangle 27">
              <a:extLst>
                <a:ext uri="{FF2B5EF4-FFF2-40B4-BE49-F238E27FC236}">
                  <a16:creationId xmlns:a16="http://schemas.microsoft.com/office/drawing/2014/main" id="{38432A75-2CEB-463C-A8F2-ABB50A79F4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1" name="Rectangle 28">
              <a:extLst>
                <a:ext uri="{FF2B5EF4-FFF2-40B4-BE49-F238E27FC236}">
                  <a16:creationId xmlns:a16="http://schemas.microsoft.com/office/drawing/2014/main" id="{E7E850B8-C050-4597-8BEB-113FEC9A27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2" name="Rectangle 29">
              <a:extLst>
                <a:ext uri="{FF2B5EF4-FFF2-40B4-BE49-F238E27FC236}">
                  <a16:creationId xmlns:a16="http://schemas.microsoft.com/office/drawing/2014/main" id="{24ACC798-9CEC-4B6F-A8DD-F8E6FCCCF1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3" name="Isosceles Triangle 92">
              <a:extLst>
                <a:ext uri="{FF2B5EF4-FFF2-40B4-BE49-F238E27FC236}">
                  <a16:creationId xmlns:a16="http://schemas.microsoft.com/office/drawing/2014/main" id="{1D58A8C6-1294-4CD9-89BC-F1E981A524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4" name="Isosceles Triangle 93">
              <a:extLst>
                <a:ext uri="{FF2B5EF4-FFF2-40B4-BE49-F238E27FC236}">
                  <a16:creationId xmlns:a16="http://schemas.microsoft.com/office/drawing/2014/main" id="{F32F2ED6-6143-46C4-A641-72D42732B6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96" name="Rectangle 95">
            <a:extLst>
              <a:ext uri="{FF2B5EF4-FFF2-40B4-BE49-F238E27FC236}">
                <a16:creationId xmlns:a16="http://schemas.microsoft.com/office/drawing/2014/main" id="{5C9652B3-A450-4ED6-8FBF-F536BA60B4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 w="2222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¿Cómo se organizaba el espacio en el&#10;Feudo o Señorío?&#10;La Reserva era la&#10;tierra del señor.&#10;El Castillo era la&#10;residencia de...">
            <a:extLst>
              <a:ext uri="{FF2B5EF4-FFF2-40B4-BE49-F238E27FC236}">
                <a16:creationId xmlns:a16="http://schemas.microsoft.com/office/drawing/2014/main" id="{2D430520-7F51-4B06-8346-D791DE5D160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012" r="1" b="16061"/>
          <a:stretch/>
        </p:blipFill>
        <p:spPr bwMode="auto">
          <a:xfrm>
            <a:off x="568452" y="571500"/>
            <a:ext cx="11055096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9083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Plan_Mediaeval_Manor">
            <a:extLst>
              <a:ext uri="{FF2B5EF4-FFF2-40B4-BE49-F238E27FC236}">
                <a16:creationId xmlns:a16="http://schemas.microsoft.com/office/drawing/2014/main" id="{7A555261-AE50-429E-8A5D-FF285661B8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24775" y="0"/>
            <a:ext cx="464185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EBEAFAD-CF9A-4A78-B4E1-1F1BB8424E6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4933" b="93666" l="44394" r="95758">
                        <a14:foregroundMark x1="55152" y1="34933" x2="53333" y2="81190"/>
                        <a14:foregroundMark x1="53333" y1="81190" x2="54697" y2="85988"/>
                        <a14:foregroundMark x1="54697" y1="85988" x2="53030" y2="92514"/>
                        <a14:foregroundMark x1="45152" y1="91747" x2="47424" y2="87908"/>
                        <a14:foregroundMark x1="47424" y1="87908" x2="47273" y2="73896"/>
                        <a14:foregroundMark x1="47273" y1="73896" x2="50455" y2="54894"/>
                        <a14:foregroundMark x1="44545" y1="52399" x2="47424" y2="47025"/>
                        <a14:foregroundMark x1="47424" y1="47025" x2="51212" y2="45873"/>
                        <a14:foregroundMark x1="57273" y1="48752" x2="59242" y2="53359"/>
                        <a14:foregroundMark x1="59242" y1="53359" x2="58182" y2="54511"/>
                        <a14:foregroundMark x1="66061" y1="39155" x2="69242" y2="41651"/>
                        <a14:foregroundMark x1="69242" y1="41651" x2="69394" y2="46257"/>
                        <a14:foregroundMark x1="69394" y1="46257" x2="69394" y2="46257"/>
                        <a14:foregroundMark x1="77727" y1="57582" x2="81212" y2="56046"/>
                        <a14:foregroundMark x1="81212" y1="56046" x2="81818" y2="57390"/>
                        <a14:foregroundMark x1="92424" y1="80038" x2="93788" y2="81766"/>
                        <a14:foregroundMark x1="93788" y1="76392" x2="95909" y2="80998"/>
                        <a14:foregroundMark x1="95909" y1="80998" x2="95455" y2="84069"/>
                        <a14:foregroundMark x1="85455" y1="93474" x2="84848" y2="90979"/>
                        <a14:foregroundMark x1="67727" y1="93666" x2="65606" y2="91939"/>
                        <a14:foregroundMark x1="71970" y1="90979" x2="74545" y2="90979"/>
                        <a14:foregroundMark x1="65000" y1="38772" x2="68636" y2="39923"/>
                        <a14:foregroundMark x1="68636" y1="39923" x2="69848" y2="43378"/>
                        <a14:foregroundMark x1="66667" y1="38004" x2="66818" y2="37812"/>
                        <a14:foregroundMark x1="67121" y1="38004" x2="68333" y2="38580"/>
                        <a14:foregroundMark x1="78030" y1="56430" x2="80000" y2="55854"/>
                        <a14:foregroundMark x1="60303" y1="54319" x2="57727" y2="57965"/>
                        <a14:foregroundMark x1="57727" y1="57965" x2="54697" y2="57774"/>
                        <a14:foregroundMark x1="73485" y1="57965" x2="75303" y2="58925"/>
                        <a14:foregroundMark x1="74394" y1="57965" x2="75152" y2="58157"/>
                        <a14:backgroundMark x1="71061" y1="88868" x2="71515" y2="88292"/>
                        <a14:backgroundMark x1="73030" y1="80998" x2="73030" y2="80998"/>
                      </a14:backgroundRemoval>
                    </a14:imgEffect>
                  </a14:imgLayer>
                </a14:imgProps>
              </a:ext>
            </a:extLst>
          </a:blip>
          <a:srcRect l="41515" t="31574" r="1515"/>
          <a:stretch/>
        </p:blipFill>
        <p:spPr>
          <a:xfrm>
            <a:off x="5685408" y="2928264"/>
            <a:ext cx="4257046" cy="4036268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BB8DF82F-0091-4B40-83C3-071FC74C0E63}"/>
              </a:ext>
            </a:extLst>
          </p:cNvPr>
          <p:cNvSpPr txBox="1"/>
          <p:nvPr/>
        </p:nvSpPr>
        <p:spPr>
          <a:xfrm>
            <a:off x="145594" y="1059180"/>
            <a:ext cx="5447338" cy="5237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0000"/>
              </a:lnSpc>
              <a:spcBef>
                <a:spcPts val="0"/>
              </a:spcBef>
              <a:spcAft>
                <a:spcPts val="1800"/>
              </a:spcAft>
            </a:pPr>
            <a:endParaRPr lang="en-US" altLang="en-US" sz="4000" dirty="0">
              <a:ln>
                <a:solidFill>
                  <a:sysClr val="windowText" lastClr="000000"/>
                </a:solidFill>
              </a:ln>
              <a:solidFill>
                <a:srgbClr val="569447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Bernard MT Condensed" panose="02050806060905020404" pitchFamily="18" charset="0"/>
            </a:endParaRPr>
          </a:p>
          <a:p>
            <a:pPr algn="just">
              <a:lnSpc>
                <a:spcPct val="110000"/>
              </a:lnSpc>
              <a:spcBef>
                <a:spcPts val="0"/>
              </a:spcBef>
              <a:spcAft>
                <a:spcPts val="1800"/>
              </a:spcAft>
            </a:pPr>
            <a:r>
              <a:rPr lang="en-US" altLang="en-US" sz="4000" dirty="0">
                <a:ln>
                  <a:solidFill>
                    <a:sysClr val="windowText" lastClr="000000"/>
                  </a:solidFill>
                </a:ln>
                <a:solidFill>
                  <a:srgbClr val="569447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ernard MT Condensed" panose="02050806060905020404" pitchFamily="18" charset="0"/>
              </a:rPr>
              <a:t>Los </a:t>
            </a:r>
            <a:r>
              <a:rPr lang="en-US" altLang="en-US" sz="4000" dirty="0" err="1">
                <a:ln>
                  <a:solidFill>
                    <a:sysClr val="windowText" lastClr="000000"/>
                  </a:solidFill>
                </a:ln>
                <a:solidFill>
                  <a:srgbClr val="569447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ernard MT Condensed" panose="02050806060905020404" pitchFamily="18" charset="0"/>
              </a:rPr>
              <a:t>siervos</a:t>
            </a:r>
            <a:r>
              <a:rPr lang="en-US" altLang="en-US" sz="4000" dirty="0">
                <a:ln>
                  <a:solidFill>
                    <a:sysClr val="windowText" lastClr="000000"/>
                  </a:solidFill>
                </a:ln>
                <a:solidFill>
                  <a:srgbClr val="569447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ernard MT Condensed" panose="02050806060905020404" pitchFamily="18" charset="0"/>
              </a:rPr>
              <a:t> </a:t>
            </a:r>
            <a:r>
              <a:rPr lang="en-US" altLang="en-US" sz="4000" dirty="0" err="1">
                <a:ln>
                  <a:solidFill>
                    <a:sysClr val="windowText" lastClr="000000"/>
                  </a:solidFill>
                </a:ln>
                <a:solidFill>
                  <a:srgbClr val="569447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ernard MT Condensed" panose="02050806060905020404" pitchFamily="18" charset="0"/>
              </a:rPr>
              <a:t>están</a:t>
            </a:r>
            <a:r>
              <a:rPr lang="en-US" altLang="en-US" sz="4000" dirty="0">
                <a:ln>
                  <a:solidFill>
                    <a:sysClr val="windowText" lastClr="000000"/>
                  </a:solidFill>
                </a:ln>
                <a:solidFill>
                  <a:srgbClr val="569447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ernard MT Condensed" panose="02050806060905020404" pitchFamily="18" charset="0"/>
              </a:rPr>
              <a:t> </a:t>
            </a:r>
            <a:r>
              <a:rPr lang="en-US" altLang="en-US" sz="4000" dirty="0" err="1">
                <a:ln>
                  <a:solidFill>
                    <a:sysClr val="windowText" lastClr="000000"/>
                  </a:solidFill>
                </a:ln>
                <a:solidFill>
                  <a:srgbClr val="569447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ernard MT Condensed" panose="02050806060905020404" pitchFamily="18" charset="0"/>
              </a:rPr>
              <a:t>ligados</a:t>
            </a:r>
            <a:r>
              <a:rPr lang="en-US" altLang="en-US" sz="4000" dirty="0">
                <a:ln>
                  <a:solidFill>
                    <a:sysClr val="windowText" lastClr="000000"/>
                  </a:solidFill>
                </a:ln>
                <a:solidFill>
                  <a:srgbClr val="569447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ernard MT Condensed" panose="02050806060905020404" pitchFamily="18" charset="0"/>
              </a:rPr>
              <a:t> al </a:t>
            </a:r>
            <a:r>
              <a:rPr lang="en-US" altLang="en-US" sz="4000" dirty="0" err="1">
                <a:ln>
                  <a:solidFill>
                    <a:sysClr val="windowText" lastClr="000000"/>
                  </a:solidFill>
                </a:ln>
                <a:solidFill>
                  <a:srgbClr val="569447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ernard MT Condensed" panose="02050806060905020404" pitchFamily="18" charset="0"/>
              </a:rPr>
              <a:t>señor</a:t>
            </a:r>
            <a:r>
              <a:rPr lang="en-US" altLang="en-US" sz="4000" dirty="0">
                <a:ln>
                  <a:solidFill>
                    <a:sysClr val="windowText" lastClr="000000"/>
                  </a:solidFill>
                </a:ln>
                <a:solidFill>
                  <a:srgbClr val="569447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ernard MT Condensed" panose="02050806060905020404" pitchFamily="18" charset="0"/>
              </a:rPr>
              <a:t> feudal. </a:t>
            </a:r>
          </a:p>
          <a:p>
            <a:pPr algn="just">
              <a:lnSpc>
                <a:spcPct val="110000"/>
              </a:lnSpc>
              <a:spcBef>
                <a:spcPts val="0"/>
              </a:spcBef>
              <a:spcAft>
                <a:spcPts val="1800"/>
              </a:spcAft>
            </a:pPr>
            <a:r>
              <a:rPr lang="en-US" altLang="en-US" sz="4000" dirty="0">
                <a:ln>
                  <a:solidFill>
                    <a:sysClr val="windowText" lastClr="000000"/>
                  </a:solidFill>
                </a:ln>
                <a:solidFill>
                  <a:srgbClr val="569447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ernard MT Condensed" panose="02050806060905020404" pitchFamily="18" charset="0"/>
              </a:rPr>
              <a:t>Se les </a:t>
            </a:r>
            <a:r>
              <a:rPr lang="en-US" altLang="en-US" sz="4000" dirty="0" err="1">
                <a:ln>
                  <a:solidFill>
                    <a:sysClr val="windowText" lastClr="000000"/>
                  </a:solidFill>
                </a:ln>
                <a:solidFill>
                  <a:srgbClr val="569447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ernard MT Condensed" panose="02050806060905020404" pitchFamily="18" charset="0"/>
              </a:rPr>
              <a:t>daban</a:t>
            </a:r>
            <a:r>
              <a:rPr lang="en-US" altLang="en-US" sz="4000" dirty="0">
                <a:ln>
                  <a:solidFill>
                    <a:sysClr val="windowText" lastClr="000000"/>
                  </a:solidFill>
                </a:ln>
                <a:solidFill>
                  <a:srgbClr val="569447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ernard MT Condensed" panose="02050806060905020404" pitchFamily="18" charset="0"/>
              </a:rPr>
              <a:t> </a:t>
            </a:r>
            <a:r>
              <a:rPr lang="en-US" altLang="en-US" sz="4000" dirty="0" err="1">
                <a:ln>
                  <a:solidFill>
                    <a:sysClr val="windowText" lastClr="000000"/>
                  </a:solidFill>
                </a:ln>
                <a:solidFill>
                  <a:srgbClr val="569447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ernard MT Condensed" panose="02050806060905020404" pitchFamily="18" charset="0"/>
              </a:rPr>
              <a:t>pequeñas</a:t>
            </a:r>
            <a:r>
              <a:rPr lang="en-US" altLang="en-US" sz="4000" dirty="0">
                <a:ln>
                  <a:solidFill>
                    <a:sysClr val="windowText" lastClr="000000"/>
                  </a:solidFill>
                </a:ln>
                <a:solidFill>
                  <a:srgbClr val="569447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ernard MT Condensed" panose="02050806060905020404" pitchFamily="18" charset="0"/>
              </a:rPr>
              <a:t> </a:t>
            </a:r>
            <a:r>
              <a:rPr lang="en-US" altLang="en-US" sz="4000" dirty="0" err="1">
                <a:ln>
                  <a:solidFill>
                    <a:sysClr val="windowText" lastClr="000000"/>
                  </a:solidFill>
                </a:ln>
                <a:solidFill>
                  <a:srgbClr val="569447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ernard MT Condensed" panose="02050806060905020404" pitchFamily="18" charset="0"/>
              </a:rPr>
              <a:t>parcelas</a:t>
            </a:r>
            <a:r>
              <a:rPr lang="en-US" altLang="en-US" sz="4000" dirty="0">
                <a:ln>
                  <a:solidFill>
                    <a:sysClr val="windowText" lastClr="000000"/>
                  </a:solidFill>
                </a:ln>
                <a:solidFill>
                  <a:srgbClr val="569447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ernard MT Condensed" panose="02050806060905020404" pitchFamily="18" charset="0"/>
              </a:rPr>
              <a:t> para  que </a:t>
            </a:r>
            <a:r>
              <a:rPr lang="en-US" altLang="en-US" sz="4000" dirty="0" err="1">
                <a:ln>
                  <a:solidFill>
                    <a:sysClr val="windowText" lastClr="000000"/>
                  </a:solidFill>
                </a:ln>
                <a:solidFill>
                  <a:srgbClr val="569447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ernard MT Condensed" panose="02050806060905020404" pitchFamily="18" charset="0"/>
              </a:rPr>
              <a:t>cultivaran</a:t>
            </a:r>
            <a:r>
              <a:rPr lang="en-US" altLang="en-US" sz="4000" dirty="0">
                <a:ln>
                  <a:solidFill>
                    <a:sysClr val="windowText" lastClr="000000"/>
                  </a:solidFill>
                </a:ln>
                <a:solidFill>
                  <a:srgbClr val="569447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ernard MT Condensed" panose="02050806060905020404" pitchFamily="18" charset="0"/>
              </a:rPr>
              <a:t> </a:t>
            </a:r>
            <a:r>
              <a:rPr lang="en-US" altLang="en-US" sz="4000" dirty="0" err="1">
                <a:ln>
                  <a:solidFill>
                    <a:sysClr val="windowText" lastClr="000000"/>
                  </a:solidFill>
                </a:ln>
                <a:solidFill>
                  <a:srgbClr val="569447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ernard MT Condensed" panose="02050806060905020404" pitchFamily="18" charset="0"/>
              </a:rPr>
              <a:t>tras</a:t>
            </a:r>
            <a:r>
              <a:rPr lang="en-US" altLang="en-US" sz="4000" dirty="0">
                <a:ln>
                  <a:solidFill>
                    <a:sysClr val="windowText" lastClr="000000"/>
                  </a:solidFill>
                </a:ln>
                <a:solidFill>
                  <a:srgbClr val="569447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ernard MT Condensed" panose="02050806060905020404" pitchFamily="18" charset="0"/>
              </a:rPr>
              <a:t> </a:t>
            </a:r>
            <a:r>
              <a:rPr lang="en-US" altLang="en-US" sz="4000" dirty="0" err="1">
                <a:ln>
                  <a:solidFill>
                    <a:sysClr val="windowText" lastClr="000000"/>
                  </a:solidFill>
                </a:ln>
                <a:solidFill>
                  <a:srgbClr val="569447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ernard MT Condensed" panose="02050806060905020404" pitchFamily="18" charset="0"/>
              </a:rPr>
              <a:t>su</a:t>
            </a:r>
            <a:r>
              <a:rPr lang="en-US" altLang="en-US" sz="4000" dirty="0">
                <a:ln>
                  <a:solidFill>
                    <a:sysClr val="windowText" lastClr="000000"/>
                  </a:solidFill>
                </a:ln>
                <a:solidFill>
                  <a:srgbClr val="569447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ernard MT Condensed" panose="02050806060905020404" pitchFamily="18" charset="0"/>
              </a:rPr>
              <a:t> </a:t>
            </a:r>
            <a:r>
              <a:rPr lang="en-US" altLang="en-US" sz="4000" dirty="0" err="1">
                <a:ln>
                  <a:solidFill>
                    <a:sysClr val="windowText" lastClr="000000"/>
                  </a:solidFill>
                </a:ln>
                <a:solidFill>
                  <a:srgbClr val="569447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ernard MT Condensed" panose="02050806060905020404" pitchFamily="18" charset="0"/>
              </a:rPr>
              <a:t>trabajo</a:t>
            </a:r>
            <a:r>
              <a:rPr lang="en-US" altLang="en-US" sz="4000" dirty="0">
                <a:ln>
                  <a:solidFill>
                    <a:sysClr val="windowText" lastClr="000000"/>
                  </a:solidFill>
                </a:ln>
                <a:solidFill>
                  <a:srgbClr val="569447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ernard MT Condensed" panose="02050806060905020404" pitchFamily="18" charset="0"/>
              </a:rPr>
              <a:t> </a:t>
            </a:r>
            <a:r>
              <a:rPr lang="en-US" altLang="en-US" sz="4000" dirty="0" err="1">
                <a:ln>
                  <a:solidFill>
                    <a:sysClr val="windowText" lastClr="000000"/>
                  </a:solidFill>
                </a:ln>
                <a:solidFill>
                  <a:srgbClr val="569447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ernard MT Condensed" panose="02050806060905020404" pitchFamily="18" charset="0"/>
              </a:rPr>
              <a:t>en</a:t>
            </a:r>
            <a:r>
              <a:rPr lang="en-US" altLang="en-US" sz="4000" dirty="0">
                <a:ln>
                  <a:solidFill>
                    <a:sysClr val="windowText" lastClr="000000"/>
                  </a:solidFill>
                </a:ln>
                <a:solidFill>
                  <a:srgbClr val="569447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ernard MT Condensed" panose="02050806060905020404" pitchFamily="18" charset="0"/>
              </a:rPr>
              <a:t> las tierras del </a:t>
            </a:r>
            <a:r>
              <a:rPr lang="en-US" altLang="en-US" sz="4000" dirty="0" err="1">
                <a:ln>
                  <a:solidFill>
                    <a:sysClr val="windowText" lastClr="000000"/>
                  </a:solidFill>
                </a:ln>
                <a:solidFill>
                  <a:srgbClr val="569447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ernard MT Condensed" panose="02050806060905020404" pitchFamily="18" charset="0"/>
              </a:rPr>
              <a:t>señor</a:t>
            </a:r>
            <a:r>
              <a:rPr lang="en-US" altLang="en-US" sz="4000" dirty="0">
                <a:ln>
                  <a:solidFill>
                    <a:sysClr val="windowText" lastClr="000000"/>
                  </a:solidFill>
                </a:ln>
                <a:solidFill>
                  <a:srgbClr val="569447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ernard MT Condensed" panose="02050806060905020404" pitchFamily="18" charset="0"/>
              </a:rPr>
              <a:t>.  </a:t>
            </a: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844D1B19-C4A5-492D-9C75-9B3892A1DA4E}"/>
              </a:ext>
            </a:extLst>
          </p:cNvPr>
          <p:cNvSpPr/>
          <p:nvPr/>
        </p:nvSpPr>
        <p:spPr>
          <a:xfrm>
            <a:off x="336094" y="106680"/>
            <a:ext cx="5637320" cy="10439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nard MT Condensed" panose="02050806060905020404" pitchFamily="18" charset="0"/>
              </a:rPr>
              <a:t>EL FEUDO  O  SEÑORÍO</a:t>
            </a:r>
          </a:p>
        </p:txBody>
      </p:sp>
    </p:spTree>
    <p:extLst>
      <p:ext uri="{BB962C8B-B14F-4D97-AF65-F5344CB8AC3E}">
        <p14:creationId xmlns:p14="http://schemas.microsoft.com/office/powerpoint/2010/main" val="27065974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2B0BE6D1-AA75-42A7-8E2B-1631AFA9D5DA}"/>
              </a:ext>
            </a:extLst>
          </p:cNvPr>
          <p:cNvSpPr txBox="1"/>
          <p:nvPr/>
        </p:nvSpPr>
        <p:spPr>
          <a:xfrm>
            <a:off x="683580" y="-443882"/>
            <a:ext cx="6084229" cy="67095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eaLnBrk="1" hangingPunct="1"/>
            <a:endParaRPr lang="en-US" altLang="en-US" sz="2200" dirty="0">
              <a:latin typeface="Arial" panose="020B0604020202020204" pitchFamily="34" charset="0"/>
            </a:endParaRPr>
          </a:p>
          <a:p>
            <a:pPr algn="just" eaLnBrk="1" hangingPunct="1"/>
            <a:endParaRPr lang="en-US" alt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Kristen ITC" panose="03050502040202030202" pitchFamily="66" charset="0"/>
            </a:endParaRPr>
          </a:p>
          <a:p>
            <a:pPr algn="just" eaLnBrk="1" hangingPunct="1"/>
            <a:endParaRPr lang="en-US" alt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Kristen ITC" panose="03050502040202030202" pitchFamily="66" charset="0"/>
            </a:endParaRPr>
          </a:p>
          <a:p>
            <a:pPr algn="just" eaLnBrk="1" hangingPunct="1"/>
            <a:r>
              <a:rPr lang="en-US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anose="03050502040202030202" pitchFamily="66" charset="0"/>
              </a:rPr>
              <a:t>Este </a:t>
            </a:r>
            <a:r>
              <a:rPr lang="en-US" altLang="en-US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anose="03050502040202030202" pitchFamily="66" charset="0"/>
              </a:rPr>
              <a:t>diagrama</a:t>
            </a:r>
            <a:r>
              <a:rPr lang="en-US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anose="03050502040202030202" pitchFamily="66" charset="0"/>
              </a:rPr>
              <a:t> </a:t>
            </a:r>
            <a:r>
              <a:rPr lang="en-US" altLang="en-US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anose="03050502040202030202" pitchFamily="66" charset="0"/>
              </a:rPr>
              <a:t>muestra</a:t>
            </a:r>
            <a:r>
              <a:rPr lang="en-US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anose="03050502040202030202" pitchFamily="66" charset="0"/>
              </a:rPr>
              <a:t> un </a:t>
            </a:r>
            <a:r>
              <a:rPr lang="en-US" altLang="en-US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anose="03050502040202030202" pitchFamily="66" charset="0"/>
              </a:rPr>
              <a:t>señorío</a:t>
            </a:r>
            <a:r>
              <a:rPr lang="en-US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anose="03050502040202030202" pitchFamily="66" charset="0"/>
              </a:rPr>
              <a:t> </a:t>
            </a:r>
            <a:r>
              <a:rPr lang="en-US" altLang="en-US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anose="03050502040202030202" pitchFamily="66" charset="0"/>
              </a:rPr>
              <a:t>tardío</a:t>
            </a:r>
            <a:r>
              <a:rPr lang="en-US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anose="03050502040202030202" pitchFamily="66" charset="0"/>
              </a:rPr>
              <a:t> </a:t>
            </a:r>
            <a:r>
              <a:rPr lang="en-US" altLang="en-US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anose="03050502040202030202" pitchFamily="66" charset="0"/>
              </a:rPr>
              <a:t>en</a:t>
            </a:r>
            <a:r>
              <a:rPr lang="en-US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anose="03050502040202030202" pitchFamily="66" charset="0"/>
              </a:rPr>
              <a:t> </a:t>
            </a:r>
            <a:r>
              <a:rPr lang="en-US" altLang="en-US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anose="03050502040202030202" pitchFamily="66" charset="0"/>
              </a:rPr>
              <a:t>el</a:t>
            </a:r>
            <a:r>
              <a:rPr lang="en-US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anose="03050502040202030202" pitchFamily="66" charset="0"/>
              </a:rPr>
              <a:t> que los campesinos </a:t>
            </a:r>
            <a:r>
              <a:rPr lang="en-US" altLang="en-US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anose="03050502040202030202" pitchFamily="66" charset="0"/>
              </a:rPr>
              <a:t>dejan</a:t>
            </a:r>
            <a:r>
              <a:rPr lang="en-US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anose="03050502040202030202" pitchFamily="66" charset="0"/>
              </a:rPr>
              <a:t> </a:t>
            </a:r>
            <a:r>
              <a:rPr lang="en-US" altLang="en-US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anose="03050502040202030202" pitchFamily="66" charset="0"/>
              </a:rPr>
              <a:t>el</a:t>
            </a:r>
            <a:r>
              <a:rPr lang="en-US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anose="03050502040202030202" pitchFamily="66" charset="0"/>
              </a:rPr>
              <a:t> </a:t>
            </a:r>
            <a:r>
              <a:rPr lang="en-US" altLang="en-US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anose="03050502040202030202" pitchFamily="66" charset="0"/>
              </a:rPr>
              <a:t>terreno</a:t>
            </a:r>
            <a:r>
              <a:rPr lang="en-US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anose="03050502040202030202" pitchFamily="66" charset="0"/>
              </a:rPr>
              <a:t> </a:t>
            </a:r>
            <a:r>
              <a:rPr lang="en-US" altLang="en-US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anose="03050502040202030202" pitchFamily="66" charset="0"/>
              </a:rPr>
              <a:t>en</a:t>
            </a:r>
            <a:r>
              <a:rPr lang="en-US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anose="03050502040202030202" pitchFamily="66" charset="0"/>
              </a:rPr>
              <a:t> </a:t>
            </a:r>
            <a:r>
              <a:rPr lang="en-US" altLang="en-US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anose="03050502040202030202" pitchFamily="66" charset="0"/>
              </a:rPr>
              <a:t>barbecho</a:t>
            </a:r>
            <a:r>
              <a:rPr lang="en-US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anose="03050502040202030202" pitchFamily="66" charset="0"/>
              </a:rPr>
              <a:t> y rotan los </a:t>
            </a:r>
            <a:r>
              <a:rPr lang="en-US" altLang="en-US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anose="03050502040202030202" pitchFamily="66" charset="0"/>
              </a:rPr>
              <a:t>cultivos</a:t>
            </a:r>
            <a:r>
              <a:rPr lang="en-US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anose="03050502040202030202" pitchFamily="66" charset="0"/>
              </a:rPr>
              <a:t>.</a:t>
            </a:r>
          </a:p>
          <a:p>
            <a:pPr algn="just" eaLnBrk="1" hangingPunct="1"/>
            <a:endParaRPr lang="en-US" alt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Kristen ITC" panose="03050502040202030202" pitchFamily="66" charset="0"/>
            </a:endParaRPr>
          </a:p>
          <a:p>
            <a:pPr algn="just" eaLnBrk="1" hangingPunct="1"/>
            <a:r>
              <a:rPr lang="en-US" altLang="en-US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anose="03050502040202030202" pitchFamily="66" charset="0"/>
              </a:rPr>
              <a:t>Algunos</a:t>
            </a:r>
            <a:r>
              <a:rPr lang="en-US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anose="03050502040202030202" pitchFamily="66" charset="0"/>
              </a:rPr>
              <a:t> </a:t>
            </a:r>
            <a:r>
              <a:rPr lang="en-US" altLang="en-US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anose="03050502040202030202" pitchFamily="66" charset="0"/>
              </a:rPr>
              <a:t>siervos</a:t>
            </a:r>
            <a:r>
              <a:rPr lang="en-US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anose="03050502040202030202" pitchFamily="66" charset="0"/>
              </a:rPr>
              <a:t> </a:t>
            </a:r>
            <a:r>
              <a:rPr lang="en-US" altLang="en-US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anose="03050502040202030202" pitchFamily="66" charset="0"/>
              </a:rPr>
              <a:t>ganaron</a:t>
            </a:r>
            <a:r>
              <a:rPr lang="en-US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anose="03050502040202030202" pitchFamily="66" charset="0"/>
              </a:rPr>
              <a:t> </a:t>
            </a:r>
            <a:r>
              <a:rPr lang="en-US" altLang="en-US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anose="03050502040202030202" pitchFamily="66" charset="0"/>
              </a:rPr>
              <a:t>suficiente</a:t>
            </a:r>
            <a:r>
              <a:rPr lang="en-US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anose="03050502040202030202" pitchFamily="66" charset="0"/>
              </a:rPr>
              <a:t> dinero </a:t>
            </a:r>
            <a:r>
              <a:rPr lang="en-US" altLang="en-US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anose="03050502040202030202" pitchFamily="66" charset="0"/>
              </a:rPr>
              <a:t>como</a:t>
            </a:r>
            <a:r>
              <a:rPr lang="en-US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anose="03050502040202030202" pitchFamily="66" charset="0"/>
              </a:rPr>
              <a:t> para </a:t>
            </a:r>
            <a:r>
              <a:rPr lang="en-US" altLang="en-US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anose="03050502040202030202" pitchFamily="66" charset="0"/>
              </a:rPr>
              <a:t>convertirse</a:t>
            </a:r>
            <a:r>
              <a:rPr lang="en-US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anose="03050502040202030202" pitchFamily="66" charset="0"/>
              </a:rPr>
              <a:t> </a:t>
            </a:r>
            <a:r>
              <a:rPr lang="en-US" altLang="en-US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anose="03050502040202030202" pitchFamily="66" charset="0"/>
              </a:rPr>
              <a:t>en</a:t>
            </a:r>
            <a:r>
              <a:rPr lang="en-US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anose="03050502040202030202" pitchFamily="66" charset="0"/>
              </a:rPr>
              <a:t> </a:t>
            </a:r>
            <a:r>
              <a:rPr lang="en-US" altLang="en-US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anose="03050502040202030202" pitchFamily="66" charset="0"/>
              </a:rPr>
              <a:t>campseinos</a:t>
            </a:r>
            <a:r>
              <a:rPr lang="en-US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anose="03050502040202030202" pitchFamily="66" charset="0"/>
              </a:rPr>
              <a:t> </a:t>
            </a:r>
            <a:r>
              <a:rPr lang="en-US" altLang="en-US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anose="03050502040202030202" pitchFamily="66" charset="0"/>
              </a:rPr>
              <a:t>libres</a:t>
            </a:r>
            <a:r>
              <a:rPr lang="en-US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anose="03050502040202030202" pitchFamily="66" charset="0"/>
              </a:rPr>
              <a:t>. </a:t>
            </a:r>
          </a:p>
          <a:p>
            <a:pPr algn="just" eaLnBrk="1" hangingPunct="1"/>
            <a:endParaRPr lang="en-US" alt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Kristen ITC" panose="03050502040202030202" pitchFamily="66" charset="0"/>
            </a:endParaRPr>
          </a:p>
          <a:p>
            <a:pPr algn="just" eaLnBrk="1" hangingPunct="1"/>
            <a:r>
              <a:rPr lang="en-US" altLang="en-US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anose="03050502040202030202" pitchFamily="66" charset="0"/>
              </a:rPr>
              <a:t>También</a:t>
            </a:r>
            <a:r>
              <a:rPr lang="en-US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anose="03050502040202030202" pitchFamily="66" charset="0"/>
              </a:rPr>
              <a:t> </a:t>
            </a:r>
            <a:r>
              <a:rPr lang="en-US" altLang="en-US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anose="03050502040202030202" pitchFamily="66" charset="0"/>
              </a:rPr>
              <a:t>pudieron</a:t>
            </a:r>
            <a:r>
              <a:rPr lang="en-US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anose="03050502040202030202" pitchFamily="66" charset="0"/>
              </a:rPr>
              <a:t> </a:t>
            </a:r>
            <a:r>
              <a:rPr lang="en-US" altLang="en-US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anose="03050502040202030202" pitchFamily="66" charset="0"/>
              </a:rPr>
              <a:t>emigrar</a:t>
            </a:r>
            <a:r>
              <a:rPr lang="en-US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anose="03050502040202030202" pitchFamily="66" charset="0"/>
              </a:rPr>
              <a:t> a las </a:t>
            </a:r>
            <a:r>
              <a:rPr lang="en-US" altLang="en-US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anose="03050502040202030202" pitchFamily="66" charset="0"/>
              </a:rPr>
              <a:t>ciudades</a:t>
            </a:r>
            <a:r>
              <a:rPr lang="en-US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anose="03050502040202030202" pitchFamily="66" charset="0"/>
              </a:rPr>
              <a:t> </a:t>
            </a:r>
            <a:r>
              <a:rPr lang="en-US" altLang="en-US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anose="03050502040202030202" pitchFamily="66" charset="0"/>
              </a:rPr>
              <a:t>donde</a:t>
            </a:r>
            <a:r>
              <a:rPr lang="en-US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anose="03050502040202030202" pitchFamily="66" charset="0"/>
              </a:rPr>
              <a:t> </a:t>
            </a:r>
            <a:r>
              <a:rPr lang="en-US" altLang="en-US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anose="03050502040202030202" pitchFamily="66" charset="0"/>
              </a:rPr>
              <a:t>tras</a:t>
            </a:r>
            <a:r>
              <a:rPr lang="en-US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anose="03050502040202030202" pitchFamily="66" charset="0"/>
              </a:rPr>
              <a:t> un </a:t>
            </a:r>
            <a:r>
              <a:rPr lang="en-US" altLang="en-US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anose="03050502040202030202" pitchFamily="66" charset="0"/>
              </a:rPr>
              <a:t>año</a:t>
            </a:r>
            <a:r>
              <a:rPr lang="en-US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anose="03050502040202030202" pitchFamily="66" charset="0"/>
              </a:rPr>
              <a:t> y un día </a:t>
            </a:r>
            <a:r>
              <a:rPr lang="en-US" altLang="en-US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anose="03050502040202030202" pitchFamily="66" charset="0"/>
              </a:rPr>
              <a:t>podían</a:t>
            </a:r>
            <a:r>
              <a:rPr lang="en-US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anose="03050502040202030202" pitchFamily="66" charset="0"/>
              </a:rPr>
              <a:t> </a:t>
            </a:r>
            <a:r>
              <a:rPr lang="en-US" altLang="en-US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anose="03050502040202030202" pitchFamily="66" charset="0"/>
              </a:rPr>
              <a:t>ganar</a:t>
            </a:r>
            <a:r>
              <a:rPr lang="en-US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anose="03050502040202030202" pitchFamily="66" charset="0"/>
              </a:rPr>
              <a:t> </a:t>
            </a:r>
            <a:r>
              <a:rPr lang="en-US" altLang="en-US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anose="03050502040202030202" pitchFamily="66" charset="0"/>
              </a:rPr>
              <a:t>su</a:t>
            </a:r>
            <a:r>
              <a:rPr lang="en-US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anose="03050502040202030202" pitchFamily="66" charset="0"/>
              </a:rPr>
              <a:t> </a:t>
            </a:r>
            <a:r>
              <a:rPr lang="en-US" altLang="en-US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anose="03050502040202030202" pitchFamily="66" charset="0"/>
              </a:rPr>
              <a:t>libertad</a:t>
            </a:r>
            <a:r>
              <a:rPr lang="en-US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anose="03050502040202030202" pitchFamily="66" charset="0"/>
              </a:rPr>
              <a:t>.  </a:t>
            </a:r>
          </a:p>
          <a:p>
            <a:pPr algn="just" eaLnBrk="1" hangingPunct="1"/>
            <a:endParaRPr lang="en-US" alt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Kristen ITC" panose="03050502040202030202" pitchFamily="66" charset="0"/>
            </a:endParaRPr>
          </a:p>
          <a:p>
            <a:pPr algn="just" eaLnBrk="1" hangingPunct="1"/>
            <a:r>
              <a:rPr lang="en-US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anose="03050502040202030202" pitchFamily="66" charset="0"/>
              </a:rPr>
              <a:t>Sin embargo, la </a:t>
            </a:r>
            <a:r>
              <a:rPr lang="en-US" altLang="en-US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anose="03050502040202030202" pitchFamily="66" charset="0"/>
              </a:rPr>
              <a:t>mayoría</a:t>
            </a:r>
            <a:r>
              <a:rPr lang="en-US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anose="03050502040202030202" pitchFamily="66" charset="0"/>
              </a:rPr>
              <a:t> </a:t>
            </a:r>
            <a:r>
              <a:rPr lang="en-US" altLang="en-US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anose="03050502040202030202" pitchFamily="66" charset="0"/>
              </a:rPr>
              <a:t>permaneció</a:t>
            </a:r>
            <a:r>
              <a:rPr lang="en-US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anose="03050502040202030202" pitchFamily="66" charset="0"/>
              </a:rPr>
              <a:t> </a:t>
            </a:r>
            <a:r>
              <a:rPr lang="en-US" altLang="en-US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anose="03050502040202030202" pitchFamily="66" charset="0"/>
              </a:rPr>
              <a:t>en</a:t>
            </a:r>
            <a:r>
              <a:rPr lang="en-US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anose="03050502040202030202" pitchFamily="66" charset="0"/>
              </a:rPr>
              <a:t> </a:t>
            </a:r>
            <a:r>
              <a:rPr lang="en-US" altLang="en-US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anose="03050502040202030202" pitchFamily="66" charset="0"/>
              </a:rPr>
              <a:t>el</a:t>
            </a:r>
            <a:r>
              <a:rPr lang="en-US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anose="03050502040202030202" pitchFamily="66" charset="0"/>
              </a:rPr>
              <a:t> </a:t>
            </a:r>
            <a:r>
              <a:rPr lang="en-US" altLang="en-US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anose="03050502040202030202" pitchFamily="66" charset="0"/>
              </a:rPr>
              <a:t>señorío</a:t>
            </a:r>
            <a:r>
              <a:rPr lang="en-US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anose="03050502040202030202" pitchFamily="66" charset="0"/>
              </a:rPr>
              <a:t> </a:t>
            </a:r>
            <a:r>
              <a:rPr lang="en-US" altLang="en-US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anose="03050502040202030202" pitchFamily="66" charset="0"/>
              </a:rPr>
              <a:t>durante</a:t>
            </a:r>
            <a:r>
              <a:rPr lang="en-US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anose="03050502040202030202" pitchFamily="66" charset="0"/>
              </a:rPr>
              <a:t> </a:t>
            </a:r>
            <a:r>
              <a:rPr lang="en-US" altLang="en-US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anose="03050502040202030202" pitchFamily="66" charset="0"/>
              </a:rPr>
              <a:t>su</a:t>
            </a:r>
            <a:r>
              <a:rPr lang="en-US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anose="03050502040202030202" pitchFamily="66" charset="0"/>
              </a:rPr>
              <a:t> </a:t>
            </a:r>
            <a:r>
              <a:rPr lang="en-US" altLang="en-US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anose="03050502040202030202" pitchFamily="66" charset="0"/>
              </a:rPr>
              <a:t>vida</a:t>
            </a:r>
            <a:r>
              <a:rPr lang="en-US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anose="03050502040202030202" pitchFamily="66" charset="0"/>
              </a:rPr>
              <a:t>. </a:t>
            </a:r>
            <a:endParaRPr lang="en-US" altLang="en-US" sz="2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Kristen ITC" panose="03050502040202030202" pitchFamily="66" charset="0"/>
            </a:endParaRPr>
          </a:p>
        </p:txBody>
      </p:sp>
      <p:pic>
        <p:nvPicPr>
          <p:cNvPr id="6" name="Picture 6" descr="Plan_Mediaeval_Manor">
            <a:extLst>
              <a:ext uri="{FF2B5EF4-FFF2-40B4-BE49-F238E27FC236}">
                <a16:creationId xmlns:a16="http://schemas.microsoft.com/office/drawing/2014/main" id="{7A4A9A37-5788-434E-BC92-AFB3BAF18B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561989" y="0"/>
            <a:ext cx="464185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206982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>
            <a:extLst>
              <a:ext uri="{FF2B5EF4-FFF2-40B4-BE49-F238E27FC236}">
                <a16:creationId xmlns:a16="http://schemas.microsoft.com/office/drawing/2014/main" id="{88C9B83F-64CD-41C1-925F-A08801FFD0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E1655065-0BD7-4422-BEC0-4401E99809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4DDD90AC-ABEC-4A76-9C9C-AD0A5F8FC7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Rectangle 23">
              <a:extLst>
                <a:ext uri="{FF2B5EF4-FFF2-40B4-BE49-F238E27FC236}">
                  <a16:creationId xmlns:a16="http://schemas.microsoft.com/office/drawing/2014/main" id="{21A8AFEF-EC50-4C0B-9C64-814B76C8209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5">
              <a:extLst>
                <a:ext uri="{FF2B5EF4-FFF2-40B4-BE49-F238E27FC236}">
                  <a16:creationId xmlns:a16="http://schemas.microsoft.com/office/drawing/2014/main" id="{CAFAA800-E117-4357-84E4-56B63EA03E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>
              <a:extLst>
                <a:ext uri="{FF2B5EF4-FFF2-40B4-BE49-F238E27FC236}">
                  <a16:creationId xmlns:a16="http://schemas.microsoft.com/office/drawing/2014/main" id="{8DDFC9F4-3B45-402D-8AD7-60B3F08ED7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7">
              <a:extLst>
                <a:ext uri="{FF2B5EF4-FFF2-40B4-BE49-F238E27FC236}">
                  <a16:creationId xmlns:a16="http://schemas.microsoft.com/office/drawing/2014/main" id="{F26A0854-FBE4-4587-B349-06BE192BD7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8">
              <a:extLst>
                <a:ext uri="{FF2B5EF4-FFF2-40B4-BE49-F238E27FC236}">
                  <a16:creationId xmlns:a16="http://schemas.microsoft.com/office/drawing/2014/main" id="{54A9C4C6-FF7D-470E-BFCA-CE4F60A1F0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Rectangle 29">
              <a:extLst>
                <a:ext uri="{FF2B5EF4-FFF2-40B4-BE49-F238E27FC236}">
                  <a16:creationId xmlns:a16="http://schemas.microsoft.com/office/drawing/2014/main" id="{B1721EA8-4871-45D4-B78F-AE805A3004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Isosceles Triangle 31">
              <a:extLst>
                <a:ext uri="{FF2B5EF4-FFF2-40B4-BE49-F238E27FC236}">
                  <a16:creationId xmlns:a16="http://schemas.microsoft.com/office/drawing/2014/main" id="{E5763971-E3A3-45C6-9BA8-2E032C7A55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Isosceles Triangle 32">
              <a:extLst>
                <a:ext uri="{FF2B5EF4-FFF2-40B4-BE49-F238E27FC236}">
                  <a16:creationId xmlns:a16="http://schemas.microsoft.com/office/drawing/2014/main" id="{32752E94-0E01-4AF5-A43A-F2FAD8737C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pic>
        <p:nvPicPr>
          <p:cNvPr id="3" name="Picture 4">
            <a:extLst>
              <a:ext uri="{FF2B5EF4-FFF2-40B4-BE49-F238E27FC236}">
                <a16:creationId xmlns:a16="http://schemas.microsoft.com/office/drawing/2014/main" id="{D9538839-8B87-4EB5-B856-A03D96796B1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9887" r="2" b="16678"/>
          <a:stretch/>
        </p:blipFill>
        <p:spPr>
          <a:xfrm>
            <a:off x="677334" y="468621"/>
            <a:ext cx="8274669" cy="3635025"/>
          </a:xfrm>
          <a:custGeom>
            <a:avLst/>
            <a:gdLst/>
            <a:ahLst/>
            <a:cxnLst/>
            <a:rect l="l" t="t" r="r" b="b"/>
            <a:pathLst>
              <a:path w="8274669" h="3635025">
                <a:moveTo>
                  <a:pt x="540554" y="0"/>
                </a:moveTo>
                <a:lnTo>
                  <a:pt x="8274669" y="0"/>
                </a:lnTo>
                <a:lnTo>
                  <a:pt x="8274669" y="3635025"/>
                </a:lnTo>
                <a:lnTo>
                  <a:pt x="0" y="3635025"/>
                </a:lnTo>
                <a:close/>
              </a:path>
            </a:pathLst>
          </a:custGeom>
        </p:spPr>
      </p:pic>
      <p:sp>
        <p:nvSpPr>
          <p:cNvPr id="34" name="CuadroTexto 33">
            <a:extLst>
              <a:ext uri="{FF2B5EF4-FFF2-40B4-BE49-F238E27FC236}">
                <a16:creationId xmlns:a16="http://schemas.microsoft.com/office/drawing/2014/main" id="{6C173A79-0AA3-4C5B-BD6D-4E3838E020D7}"/>
              </a:ext>
            </a:extLst>
          </p:cNvPr>
          <p:cNvSpPr txBox="1"/>
          <p:nvPr/>
        </p:nvSpPr>
        <p:spPr>
          <a:xfrm>
            <a:off x="243840" y="4338351"/>
            <a:ext cx="11948160" cy="29510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anose="03050502040202030202" pitchFamily="66" charset="0"/>
                <a:ea typeface="Times New Roman" panose="02020603050405020304" pitchFamily="18" charset="0"/>
              </a:rPr>
              <a:t>La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anose="03050502040202030202" pitchFamily="66" charset="0"/>
                <a:ea typeface="Times New Roman" panose="02020603050405020304" pitchFamily="18" charset="0"/>
              </a:rPr>
              <a:t>boda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anose="03050502040202030202" pitchFamily="66" charset="0"/>
                <a:ea typeface="Times New Roman" panose="02020603050405020304" pitchFamily="18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anose="03050502040202030202" pitchFamily="66" charset="0"/>
                <a:ea typeface="Times New Roman" panose="02020603050405020304" pitchFamily="18" charset="0"/>
              </a:rPr>
              <a:t>campesina</a:t>
            </a:r>
            <a:r>
              <a:rPr lang="en-US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anose="03050502040202030202" pitchFamily="66" charset="0"/>
                <a:ea typeface="Times New Roman" panose="02020603050405020304" pitchFamily="18" charset="0"/>
              </a:rPr>
              <a:t> – pintado </a:t>
            </a:r>
            <a:r>
              <a:rPr lang="en-US" sz="1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anose="03050502040202030202" pitchFamily="66" charset="0"/>
                <a:ea typeface="Times New Roman" panose="02020603050405020304" pitchFamily="18" charset="0"/>
              </a:rPr>
              <a:t>en</a:t>
            </a:r>
            <a:r>
              <a:rPr lang="en-US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anose="03050502040202030202" pitchFamily="66" charset="0"/>
                <a:ea typeface="Times New Roman" panose="02020603050405020304" pitchFamily="18" charset="0"/>
              </a:rPr>
              <a:t> 1567 por </a:t>
            </a:r>
            <a:r>
              <a:rPr lang="en-US" sz="1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anose="03050502040202030202" pitchFamily="66" charset="0"/>
                <a:ea typeface="Times New Roman" panose="02020603050405020304" pitchFamily="18" charset="0"/>
              </a:rPr>
              <a:t>el</a:t>
            </a:r>
            <a:r>
              <a:rPr lang="en-US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anose="03050502040202030202" pitchFamily="66" charset="0"/>
                <a:ea typeface="Times New Roman" panose="02020603050405020304" pitchFamily="18" charset="0"/>
              </a:rPr>
              <a:t> </a:t>
            </a:r>
            <a:r>
              <a:rPr lang="en-US" sz="1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anose="03050502040202030202" pitchFamily="66" charset="0"/>
                <a:ea typeface="Times New Roman" panose="02020603050405020304" pitchFamily="18" charset="0"/>
              </a:rPr>
              <a:t>pintor</a:t>
            </a:r>
            <a:r>
              <a:rPr lang="en-US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anose="03050502040202030202" pitchFamily="66" charset="0"/>
                <a:ea typeface="Times New Roman" panose="02020603050405020304" pitchFamily="18" charset="0"/>
              </a:rPr>
              <a:t> </a:t>
            </a:r>
            <a:r>
              <a:rPr lang="en-US" sz="1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anose="03050502040202030202" pitchFamily="66" charset="0"/>
                <a:ea typeface="Times New Roman" panose="02020603050405020304" pitchFamily="18" charset="0"/>
              </a:rPr>
              <a:t>renacentista</a:t>
            </a:r>
            <a:r>
              <a:rPr lang="en-US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anose="03050502040202030202" pitchFamily="66" charset="0"/>
                <a:ea typeface="Times New Roman" panose="02020603050405020304" pitchFamily="18" charset="0"/>
              </a:rPr>
              <a:t> Pieter Bruegel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anose="03050502040202030202" pitchFamily="66" charset="0"/>
                <a:ea typeface="Times New Roman" panose="02020603050405020304" pitchFamily="18" charset="0"/>
              </a:rPr>
              <a:t>el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anose="03050502040202030202" pitchFamily="66" charset="0"/>
                <a:ea typeface="Times New Roman" panose="02020603050405020304" pitchFamily="18" charset="0"/>
              </a:rPr>
              <a:t> Viejo</a:t>
            </a:r>
            <a:r>
              <a:rPr lang="en-US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anose="03050502040202030202" pitchFamily="66" charset="0"/>
                <a:ea typeface="Times New Roman" panose="02020603050405020304" pitchFamily="18" charset="0"/>
              </a:rPr>
              <a:t> – </a:t>
            </a:r>
            <a:r>
              <a:rPr lang="en-US" sz="1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anose="03050502040202030202" pitchFamily="66" charset="0"/>
                <a:ea typeface="Times New Roman" panose="02020603050405020304" pitchFamily="18" charset="0"/>
              </a:rPr>
              <a:t>refleja</a:t>
            </a:r>
            <a:r>
              <a:rPr lang="en-US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anose="03050502040202030202" pitchFamily="66" charset="0"/>
                <a:ea typeface="Times New Roman" panose="02020603050405020304" pitchFamily="18" charset="0"/>
              </a:rPr>
              <a:t> la </a:t>
            </a:r>
            <a:r>
              <a:rPr lang="en-US" sz="1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anose="03050502040202030202" pitchFamily="66" charset="0"/>
                <a:ea typeface="Times New Roman" panose="02020603050405020304" pitchFamily="18" charset="0"/>
              </a:rPr>
              <a:t>vida</a:t>
            </a:r>
            <a:r>
              <a:rPr lang="en-US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anose="03050502040202030202" pitchFamily="66" charset="0"/>
                <a:ea typeface="Times New Roman" panose="02020603050405020304" pitchFamily="18" charset="0"/>
              </a:rPr>
              <a:t> de los campesinos. La novia </a:t>
            </a:r>
            <a:r>
              <a:rPr lang="en-US" sz="1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anose="03050502040202030202" pitchFamily="66" charset="0"/>
                <a:ea typeface="Times New Roman" panose="02020603050405020304" pitchFamily="18" charset="0"/>
              </a:rPr>
              <a:t>está</a:t>
            </a:r>
            <a:r>
              <a:rPr lang="en-US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anose="03050502040202030202" pitchFamily="66" charset="0"/>
                <a:ea typeface="Times New Roman" panose="02020603050405020304" pitchFamily="18" charset="0"/>
              </a:rPr>
              <a:t> </a:t>
            </a:r>
            <a:r>
              <a:rPr lang="en-US" sz="1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anose="03050502040202030202" pitchFamily="66" charset="0"/>
                <a:ea typeface="Times New Roman" panose="02020603050405020304" pitchFamily="18" charset="0"/>
              </a:rPr>
              <a:t>delante</a:t>
            </a:r>
            <a:r>
              <a:rPr lang="en-US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anose="03050502040202030202" pitchFamily="66" charset="0"/>
                <a:ea typeface="Times New Roman" panose="02020603050405020304" pitchFamily="18" charset="0"/>
              </a:rPr>
              <a:t> de 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anose="03050502040202030202" pitchFamily="66" charset="0"/>
                <a:ea typeface="Times New Roman" panose="02020603050405020304" pitchFamily="18" charset="0"/>
              </a:rPr>
              <a:t>un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anose="03050502040202030202" pitchFamily="66" charset="0"/>
                <a:ea typeface="Times New Roman" panose="02020603050405020304" pitchFamily="18" charset="0"/>
              </a:rPr>
              <a:t>tapiz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anose="03050502040202030202" pitchFamily="66" charset="0"/>
                <a:ea typeface="Times New Roman" panose="02020603050405020304" pitchFamily="18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anose="03050502040202030202" pitchFamily="66" charset="0"/>
                <a:ea typeface="Times New Roman" panose="02020603050405020304" pitchFamily="18" charset="0"/>
              </a:rPr>
              <a:t>verde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anose="03050502040202030202" pitchFamily="66" charset="0"/>
                <a:ea typeface="Times New Roman" panose="02020603050405020304" pitchFamily="18" charset="0"/>
              </a:rPr>
              <a:t> con una corona de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anose="03050502040202030202" pitchFamily="66" charset="0"/>
                <a:ea typeface="Times New Roman" panose="02020603050405020304" pitchFamily="18" charset="0"/>
              </a:rPr>
              <a:t>papel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anose="03050502040202030202" pitchFamily="66" charset="0"/>
                <a:ea typeface="Times New Roman" panose="02020603050405020304" pitchFamily="18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anose="03050502040202030202" pitchFamily="66" charset="0"/>
                <a:ea typeface="Times New Roman" panose="02020603050405020304" pitchFamily="18" charset="0"/>
              </a:rPr>
              <a:t>sobre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anose="03050502040202030202" pitchFamily="66" charset="0"/>
                <a:ea typeface="Times New Roman" panose="02020603050405020304" pitchFamily="18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anose="03050502040202030202" pitchFamily="66" charset="0"/>
                <a:ea typeface="Times New Roman" panose="02020603050405020304" pitchFamily="18" charset="0"/>
              </a:rPr>
              <a:t>su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anose="03050502040202030202" pitchFamily="66" charset="0"/>
                <a:ea typeface="Times New Roman" panose="02020603050405020304" pitchFamily="18" charset="0"/>
              </a:rPr>
              <a:t> cabeza 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anose="03050502040202030202" pitchFamily="66" charset="0"/>
                <a:ea typeface="Times New Roman" panose="02020603050405020304" pitchFamily="18" charset="0"/>
              </a:rPr>
              <a:t>sentada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anose="03050502040202030202" pitchFamily="66" charset="0"/>
                <a:ea typeface="Times New Roman" panose="02020603050405020304" pitchFamily="18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anose="03050502040202030202" pitchFamily="66" charset="0"/>
                <a:ea typeface="Times New Roman" panose="02020603050405020304" pitchFamily="18" charset="0"/>
              </a:rPr>
              <a:t>pasivamente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anose="03050502040202030202" pitchFamily="66" charset="0"/>
                <a:ea typeface="Times New Roman" panose="02020603050405020304" pitchFamily="18" charset="0"/>
              </a:rPr>
              <a:t> y sin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anose="03050502040202030202" pitchFamily="66" charset="0"/>
                <a:ea typeface="Times New Roman" panose="02020603050405020304" pitchFamily="18" charset="0"/>
              </a:rPr>
              <a:t>participar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anose="03050502040202030202" pitchFamily="66" charset="0"/>
                <a:ea typeface="Times New Roman" panose="02020603050405020304" pitchFamily="18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anose="03050502040202030202" pitchFamily="66" charset="0"/>
                <a:ea typeface="Times New Roman" panose="02020603050405020304" pitchFamily="18" charset="0"/>
              </a:rPr>
              <a:t>en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anose="03050502040202030202" pitchFamily="66" charset="0"/>
                <a:ea typeface="Times New Roman" panose="02020603050405020304" pitchFamily="18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anose="03050502040202030202" pitchFamily="66" charset="0"/>
                <a:ea typeface="Times New Roman" panose="02020603050405020304" pitchFamily="18" charset="0"/>
              </a:rPr>
              <a:t>el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anose="03050502040202030202" pitchFamily="66" charset="0"/>
                <a:ea typeface="Times New Roman" panose="02020603050405020304" pitchFamily="18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anose="03050502040202030202" pitchFamily="66" charset="0"/>
                <a:ea typeface="Times New Roman" panose="02020603050405020304" pitchFamily="18" charset="0"/>
              </a:rPr>
              <a:t>banquete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anose="03050502040202030202" pitchFamily="66" charset="0"/>
                <a:ea typeface="Times New Roman" panose="02020603050405020304" pitchFamily="18" charset="0"/>
              </a:rPr>
              <a:t> que la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anose="03050502040202030202" pitchFamily="66" charset="0"/>
                <a:ea typeface="Times New Roman" panose="02020603050405020304" pitchFamily="18" charset="0"/>
              </a:rPr>
              <a:t>rodea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anose="03050502040202030202" pitchFamily="66" charset="0"/>
                <a:ea typeface="Times New Roman" panose="02020603050405020304" pitchFamily="18" charset="0"/>
              </a:rPr>
              <a:t>. La fiesta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anose="03050502040202030202" pitchFamily="66" charset="0"/>
                <a:ea typeface="Times New Roman" panose="02020603050405020304" pitchFamily="18" charset="0"/>
              </a:rPr>
              <a:t>tiene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anose="03050502040202030202" pitchFamily="66" charset="0"/>
                <a:ea typeface="Times New Roman" panose="02020603050405020304" pitchFamily="18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anose="03050502040202030202" pitchFamily="66" charset="0"/>
                <a:ea typeface="Times New Roman" panose="02020603050405020304" pitchFamily="18" charset="0"/>
              </a:rPr>
              <a:t>lugar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anose="03050502040202030202" pitchFamily="66" charset="0"/>
                <a:ea typeface="Times New Roman" panose="02020603050405020304" pitchFamily="18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anose="03050502040202030202" pitchFamily="66" charset="0"/>
                <a:ea typeface="Times New Roman" panose="02020603050405020304" pitchFamily="18" charset="0"/>
              </a:rPr>
              <a:t>en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anose="03050502040202030202" pitchFamily="66" charset="0"/>
                <a:ea typeface="Times New Roman" panose="02020603050405020304" pitchFamily="18" charset="0"/>
              </a:rPr>
              <a:t> un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anose="03050502040202030202" pitchFamily="66" charset="0"/>
                <a:ea typeface="Times New Roman" panose="02020603050405020304" pitchFamily="18" charset="0"/>
              </a:rPr>
              <a:t>granero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anose="03050502040202030202" pitchFamily="66" charset="0"/>
                <a:ea typeface="Times New Roman" panose="02020603050405020304" pitchFamily="18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anose="03050502040202030202" pitchFamily="66" charset="0"/>
                <a:ea typeface="Times New Roman" panose="02020603050405020304" pitchFamily="18" charset="0"/>
              </a:rPr>
              <a:t>en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anose="03050502040202030202" pitchFamily="66" charset="0"/>
                <a:ea typeface="Times New Roman" panose="02020603050405020304" pitchFamily="18" charset="0"/>
              </a:rPr>
              <a:t> Verano. Las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anose="03050502040202030202" pitchFamily="66" charset="0"/>
                <a:ea typeface="Times New Roman" panose="02020603050405020304" pitchFamily="18" charset="0"/>
              </a:rPr>
              <a:t>gavillas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anose="03050502040202030202" pitchFamily="66" charset="0"/>
                <a:ea typeface="Times New Roman" panose="02020603050405020304" pitchFamily="18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anose="03050502040202030202" pitchFamily="66" charset="0"/>
                <a:ea typeface="Times New Roman" panose="02020603050405020304" pitchFamily="18" charset="0"/>
              </a:rPr>
              <a:t>nos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anose="03050502040202030202" pitchFamily="66" charset="0"/>
                <a:ea typeface="Times New Roman" panose="02020603050405020304" pitchFamily="18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anose="03050502040202030202" pitchFamily="66" charset="0"/>
                <a:ea typeface="Times New Roman" panose="02020603050405020304" pitchFamily="18" charset="0"/>
              </a:rPr>
              <a:t>hablan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anose="03050502040202030202" pitchFamily="66" charset="0"/>
                <a:ea typeface="Times New Roman" panose="02020603050405020304" pitchFamily="18" charset="0"/>
              </a:rPr>
              <a:t> de la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anose="03050502040202030202" pitchFamily="66" charset="0"/>
                <a:ea typeface="Times New Roman" panose="02020603050405020304" pitchFamily="18" charset="0"/>
              </a:rPr>
              <a:t>cosecha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anose="03050502040202030202" pitchFamily="66" charset="0"/>
                <a:ea typeface="Times New Roman" panose="02020603050405020304" pitchFamily="18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anose="03050502040202030202" pitchFamily="66" charset="0"/>
                <a:ea typeface="Times New Roman" panose="02020603050405020304" pitchFamily="18" charset="0"/>
              </a:rPr>
              <a:t>mientras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anose="03050502040202030202" pitchFamily="66" charset="0"/>
                <a:ea typeface="Times New Roman" panose="02020603050405020304" pitchFamily="18" charset="0"/>
              </a:rPr>
              <a:t> los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anose="03050502040202030202" pitchFamily="66" charset="0"/>
                <a:ea typeface="Times New Roman" panose="02020603050405020304" pitchFamily="18" charset="0"/>
              </a:rPr>
              <a:t>platos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anose="03050502040202030202" pitchFamily="66" charset="0"/>
                <a:ea typeface="Times New Roman" panose="02020603050405020304" pitchFamily="18" charset="0"/>
              </a:rPr>
              <a:t> se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anose="03050502040202030202" pitchFamily="66" charset="0"/>
                <a:ea typeface="Times New Roman" panose="02020603050405020304" pitchFamily="18" charset="0"/>
              </a:rPr>
              <a:t>llevan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anose="03050502040202030202" pitchFamily="66" charset="0"/>
                <a:ea typeface="Times New Roman" panose="02020603050405020304" pitchFamily="18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anose="03050502040202030202" pitchFamily="66" charset="0"/>
                <a:ea typeface="Times New Roman" panose="02020603050405020304" pitchFamily="18" charset="0"/>
              </a:rPr>
              <a:t>sobre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anose="03050502040202030202" pitchFamily="66" charset="0"/>
                <a:ea typeface="Times New Roman" panose="02020603050405020304" pitchFamily="18" charset="0"/>
              </a:rPr>
              <a:t> una Puerta con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anose="03050502040202030202" pitchFamily="66" charset="0"/>
                <a:ea typeface="Times New Roman" panose="02020603050405020304" pitchFamily="18" charset="0"/>
              </a:rPr>
              <a:t>asas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anose="03050502040202030202" pitchFamily="66" charset="0"/>
                <a:ea typeface="Times New Roman" panose="02020603050405020304" pitchFamily="18" charset="0"/>
              </a:rPr>
              <a:t>. La comida del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anose="03050502040202030202" pitchFamily="66" charset="0"/>
                <a:ea typeface="Times New Roman" panose="02020603050405020304" pitchFamily="18" charset="0"/>
              </a:rPr>
              <a:t>banquete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anose="03050502040202030202" pitchFamily="66" charset="0"/>
                <a:ea typeface="Times New Roman" panose="02020603050405020304" pitchFamily="18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anose="03050502040202030202" pitchFamily="66" charset="0"/>
                <a:ea typeface="Times New Roman" panose="02020603050405020304" pitchFamily="18" charset="0"/>
              </a:rPr>
              <a:t>consistía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anose="03050502040202030202" pitchFamily="66" charset="0"/>
                <a:ea typeface="Times New Roman" panose="02020603050405020304" pitchFamily="18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anose="03050502040202030202" pitchFamily="66" charset="0"/>
                <a:ea typeface="Times New Roman" panose="02020603050405020304" pitchFamily="18" charset="0"/>
              </a:rPr>
              <a:t>en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anose="03050502040202030202" pitchFamily="66" charset="0"/>
                <a:ea typeface="Times New Roman" panose="02020603050405020304" pitchFamily="18" charset="0"/>
              </a:rPr>
              <a:t> pan,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anose="03050502040202030202" pitchFamily="66" charset="0"/>
                <a:ea typeface="Times New Roman" panose="02020603050405020304" pitchFamily="18" charset="0"/>
              </a:rPr>
              <a:t>gachas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anose="03050502040202030202" pitchFamily="66" charset="0"/>
                <a:ea typeface="Times New Roman" panose="02020603050405020304" pitchFamily="18" charset="0"/>
              </a:rPr>
              <a:t> de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anose="03050502040202030202" pitchFamily="66" charset="0"/>
                <a:ea typeface="Times New Roman" panose="02020603050405020304" pitchFamily="18" charset="0"/>
              </a:rPr>
              <a:t>avena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anose="03050502040202030202" pitchFamily="66" charset="0"/>
                <a:ea typeface="Times New Roman" panose="02020603050405020304" pitchFamily="18" charset="0"/>
              </a:rPr>
              <a:t> y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anose="03050502040202030202" pitchFamily="66" charset="0"/>
                <a:ea typeface="Times New Roman" panose="02020603050405020304" pitchFamily="18" charset="0"/>
              </a:rPr>
              <a:t>sopa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anose="03050502040202030202" pitchFamily="66" charset="0"/>
                <a:ea typeface="Times New Roman" panose="02020603050405020304" pitchFamily="18" charset="0"/>
              </a:rPr>
              <a:t>. </a:t>
            </a:r>
            <a:br>
              <a:rPr lang="en-US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es-E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80859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>
            <a:extLst>
              <a:ext uri="{FF2B5EF4-FFF2-40B4-BE49-F238E27FC236}">
                <a16:creationId xmlns:a16="http://schemas.microsoft.com/office/drawing/2014/main" id="{E8C50778-9FE4-4E76-A99E-BA5B5B941F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4480" y="1"/>
            <a:ext cx="8097520" cy="6858000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0C17E6CF-69A9-403B-B7FE-536D6BC96133}"/>
              </a:ext>
            </a:extLst>
          </p:cNvPr>
          <p:cNvSpPr txBox="1"/>
          <p:nvPr/>
        </p:nvSpPr>
        <p:spPr>
          <a:xfrm>
            <a:off x="172720" y="883919"/>
            <a:ext cx="3307327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anose="03050502040202030202" pitchFamily="66" charset="0"/>
              </a:rPr>
              <a:t>La danza </a:t>
            </a:r>
            <a:r>
              <a:rPr lang="en-US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anose="03050502040202030202" pitchFamily="66" charset="0"/>
              </a:rPr>
              <a:t>campesina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anose="03050502040202030202" pitchFamily="66" charset="0"/>
              </a:rPr>
              <a:t> – </a:t>
            </a:r>
            <a:r>
              <a:rPr lang="en-US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anose="03050502040202030202" pitchFamily="66" charset="0"/>
              </a:rPr>
              <a:t>óleo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anose="03050502040202030202" pitchFamily="66" charset="0"/>
              </a:rPr>
              <a:t> </a:t>
            </a:r>
            <a:r>
              <a:rPr lang="en-US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anose="03050502040202030202" pitchFamily="66" charset="0"/>
              </a:rPr>
              <a:t>sobre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anose="03050502040202030202" pitchFamily="66" charset="0"/>
              </a:rPr>
              <a:t> </a:t>
            </a:r>
            <a:r>
              <a:rPr lang="en-US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anose="03050502040202030202" pitchFamily="66" charset="0"/>
              </a:rPr>
              <a:t>tabla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anose="03050502040202030202" pitchFamily="66" charset="0"/>
              </a:rPr>
              <a:t> pintado por  Pieter Bruegel </a:t>
            </a:r>
            <a:r>
              <a:rPr lang="en-US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anose="03050502040202030202" pitchFamily="66" charset="0"/>
              </a:rPr>
              <a:t>el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anose="03050502040202030202" pitchFamily="66" charset="0"/>
              </a:rPr>
              <a:t> Viejo </a:t>
            </a:r>
            <a:r>
              <a:rPr lang="en-US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anose="03050502040202030202" pitchFamily="66" charset="0"/>
              </a:rPr>
              <a:t>en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anose="03050502040202030202" pitchFamily="66" charset="0"/>
              </a:rPr>
              <a:t>  1569. </a:t>
            </a:r>
          </a:p>
          <a:p>
            <a:pPr algn="just"/>
            <a:endParaRPr 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Kristen ITC" panose="03050502040202030202" pitchFamily="66" charset="0"/>
            </a:endParaRPr>
          </a:p>
          <a:p>
            <a:pPr algn="just"/>
            <a:r>
              <a:rPr lang="en-US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anose="03050502040202030202" pitchFamily="66" charset="0"/>
              </a:rPr>
              <a:t>Fue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anose="03050502040202030202" pitchFamily="66" charset="0"/>
              </a:rPr>
              <a:t> </a:t>
            </a:r>
            <a:r>
              <a:rPr lang="en-US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anose="03050502040202030202" pitchFamily="66" charset="0"/>
              </a:rPr>
              <a:t>saqueado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anose="03050502040202030202" pitchFamily="66" charset="0"/>
              </a:rPr>
              <a:t> por   Napoleon y </a:t>
            </a:r>
            <a:r>
              <a:rPr lang="en-US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anose="03050502040202030202" pitchFamily="66" charset="0"/>
              </a:rPr>
              <a:t>llevado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anose="03050502040202030202" pitchFamily="66" charset="0"/>
              </a:rPr>
              <a:t> a Paris </a:t>
            </a:r>
            <a:r>
              <a:rPr lang="en-US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anose="03050502040202030202" pitchFamily="66" charset="0"/>
              </a:rPr>
              <a:t>en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anose="03050502040202030202" pitchFamily="66" charset="0"/>
              </a:rPr>
              <a:t> 1808, </a:t>
            </a:r>
            <a:r>
              <a:rPr lang="en-US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anose="03050502040202030202" pitchFamily="66" charset="0"/>
              </a:rPr>
              <a:t>siendo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anose="03050502040202030202" pitchFamily="66" charset="0"/>
              </a:rPr>
              <a:t> </a:t>
            </a:r>
            <a:r>
              <a:rPr lang="en-US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anose="03050502040202030202" pitchFamily="66" charset="0"/>
              </a:rPr>
              <a:t>devuelto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anose="03050502040202030202" pitchFamily="66" charset="0"/>
              </a:rPr>
              <a:t> </a:t>
            </a:r>
            <a:r>
              <a:rPr lang="en-US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anose="03050502040202030202" pitchFamily="66" charset="0"/>
              </a:rPr>
              <a:t>en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anose="03050502040202030202" pitchFamily="66" charset="0"/>
              </a:rPr>
              <a:t>  1815</a:t>
            </a:r>
          </a:p>
        </p:txBody>
      </p:sp>
    </p:spTree>
    <p:extLst>
      <p:ext uri="{BB962C8B-B14F-4D97-AF65-F5344CB8AC3E}">
        <p14:creationId xmlns:p14="http://schemas.microsoft.com/office/powerpoint/2010/main" val="39002892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0BFF409-2E0C-4AE2-8512-9DD0BA7557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s-E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nard MT Condensed" panose="02050806060905020404" pitchFamily="18" charset="0"/>
              </a:rPr>
              <a:t>Tu turno …</a:t>
            </a:r>
            <a:br>
              <a:rPr lang="es-E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nard MT Condensed" panose="02050806060905020404" pitchFamily="18" charset="0"/>
              </a:rPr>
            </a:br>
            <a:r>
              <a:rPr lang="es-E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nard MT Condensed" panose="02050806060905020404" pitchFamily="18" charset="0"/>
              </a:rPr>
              <a:t>Explica en tu cuaderno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C40093E5-9ED5-4F93-98AE-018C64A5FAF7}"/>
              </a:ext>
            </a:extLst>
          </p:cNvPr>
          <p:cNvSpPr txBox="1"/>
          <p:nvPr/>
        </p:nvSpPr>
        <p:spPr>
          <a:xfrm>
            <a:off x="924560" y="2967335"/>
            <a:ext cx="9794240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400" dirty="0">
                <a:ln>
                  <a:solidFill>
                    <a:sysClr val="windowText" lastClr="000000"/>
                  </a:solidFill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ernard MT Condensed" panose="02050806060905020404" pitchFamily="18" charset="0"/>
              </a:rPr>
              <a:t>¿Por </a:t>
            </a:r>
            <a:r>
              <a:rPr lang="en-US" sz="4400" dirty="0" err="1">
                <a:ln>
                  <a:solidFill>
                    <a:sysClr val="windowText" lastClr="000000"/>
                  </a:solidFill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ernard MT Condensed" panose="02050806060905020404" pitchFamily="18" charset="0"/>
              </a:rPr>
              <a:t>qué</a:t>
            </a:r>
            <a:r>
              <a:rPr lang="en-US" sz="4400" dirty="0">
                <a:ln>
                  <a:solidFill>
                    <a:sysClr val="windowText" lastClr="000000"/>
                  </a:solidFill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ernard MT Condensed" panose="02050806060905020404" pitchFamily="18" charset="0"/>
              </a:rPr>
              <a:t> se </a:t>
            </a:r>
            <a:r>
              <a:rPr lang="en-US" sz="4400" dirty="0" err="1">
                <a:ln>
                  <a:solidFill>
                    <a:sysClr val="windowText" lastClr="000000"/>
                  </a:solidFill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ernard MT Condensed" panose="02050806060905020404" pitchFamily="18" charset="0"/>
              </a:rPr>
              <a:t>surgió</a:t>
            </a:r>
            <a:r>
              <a:rPr lang="en-US" sz="4400" dirty="0">
                <a:ln>
                  <a:solidFill>
                    <a:sysClr val="windowText" lastClr="000000"/>
                  </a:solidFill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ernard MT Condensed" panose="02050806060905020404" pitchFamily="18" charset="0"/>
              </a:rPr>
              <a:t> </a:t>
            </a:r>
          </a:p>
          <a:p>
            <a:pPr algn="ctr"/>
            <a:r>
              <a:rPr lang="en-US" sz="4400" dirty="0" err="1">
                <a:ln>
                  <a:solidFill>
                    <a:sysClr val="windowText" lastClr="000000"/>
                  </a:solidFill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ernard MT Condensed" panose="02050806060905020404" pitchFamily="18" charset="0"/>
              </a:rPr>
              <a:t>el</a:t>
            </a:r>
            <a:r>
              <a:rPr lang="en-US" sz="4400" dirty="0">
                <a:ln>
                  <a:solidFill>
                    <a:sysClr val="windowText" lastClr="000000"/>
                  </a:solidFill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ernard MT Condensed" panose="02050806060905020404" pitchFamily="18" charset="0"/>
              </a:rPr>
              <a:t> </a:t>
            </a:r>
            <a:r>
              <a:rPr lang="en-US" sz="4400" dirty="0" err="1">
                <a:ln>
                  <a:solidFill>
                    <a:sysClr val="windowText" lastClr="000000"/>
                  </a:solidFill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ernard MT Condensed" panose="02050806060905020404" pitchFamily="18" charset="0"/>
              </a:rPr>
              <a:t>feudalismo</a:t>
            </a:r>
            <a:r>
              <a:rPr lang="en-US" sz="4400" dirty="0">
                <a:ln>
                  <a:solidFill>
                    <a:sysClr val="windowText" lastClr="000000"/>
                  </a:solidFill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ernard MT Condensed" panose="02050806060905020404" pitchFamily="18" charset="0"/>
              </a:rPr>
              <a:t> y que </a:t>
            </a:r>
            <a:r>
              <a:rPr lang="en-US" sz="4400" dirty="0" err="1">
                <a:ln>
                  <a:solidFill>
                    <a:sysClr val="windowText" lastClr="000000"/>
                  </a:solidFill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ernard MT Condensed" panose="02050806060905020404" pitchFamily="18" charset="0"/>
              </a:rPr>
              <a:t>relación</a:t>
            </a:r>
            <a:r>
              <a:rPr lang="en-US" sz="4400" dirty="0">
                <a:ln>
                  <a:solidFill>
                    <a:sysClr val="windowText" lastClr="000000"/>
                  </a:solidFill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ernard MT Condensed" panose="02050806060905020404" pitchFamily="18" charset="0"/>
              </a:rPr>
              <a:t> </a:t>
            </a:r>
          </a:p>
          <a:p>
            <a:pPr algn="ctr"/>
            <a:r>
              <a:rPr lang="en-US" sz="4400" dirty="0" err="1">
                <a:ln>
                  <a:solidFill>
                    <a:sysClr val="windowText" lastClr="000000"/>
                  </a:solidFill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ernard MT Condensed" panose="02050806060905020404" pitchFamily="18" charset="0"/>
              </a:rPr>
              <a:t>tiene</a:t>
            </a:r>
            <a:r>
              <a:rPr lang="en-US" sz="4400" dirty="0">
                <a:ln>
                  <a:solidFill>
                    <a:sysClr val="windowText" lastClr="000000"/>
                  </a:solidFill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ernard MT Condensed" panose="02050806060905020404" pitchFamily="18" charset="0"/>
              </a:rPr>
              <a:t> con </a:t>
            </a:r>
            <a:r>
              <a:rPr lang="en-US" sz="4400" dirty="0" err="1">
                <a:ln>
                  <a:solidFill>
                    <a:sysClr val="windowText" lastClr="000000"/>
                  </a:solidFill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ernard MT Condensed" panose="02050806060905020404" pitchFamily="18" charset="0"/>
              </a:rPr>
              <a:t>el</a:t>
            </a:r>
            <a:r>
              <a:rPr lang="en-US" sz="4400" dirty="0">
                <a:ln>
                  <a:solidFill>
                    <a:sysClr val="windowText" lastClr="000000"/>
                  </a:solidFill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ernard MT Condensed" panose="02050806060905020404" pitchFamily="18" charset="0"/>
              </a:rPr>
              <a:t> </a:t>
            </a:r>
            <a:r>
              <a:rPr lang="en-US" sz="4400" dirty="0" err="1">
                <a:ln>
                  <a:solidFill>
                    <a:sysClr val="windowText" lastClr="000000"/>
                  </a:solidFill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ernard MT Condensed" panose="02050806060905020404" pitchFamily="18" charset="0"/>
              </a:rPr>
              <a:t>sistema</a:t>
            </a:r>
            <a:r>
              <a:rPr lang="en-US" sz="4400" dirty="0">
                <a:ln>
                  <a:solidFill>
                    <a:sysClr val="windowText" lastClr="000000"/>
                  </a:solidFill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ernard MT Condensed" panose="02050806060905020404" pitchFamily="18" charset="0"/>
              </a:rPr>
              <a:t> </a:t>
            </a:r>
            <a:r>
              <a:rPr lang="en-US" sz="4400" dirty="0" err="1">
                <a:ln>
                  <a:solidFill>
                    <a:sysClr val="windowText" lastClr="000000"/>
                  </a:solidFill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ernard MT Condensed" panose="02050806060905020404" pitchFamily="18" charset="0"/>
              </a:rPr>
              <a:t>señorial</a:t>
            </a:r>
            <a:r>
              <a:rPr lang="en-US" sz="4400" dirty="0">
                <a:ln>
                  <a:solidFill>
                    <a:sysClr val="windowText" lastClr="000000"/>
                  </a:solidFill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ernard MT Condensed" panose="02050806060905020404" pitchFamily="18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4204617943"/>
      </p:ext>
    </p:extLst>
  </p:cSld>
  <p:clrMapOvr>
    <a:masterClrMapping/>
  </p:clrMapOvr>
</p:sld>
</file>

<file path=ppt/theme/theme1.xml><?xml version="1.0" encoding="utf-8"?>
<a:theme xmlns:a="http://schemas.openxmlformats.org/drawingml/2006/main" name="Faceta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107</TotalTime>
  <Words>293</Words>
  <Application>Microsoft Office PowerPoint</Application>
  <PresentationFormat>Panorámica</PresentationFormat>
  <Paragraphs>30</Paragraphs>
  <Slides>8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15" baseType="lpstr">
      <vt:lpstr>Arial</vt:lpstr>
      <vt:lpstr>Bernard MT Condensed</vt:lpstr>
      <vt:lpstr>Kristen ITC</vt:lpstr>
      <vt:lpstr>Times New Roman</vt:lpstr>
      <vt:lpstr>Trebuchet MS</vt:lpstr>
      <vt:lpstr>Wingdings 3</vt:lpstr>
      <vt:lpstr>Faceta</vt:lpstr>
      <vt:lpstr>LA ECONOMÍA FEUDAL</vt:lpstr>
      <vt:lpstr>EL SISTEMA SEÑORIAL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Tu turno … Explica en tu cuaderno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FEUDALISM AND MANORIAL SYSTEM</dc:title>
  <dc:creator>Maria Sanz</dc:creator>
  <cp:lastModifiedBy>Maria Sanz</cp:lastModifiedBy>
  <cp:revision>11</cp:revision>
  <dcterms:created xsi:type="dcterms:W3CDTF">2021-07-12T16:05:45Z</dcterms:created>
  <dcterms:modified xsi:type="dcterms:W3CDTF">2021-08-30T15:40:11Z</dcterms:modified>
</cp:coreProperties>
</file>