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2" r:id="rId2"/>
    <p:sldId id="256" r:id="rId3"/>
    <p:sldId id="257" r:id="rId4"/>
    <p:sldId id="258" r:id="rId5"/>
    <p:sldId id="259" r:id="rId6"/>
    <p:sldId id="276" r:id="rId7"/>
    <p:sldId id="274" r:id="rId8"/>
    <p:sldId id="275" r:id="rId9"/>
    <p:sldId id="260" r:id="rId10"/>
    <p:sldId id="261" r:id="rId11"/>
    <p:sldId id="273" r:id="rId12"/>
    <p:sldId id="263" r:id="rId13"/>
    <p:sldId id="265" r:id="rId14"/>
    <p:sldId id="266" r:id="rId15"/>
    <p:sldId id="267" r:id="rId16"/>
    <p:sldId id="272" r:id="rId17"/>
  </p:sldIdLst>
  <p:sldSz cx="9144000" cy="6858000" type="letter"/>
  <p:notesSz cx="6858000" cy="9144000"/>
  <p:defaultTextStyle>
    <a:defPPr>
      <a:defRPr lang="es-ES"/>
    </a:defPPr>
    <a:lvl1pPr algn="l" rtl="0" fontAlgn="base">
      <a:spcBef>
        <a:spcPct val="2000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4B6"/>
    <a:srgbClr val="DCD6B8"/>
    <a:srgbClr val="DFD9BD"/>
    <a:srgbClr val="DBD4B5"/>
    <a:srgbClr val="CEC3A4"/>
    <a:srgbClr val="C3B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504" autoAdjust="0"/>
    <p:restoredTop sz="90929"/>
  </p:normalViewPr>
  <p:slideViewPr>
    <p:cSldViewPr>
      <p:cViewPr varScale="1">
        <p:scale>
          <a:sx n="86" d="100"/>
          <a:sy n="86" d="100"/>
        </p:scale>
        <p:origin x="186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610EE1D9-8FF0-40C8-8EAF-88EED4CC0F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5" name="Picture 8" descr="Expbanna">
              <a:extLst>
                <a:ext uri="{FF2B5EF4-FFF2-40B4-BE49-F238E27FC236}">
                  <a16:creationId xmlns:a16="http://schemas.microsoft.com/office/drawing/2014/main" id="{8B8D2E4D-E5F1-4749-B933-B183EAAF8F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 descr="EXPHORSA">
              <a:extLst>
                <a:ext uri="{FF2B5EF4-FFF2-40B4-BE49-F238E27FC236}">
                  <a16:creationId xmlns:a16="http://schemas.microsoft.com/office/drawing/2014/main" id="{65012F48-C098-4564-92E3-8AD79ADF7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10" descr="EXPHORSA">
            <a:extLst>
              <a:ext uri="{FF2B5EF4-FFF2-40B4-BE49-F238E27FC236}">
                <a16:creationId xmlns:a16="http://schemas.microsoft.com/office/drawing/2014/main" id="{BE76466A-8AC1-4314-A193-6BDA0B244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50B6091-7ADD-44F5-95B5-C9280D01D6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B30035C2-745F-46DC-80E5-EF1703B1A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3E9EEFF-CA8E-4125-96EB-314934065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Ctr="0"/>
          <a:lstStyle>
            <a:lvl1pPr>
              <a:defRPr/>
            </a:lvl1pPr>
          </a:lstStyle>
          <a:p>
            <a:fld id="{5895DAB1-2AA8-4214-9AD8-A1EDC217100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52232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BC9F2B-7DA9-4375-91FA-42233A91C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4368FB-6BA8-4347-83BA-D027E180FB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7F2061-D7C9-40B9-B815-E4CE1D13F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F09651-6FAE-41BC-8DDB-7AE38F06F52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7970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2F345-C71C-461C-9EBB-790698B78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1FE109-9EC4-414B-8355-288113FB5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BC3AFA-6FF1-4D72-BA10-1BCFDB1054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9DF949-2136-428A-A405-F270D7B3829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9472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536866-DEFB-4483-BF19-E564B4487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5F834-2B37-4210-955E-801301DD10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0DFD8-A7FF-4E3A-94F1-06EF344A45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F46728-02F3-4072-842D-5A829EDE423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963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AB23A37-9759-4553-B17E-3FB30FC79A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8A1CC5D-666F-4967-ACA3-182471944E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53A4CA3-7B86-4A51-A029-13949EF5AB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490AD-DD9A-4F93-A221-9A80FD1E841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862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E14430-0AA2-49CB-AD2D-83E148A1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92EF399-76B6-4BA2-B661-88A3A06203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B7AE7A-2518-4722-A226-E04524FF9E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E0715C-D588-4AE8-A085-39B8D6A8A53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231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BCD494C-823D-416E-A333-C8401123A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988463-C88D-4073-9026-9C1FDCB3D1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6C55D5E-37A4-408B-A18E-EB12D4CADF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F2C4A-972D-4616-87F8-CBCE1A82438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575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57BF6A-6F37-45A6-940F-81F722E24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3F6BC-E08C-4962-B81B-F7480AD45C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1D68A-9680-46A7-B7FA-29FA3EA8FC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C4BFC-B3E2-47FB-8E8D-C537534D649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5211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EF915C-0B22-4F14-BA0E-84D7BFEFD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BD970-D920-4D39-A06C-9A39C7AC09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0BF15-B674-43BC-BE6F-1A521D749F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3DAF2-B791-4111-8C12-DBB8D42E9A0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9710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416068-FD41-4359-91F4-6065280964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D0EF07-94AD-4B93-B8A4-0AD97C540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DC675B-413D-4A44-B93C-589D5B3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688873-CE0F-45B5-8852-BC96B655784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6863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8EAF7-B4B5-42E3-ABC9-F2416BC30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769833-D717-452F-B3A9-A8CA286A60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18B02E-1900-4AFB-A39E-70178CE35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662D7-4D83-4431-920A-48DA003F118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8903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banna">
            <a:extLst>
              <a:ext uri="{FF2B5EF4-FFF2-40B4-BE49-F238E27FC236}">
                <a16:creationId xmlns:a16="http://schemas.microsoft.com/office/drawing/2014/main" id="{5BBA6896-6DB0-4D08-9C80-F4000F983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AB1049EC-57D4-4771-8A11-1EC982B0E2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EDDF611-02DD-48EB-ADD9-8C606AD11A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66C2371-C8DC-4BA1-A8D5-02FB58AE45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7D67E94-F225-4EC5-89E5-8EDED64A5D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B144EDC3-656A-489E-A6F7-B66B085D832A}" type="slidenum">
              <a:rPr lang="es-ES" altLang="es-ES"/>
              <a:pPr/>
              <a:t>‹Nº›</a:t>
            </a:fld>
            <a:endParaRPr lang="es-ES" altLang="es-ES"/>
          </a:p>
        </p:txBody>
      </p:sp>
      <p:pic>
        <p:nvPicPr>
          <p:cNvPr id="1031" name="Picture 7" descr="EXPHORSA">
            <a:extLst>
              <a:ext uri="{FF2B5EF4-FFF2-40B4-BE49-F238E27FC236}">
                <a16:creationId xmlns:a16="http://schemas.microsoft.com/office/drawing/2014/main" id="{997BB115-7AA3-4729-90DB-6C76F44FC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>
            <a:extLst>
              <a:ext uri="{FF2B5EF4-FFF2-40B4-BE49-F238E27FC236}">
                <a16:creationId xmlns:a16="http://schemas.microsoft.com/office/drawing/2014/main" id="{E482E289-8F50-4FF8-AD23-EEA52127F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Blip>
          <a:blip r:embed="rId17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3495D32-0B21-4690-B602-90E7073EF365}"/>
              </a:ext>
            </a:extLst>
          </p:cNvPr>
          <p:cNvSpPr txBox="1"/>
          <p:nvPr/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eaLnBrk="0" hangingPunct="0">
              <a:spcBef>
                <a:spcPct val="0"/>
              </a:spcBef>
              <a:spcAft>
                <a:spcPts val="600"/>
              </a:spcAft>
            </a:pPr>
            <a:r>
              <a:rPr lang="es-MX" altLang="es-ES" sz="4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 Islam</a:t>
            </a:r>
            <a:endParaRPr lang="es-ES" altLang="es-ES" sz="4400" b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9" name="Picture 7" descr="Mezquita Mazar-E-Sharif - Afganistan">
            <a:extLst>
              <a:ext uri="{FF2B5EF4-FFF2-40B4-BE49-F238E27FC236}">
                <a16:creationId xmlns:a16="http://schemas.microsoft.com/office/drawing/2014/main" id="{71F67B30-4E27-4D08-9AAA-122F8032C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0462" y="1766888"/>
            <a:ext cx="7312376" cy="4113212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ABA12BD9-32BE-49FE-BAEE-A6D8F51D2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09600"/>
            <a:ext cx="5257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altLang="es-ES">
                <a:latin typeface="Monotype Corsiva" panose="03010101010201010101" pitchFamily="66" charset="0"/>
              </a:rPr>
              <a:t>El Islam</a:t>
            </a:r>
            <a:endParaRPr lang="es-ES" altLang="es-ES">
              <a:latin typeface="Monotype Corsiva" panose="03010101010201010101" pitchFamily="66" charset="0"/>
            </a:endParaRPr>
          </a:p>
        </p:txBody>
      </p:sp>
      <p:sp>
        <p:nvSpPr>
          <p:cNvPr id="4099" name="Text Box 9">
            <a:extLst>
              <a:ext uri="{FF2B5EF4-FFF2-40B4-BE49-F238E27FC236}">
                <a16:creationId xmlns:a16="http://schemas.microsoft.com/office/drawing/2014/main" id="{A2E9EEC1-8AD3-481C-BEFA-EFC9EAB5D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5867400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1400" dirty="0">
                <a:latin typeface="Book Antiqua" panose="02040602050305030304" pitchFamily="18" charset="0"/>
              </a:rPr>
              <a:t>El </a:t>
            </a:r>
            <a:r>
              <a:rPr lang="es-MX" altLang="es-ES" sz="1400" b="1" dirty="0">
                <a:latin typeface="Book Antiqua" panose="02040602050305030304" pitchFamily="18" charset="0"/>
              </a:rPr>
              <a:t>Islam</a:t>
            </a:r>
            <a:r>
              <a:rPr lang="es-MX" altLang="es-ES" sz="1400" dirty="0">
                <a:latin typeface="Book Antiqua" panose="02040602050305030304" pitchFamily="18" charset="0"/>
              </a:rPr>
              <a:t> es un movimiento religioso </a:t>
            </a:r>
            <a:r>
              <a:rPr lang="es-MX" altLang="es-ES" sz="1400" b="1" dirty="0">
                <a:latin typeface="Book Antiqua" panose="02040602050305030304" pitchFamily="18" charset="0"/>
              </a:rPr>
              <a:t>nacido en el  S. VII</a:t>
            </a:r>
            <a:r>
              <a:rPr lang="es-MX" altLang="es-ES" sz="1400" dirty="0">
                <a:latin typeface="Book Antiqua" panose="02040602050305030304" pitchFamily="18" charset="0"/>
              </a:rPr>
              <a:t> en </a:t>
            </a:r>
            <a:r>
              <a:rPr lang="es-MX" altLang="es-ES" sz="1400" b="1" dirty="0">
                <a:latin typeface="Book Antiqua" panose="02040602050305030304" pitchFamily="18" charset="0"/>
              </a:rPr>
              <a:t>Arabia Saudita</a:t>
            </a:r>
            <a:r>
              <a:rPr lang="es-MX" altLang="es-ES" sz="1400" dirty="0">
                <a:latin typeface="Book Antiqua" panose="02040602050305030304" pitchFamily="18" charset="0"/>
              </a:rPr>
              <a:t>, que no solo abarcó lo espiritual, sino que es hasta nuestros días un sistema </a:t>
            </a:r>
            <a:r>
              <a:rPr lang="es-MX" altLang="es-ES" sz="1400" dirty="0" err="1">
                <a:latin typeface="Book Antiqua" panose="02040602050305030304" pitchFamily="18" charset="0"/>
              </a:rPr>
              <a:t>político,Ycultural</a:t>
            </a:r>
            <a:endParaRPr lang="es-MX" altLang="es-ES" sz="1400" dirty="0">
              <a:latin typeface="Book Antiqua" panose="0204060205030503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dirty="0">
                <a:latin typeface="Book Antiqua" panose="02040602050305030304" pitchFamily="18" charset="0"/>
              </a:rPr>
              <a:t>Esta religión fue revelada a </a:t>
            </a:r>
            <a:r>
              <a:rPr lang="es-MX" altLang="es-ES" sz="1400" b="1" dirty="0">
                <a:latin typeface="Book Antiqua" panose="02040602050305030304" pitchFamily="18" charset="0"/>
              </a:rPr>
              <a:t>Mahoma</a:t>
            </a:r>
            <a:r>
              <a:rPr lang="es-MX" altLang="es-ES" sz="1400" dirty="0">
                <a:latin typeface="Book Antiqua" panose="02040602050305030304" pitchFamily="18" charset="0"/>
              </a:rPr>
              <a:t> a través del </a:t>
            </a:r>
            <a:r>
              <a:rPr lang="es-MX" altLang="es-ES" sz="1400" b="1" dirty="0">
                <a:solidFill>
                  <a:srgbClr val="CC3300"/>
                </a:solidFill>
                <a:latin typeface="Book Antiqua" panose="02040602050305030304" pitchFamily="18" charset="0"/>
              </a:rPr>
              <a:t>arcángel Gabriel</a:t>
            </a:r>
            <a:r>
              <a:rPr lang="es-MX" altLang="es-ES" sz="1400" dirty="0">
                <a:latin typeface="Book Antiqua" panose="02040602050305030304" pitchFamily="18" charset="0"/>
              </a:rPr>
              <a:t> y así fue cuando Mahoma supo que </a:t>
            </a:r>
            <a:r>
              <a:rPr lang="es-MX" altLang="es-ES" sz="1400" b="1" dirty="0">
                <a:latin typeface="Book Antiqua" panose="02040602050305030304" pitchFamily="18" charset="0"/>
              </a:rPr>
              <a:t>Alá</a:t>
            </a:r>
            <a:r>
              <a:rPr lang="es-MX" altLang="es-ES" sz="1400" dirty="0">
                <a:latin typeface="Book Antiqua" panose="02040602050305030304" pitchFamily="18" charset="0"/>
              </a:rPr>
              <a:t> lo protegía y que debía promulgar su palabra.</a:t>
            </a:r>
            <a:endParaRPr lang="es-ES" altLang="es-ES" sz="1400" dirty="0">
              <a:latin typeface="Book Antiqua" panose="02040602050305030304" pitchFamily="18" charset="0"/>
            </a:endParaRPr>
          </a:p>
        </p:txBody>
      </p:sp>
      <p:pic>
        <p:nvPicPr>
          <p:cNvPr id="4100" name="Picture 13" descr="arabiarap">
            <a:extLst>
              <a:ext uri="{FF2B5EF4-FFF2-40B4-BE49-F238E27FC236}">
                <a16:creationId xmlns:a16="http://schemas.microsoft.com/office/drawing/2014/main" id="{AB61818D-8819-4D77-B330-D8B283321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3429000"/>
            <a:ext cx="428625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4" descr="mahoma">
            <a:extLst>
              <a:ext uri="{FF2B5EF4-FFF2-40B4-BE49-F238E27FC236}">
                <a16:creationId xmlns:a16="http://schemas.microsoft.com/office/drawing/2014/main" id="{7DAF5C8D-5C06-41FB-9658-92AE82855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66800"/>
            <a:ext cx="17145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4" name="Text Box 16">
            <a:extLst>
              <a:ext uri="{FF2B5EF4-FFF2-40B4-BE49-F238E27FC236}">
                <a16:creationId xmlns:a16="http://schemas.microsoft.com/office/drawing/2014/main" id="{D834A89A-2C36-4764-AD10-C2CD7D33F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276600"/>
            <a:ext cx="3124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1600" b="1" dirty="0">
                <a:latin typeface="Book Antiqua" pitchFamily="18" charset="0"/>
              </a:rPr>
              <a:t>Mahoma </a:t>
            </a:r>
            <a:r>
              <a:rPr lang="es-MX" sz="1600" dirty="0">
                <a:latin typeface="Book Antiqua" pitchFamily="18" charset="0"/>
              </a:rPr>
              <a:t>o </a:t>
            </a:r>
            <a:r>
              <a:rPr lang="es-MX" sz="1600" b="1" u="sng" dirty="0" err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Muhamad</a:t>
            </a:r>
            <a:r>
              <a:rPr lang="es-MX" sz="1600" dirty="0">
                <a:latin typeface="Book Antiqua" pitchFamily="18" charset="0"/>
              </a:rPr>
              <a:t> nació en La Meca en el año 571. Tras quedarse huérfano se casó con una viuda, </a:t>
            </a:r>
            <a:r>
              <a:rPr lang="es-MX" sz="1600" b="1" dirty="0" err="1">
                <a:solidFill>
                  <a:srgbClr val="CC3300"/>
                </a:solidFill>
                <a:latin typeface="Book Antiqua" pitchFamily="18" charset="0"/>
              </a:rPr>
              <a:t>Jadijha</a:t>
            </a:r>
            <a:r>
              <a:rPr lang="es-MX" sz="1600" b="1" dirty="0">
                <a:latin typeface="Book Antiqua" pitchFamily="18" charset="0"/>
              </a:rPr>
              <a:t>. </a:t>
            </a:r>
            <a:r>
              <a:rPr lang="es-MX" sz="1600" dirty="0">
                <a:latin typeface="Book Antiqua" pitchFamily="18" charset="0"/>
              </a:rPr>
              <a:t>A la edad de 40 años tuvo sus primeras revelaciones y al verse dificultado de no poder expandir la fe de Alá escapo a </a:t>
            </a:r>
            <a:r>
              <a:rPr lang="es-MX" sz="1600" b="1" dirty="0">
                <a:latin typeface="Book Antiqua" pitchFamily="18" charset="0"/>
              </a:rPr>
              <a:t>Medina </a:t>
            </a:r>
            <a:r>
              <a:rPr lang="es-MX" sz="1600" dirty="0">
                <a:latin typeface="Book Antiqua" pitchFamily="18" charset="0"/>
              </a:rPr>
              <a:t>por ser perseguido por un grupo politeísta guardianes de la </a:t>
            </a:r>
            <a:r>
              <a:rPr lang="es-MX" sz="1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Kaaba </a:t>
            </a:r>
            <a:r>
              <a:rPr lang="es-MX" sz="1600" dirty="0">
                <a:latin typeface="Book Antiqua" pitchFamily="18" charset="0"/>
              </a:rPr>
              <a:t> a este episodio se le llamo </a:t>
            </a:r>
            <a:r>
              <a:rPr lang="es-MX" sz="1600" b="1" dirty="0">
                <a:latin typeface="Book Antiqua" pitchFamily="18" charset="0"/>
              </a:rPr>
              <a:t>La Hégira</a:t>
            </a:r>
            <a:r>
              <a:rPr lang="es-MX" sz="1600" dirty="0">
                <a:latin typeface="Book Antiqua" pitchFamily="18" charset="0"/>
              </a:rPr>
              <a:t>. </a:t>
            </a:r>
            <a:endParaRPr lang="es-ES" sz="1600" b="1" dirty="0">
              <a:latin typeface="Book Antiqua" pitchFamily="18" charset="0"/>
            </a:endParaRPr>
          </a:p>
        </p:txBody>
      </p:sp>
      <p:sp>
        <p:nvSpPr>
          <p:cNvPr id="4103" name="Oval 17">
            <a:extLst>
              <a:ext uri="{FF2B5EF4-FFF2-40B4-BE49-F238E27FC236}">
                <a16:creationId xmlns:a16="http://schemas.microsoft.com/office/drawing/2014/main" id="{CBE025A1-DE56-4DAD-9B4A-032721FC3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86200"/>
            <a:ext cx="2667000" cy="23622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CL" alt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33790ADF-DD28-4883-B730-88DB37F32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609600"/>
            <a:ext cx="449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El Islam como Religión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5123" name="Text Box 10">
            <a:extLst>
              <a:ext uri="{FF2B5EF4-FFF2-40B4-BE49-F238E27FC236}">
                <a16:creationId xmlns:a16="http://schemas.microsoft.com/office/drawing/2014/main" id="{39851912-EC7B-488A-A2AF-609F03993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52600"/>
            <a:ext cx="41910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1800" b="1" dirty="0">
                <a:latin typeface="Book Antiqua" panose="02040602050305030304" pitchFamily="18" charset="0"/>
              </a:rPr>
              <a:t>  Musulmán “el que se somete a Alá”. </a:t>
            </a:r>
            <a:endParaRPr lang="es-ES" altLang="es-ES" sz="1800" b="1" dirty="0">
              <a:latin typeface="Book Antiqua" panose="0204060205030503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s-ES" altLang="es-ES" sz="1400" dirty="0">
              <a:latin typeface="Book Antiqua" panose="02040602050305030304" pitchFamily="18" charset="0"/>
            </a:endParaRPr>
          </a:p>
        </p:txBody>
      </p:sp>
      <p:pic>
        <p:nvPicPr>
          <p:cNvPr id="5124" name="Picture 11" descr="25">
            <a:extLst>
              <a:ext uri="{FF2B5EF4-FFF2-40B4-BE49-F238E27FC236}">
                <a16:creationId xmlns:a16="http://schemas.microsoft.com/office/drawing/2014/main" id="{10FCC4F7-58C9-4C15-ACC8-D7B401929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14" y="2366039"/>
            <a:ext cx="2590800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5" descr="15">
            <a:extLst>
              <a:ext uri="{FF2B5EF4-FFF2-40B4-BE49-F238E27FC236}">
                <a16:creationId xmlns:a16="http://schemas.microsoft.com/office/drawing/2014/main" id="{F849457A-62B1-41F1-83D4-06E570DB9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52600"/>
            <a:ext cx="19383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6" descr="mahoma">
            <a:extLst>
              <a:ext uri="{FF2B5EF4-FFF2-40B4-BE49-F238E27FC236}">
                <a16:creationId xmlns:a16="http://schemas.microsoft.com/office/drawing/2014/main" id="{B794190D-DF24-4691-91F1-9C229ED13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15843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>
            <a:extLst>
              <a:ext uri="{FF2B5EF4-FFF2-40B4-BE49-F238E27FC236}">
                <a16:creationId xmlns:a16="http://schemas.microsoft.com/office/drawing/2014/main" id="{8B84BFCD-BEB0-481A-AF36-DDC0CE48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15" y="4350940"/>
            <a:ext cx="4101986" cy="246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594710F-085B-4C09-9CC7-49D1B9AE0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685800"/>
            <a:ext cx="495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Los Pilares del Islam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6147" name="Text Box 4">
            <a:extLst>
              <a:ext uri="{FF2B5EF4-FFF2-40B4-BE49-F238E27FC236}">
                <a16:creationId xmlns:a16="http://schemas.microsoft.com/office/drawing/2014/main" id="{819F57ED-2865-4C0B-AC6E-FFF56098B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05000"/>
            <a:ext cx="32004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El Islam se tiene su fundamento en su libro sagrado, El Corán. En él se presentan las revelaciones que tuvo Mahoma y fue escrito tras su muerte. El Corán no solo es el libro religioso sino que tienen un valor jurídico, o sea, son las leyes (</a:t>
            </a:r>
            <a:r>
              <a:rPr lang="es-MX" altLang="es-ES" sz="1400" b="1" dirty="0" err="1">
                <a:latin typeface="Book Antiqua" panose="02040602050305030304" pitchFamily="18" charset="0"/>
              </a:rPr>
              <a:t>sharia</a:t>
            </a:r>
            <a:r>
              <a:rPr lang="es-MX" altLang="es-ES" sz="1400" b="1" dirty="0">
                <a:latin typeface="Book Antiqua" panose="02040602050305030304" pitchFamily="18" charset="0"/>
              </a:rPr>
              <a:t>). Está escrito en 114 suras y se divide en versículos</a:t>
            </a:r>
            <a:r>
              <a:rPr lang="es-MX" altLang="es-ES" sz="1400" dirty="0">
                <a:latin typeface="Book Antiqua" panose="02040602050305030304" pitchFamily="18" charset="0"/>
              </a:rPr>
              <a:t>.</a:t>
            </a:r>
            <a:endParaRPr lang="es-ES" altLang="es-ES" sz="1400" dirty="0">
              <a:latin typeface="Book Antiqua" panose="02040602050305030304" pitchFamily="18" charset="0"/>
            </a:endParaRP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A876DA77-C65A-4E5A-A5D9-34D927100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981200"/>
            <a:ext cx="417227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</a:rPr>
              <a:t>Como toda doctrina o religión, el Islam cuenta con </a:t>
            </a:r>
            <a:r>
              <a:rPr lang="es-MX" sz="14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5 obligaciones o pilares:</a:t>
            </a:r>
            <a:r>
              <a:rPr lang="es-MX" sz="1400" b="1" dirty="0">
                <a:latin typeface="Book Antiqua" pitchFamily="18" charset="0"/>
              </a:rPr>
              <a:t>. 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s-MX" sz="1400" b="1" dirty="0">
                <a:latin typeface="Book Antiqua" pitchFamily="18" charset="0"/>
              </a:rPr>
              <a:t>La profesión de la fe donde Alá es el único dios y Mahoma su profeta. (</a:t>
            </a:r>
            <a:r>
              <a:rPr lang="es-MX" sz="1400" b="1" dirty="0" err="1">
                <a:latin typeface="Book Antiqua" pitchFamily="18" charset="0"/>
              </a:rPr>
              <a:t>Shahada</a:t>
            </a:r>
            <a:r>
              <a:rPr lang="es-MX" sz="1400" b="1" dirty="0">
                <a:latin typeface="Book Antiqua" pitchFamily="18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s-MX" sz="1400" b="1" dirty="0">
                <a:latin typeface="Book Antiqua" pitchFamily="18" charset="0"/>
              </a:rPr>
              <a:t>La Oración debe ser 5 veces al día y el musulmán debe hacerlo </a:t>
            </a:r>
            <a:r>
              <a:rPr lang="es-MX" sz="1400" b="1" dirty="0" err="1">
                <a:latin typeface="Book Antiqua" pitchFamily="18" charset="0"/>
              </a:rPr>
              <a:t>reientado</a:t>
            </a:r>
            <a:r>
              <a:rPr lang="es-MX" sz="1400" b="1" dirty="0">
                <a:latin typeface="Book Antiqua" pitchFamily="18" charset="0"/>
              </a:rPr>
              <a:t> a La Meca. (</a:t>
            </a:r>
            <a:r>
              <a:rPr lang="es-MX" sz="1400" b="1" dirty="0" err="1">
                <a:latin typeface="Book Antiqua" pitchFamily="18" charset="0"/>
              </a:rPr>
              <a:t>Salat</a:t>
            </a:r>
            <a:r>
              <a:rPr lang="es-MX" sz="1400" b="1" dirty="0">
                <a:latin typeface="Book Antiqua" pitchFamily="18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s-MX" sz="1400" b="1" dirty="0">
                <a:latin typeface="Book Antiqua" pitchFamily="18" charset="0"/>
              </a:rPr>
              <a:t>El ayuno o Ramadán donde se prohíben relaciones sexuales y cualquier ingestión alimenticia. (</a:t>
            </a:r>
            <a:r>
              <a:rPr lang="es-MX" sz="1400" b="1" dirty="0" err="1">
                <a:latin typeface="Book Antiqua" pitchFamily="18" charset="0"/>
              </a:rPr>
              <a:t>Swat</a:t>
            </a:r>
            <a:r>
              <a:rPr lang="es-MX" sz="1400" b="1" dirty="0">
                <a:latin typeface="Book Antiqua" pitchFamily="18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s-MX" sz="1400" b="1" dirty="0">
                <a:latin typeface="Book Antiqua" pitchFamily="18" charset="0"/>
              </a:rPr>
              <a:t>La limosna que se puede dar también a los no musulmanes (</a:t>
            </a:r>
            <a:r>
              <a:rPr lang="es-MX" sz="1400" b="1" dirty="0" err="1">
                <a:latin typeface="Book Antiqua" pitchFamily="18" charset="0"/>
              </a:rPr>
              <a:t>Sakat</a:t>
            </a:r>
            <a:r>
              <a:rPr lang="es-MX" sz="1400" b="1" dirty="0">
                <a:latin typeface="Book Antiqua" pitchFamily="18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s-MX" sz="1400" b="1" dirty="0">
                <a:latin typeface="Book Antiqua" pitchFamily="18" charset="0"/>
              </a:rPr>
              <a:t>Peregrinación a la Meca al menos una vez en su vida (</a:t>
            </a:r>
            <a:r>
              <a:rPr lang="es-MX" sz="1400" b="1" dirty="0" err="1">
                <a:latin typeface="Book Antiqua" pitchFamily="18" charset="0"/>
              </a:rPr>
              <a:t>Hayy</a:t>
            </a:r>
            <a:r>
              <a:rPr lang="es-MX" sz="1400" b="1" dirty="0">
                <a:latin typeface="Book Antiqua" pitchFamily="18" charset="0"/>
              </a:rPr>
              <a:t>)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endParaRPr lang="es-ES" sz="1400" b="1" dirty="0">
              <a:latin typeface="Book Antiqua" pitchFamily="18" charset="0"/>
            </a:endParaRPr>
          </a:p>
        </p:txBody>
      </p:sp>
      <p:pic>
        <p:nvPicPr>
          <p:cNvPr id="6149" name="Picture 12" descr="pregaria">
            <a:extLst>
              <a:ext uri="{FF2B5EF4-FFF2-40B4-BE49-F238E27FC236}">
                <a16:creationId xmlns:a16="http://schemas.microsoft.com/office/drawing/2014/main" id="{6A17C6D5-D394-4F07-B217-48DBA979B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10000"/>
            <a:ext cx="13716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3" descr="14">
            <a:extLst>
              <a:ext uri="{FF2B5EF4-FFF2-40B4-BE49-F238E27FC236}">
                <a16:creationId xmlns:a16="http://schemas.microsoft.com/office/drawing/2014/main" id="{DE638F51-158F-451F-BBF5-9A8E9B3ED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00600"/>
            <a:ext cx="274320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4" descr="26">
            <a:extLst>
              <a:ext uri="{FF2B5EF4-FFF2-40B4-BE49-F238E27FC236}">
                <a16:creationId xmlns:a16="http://schemas.microsoft.com/office/drawing/2014/main" id="{4EA427D4-DB7C-4BB7-809F-D94C16330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38600"/>
            <a:ext cx="1470025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>
            <a:extLst>
              <a:ext uri="{FF2B5EF4-FFF2-40B4-BE49-F238E27FC236}">
                <a16:creationId xmlns:a16="http://schemas.microsoft.com/office/drawing/2014/main" id="{CDE097A4-42AC-48E8-A4DA-A248BA809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3400"/>
            <a:ext cx="4572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MX" altLang="es-ES" sz="4000" b="1" dirty="0">
                <a:latin typeface="Monotype Corsiva" panose="03010101010201010101" pitchFamily="66" charset="0"/>
              </a:rPr>
              <a:t>Organización  Política</a:t>
            </a:r>
            <a:endParaRPr lang="es-ES" altLang="es-ES" sz="4000" b="1" dirty="0">
              <a:latin typeface="Monotype Corsiva" panose="03010101010201010101" pitchFamily="66" charset="0"/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22D09509-D757-4491-AD5B-D5184888A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2204864"/>
            <a:ext cx="3429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MX" sz="2000" b="1" dirty="0">
                <a:latin typeface="Book Antiqua" pitchFamily="18" charset="0"/>
              </a:rPr>
              <a:t>El Islam tras ser proclamado religión y ser practicado por muchos pueblos se produjo una unión religiosa y cultural de todos los clanes a lo que se le llamo </a:t>
            </a:r>
            <a:r>
              <a:rPr lang="es-MX" sz="2000" b="1" dirty="0" err="1">
                <a:latin typeface="Book Antiqua" pitchFamily="18" charset="0"/>
              </a:rPr>
              <a:t>Umma</a:t>
            </a:r>
            <a:r>
              <a:rPr lang="es-MX" sz="2000" b="1" dirty="0">
                <a:latin typeface="Book Antiqua" pitchFamily="18" charset="0"/>
              </a:rPr>
              <a:t>. La </a:t>
            </a:r>
            <a:r>
              <a:rPr lang="es-MX" sz="2000" b="1" dirty="0" err="1">
                <a:latin typeface="Book Antiqua" pitchFamily="18" charset="0"/>
              </a:rPr>
              <a:t>Umma</a:t>
            </a:r>
            <a:r>
              <a:rPr lang="es-MX" sz="2000" b="1" dirty="0">
                <a:latin typeface="Book Antiqua" pitchFamily="18" charset="0"/>
              </a:rPr>
              <a:t> o estado se regulaba a través del Corán. 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2000" b="1" dirty="0">
                <a:latin typeface="Book Antiqua" pitchFamily="18" charset="0"/>
              </a:rPr>
              <a:t>Tenía un jefe de estado o </a:t>
            </a:r>
            <a:r>
              <a:rPr lang="es-MX" sz="20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Califa </a:t>
            </a:r>
            <a:r>
              <a:rPr lang="es-MX" sz="2000" b="1" dirty="0">
                <a:latin typeface="Book Antiqua" pitchFamily="18" charset="0"/>
              </a:rPr>
              <a:t>que estaba a cargo de la religión, el ejército y la administración. </a:t>
            </a:r>
          </a:p>
        </p:txBody>
      </p:sp>
      <p:pic>
        <p:nvPicPr>
          <p:cNvPr id="7173" name="Picture 10" descr="mapamundi">
            <a:extLst>
              <a:ext uri="{FF2B5EF4-FFF2-40B4-BE49-F238E27FC236}">
                <a16:creationId xmlns:a16="http://schemas.microsoft.com/office/drawing/2014/main" id="{9DE48AB9-1148-46D9-8A73-B0D4A68D6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4" b="11111"/>
          <a:stretch>
            <a:fillRect/>
          </a:stretch>
        </p:blipFill>
        <p:spPr bwMode="auto">
          <a:xfrm>
            <a:off x="5638800" y="1235075"/>
            <a:ext cx="3429000" cy="28797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Oval 11">
            <a:extLst>
              <a:ext uri="{FF2B5EF4-FFF2-40B4-BE49-F238E27FC236}">
                <a16:creationId xmlns:a16="http://schemas.microsoft.com/office/drawing/2014/main" id="{B2B722EE-06D2-482D-8C8B-8BF60EF2B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048000"/>
            <a:ext cx="762000" cy="685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CL" altLang="es-ES"/>
          </a:p>
        </p:txBody>
      </p:sp>
      <p:pic>
        <p:nvPicPr>
          <p:cNvPr id="7176" name="Picture 8" descr="La arrolladora idea que provocó el renacimiento científico en la Edad de  Oro del islam - BBC News Mundo">
            <a:extLst>
              <a:ext uri="{FF2B5EF4-FFF2-40B4-BE49-F238E27FC236}">
                <a16:creationId xmlns:a16="http://schemas.microsoft.com/office/drawing/2014/main" id="{61850993-FA60-4518-81E3-E1CA7792A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682" y="4196905"/>
            <a:ext cx="3264024" cy="267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>
            <a:extLst>
              <a:ext uri="{FF2B5EF4-FFF2-40B4-BE49-F238E27FC236}">
                <a16:creationId xmlns:a16="http://schemas.microsoft.com/office/drawing/2014/main" id="{9C35B4F6-40FA-4121-91AD-4912E8EAB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pPr algn="ctr"/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ORGANIZACIÓN DEL IMPERIO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326A0A0-8FB0-4AEB-9758-0796C37E2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2060848"/>
            <a:ext cx="5976664" cy="4646857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1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>
            <a:extLst>
              <a:ext uri="{FF2B5EF4-FFF2-40B4-BE49-F238E27FC236}">
                <a16:creationId xmlns:a16="http://schemas.microsoft.com/office/drawing/2014/main" id="{41767225-5694-4CC2-B955-7ADDB09F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altLang="es-ES"/>
              <a:t>Sucesión de Mahoma</a:t>
            </a:r>
          </a:p>
        </p:txBody>
      </p:sp>
      <p:sp>
        <p:nvSpPr>
          <p:cNvPr id="8195" name="2 Marcador de contenido">
            <a:extLst>
              <a:ext uri="{FF2B5EF4-FFF2-40B4-BE49-F238E27FC236}">
                <a16:creationId xmlns:a16="http://schemas.microsoft.com/office/drawing/2014/main" id="{A8284FFE-21DB-4EC5-BD95-6BDE29AAF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38" y="1766888"/>
            <a:ext cx="7769225" cy="4733925"/>
          </a:xfrm>
        </p:spPr>
        <p:txBody>
          <a:bodyPr/>
          <a:lstStyle/>
          <a:p>
            <a:pPr algn="just"/>
            <a:r>
              <a:rPr lang="es-ES" altLang="es-ES" sz="1600" b="1" dirty="0"/>
              <a:t>Muerto el profeta Mahoma en el 632 DC., sus seguidores comenzaron a cuestionar cuál sería su sucesor.</a:t>
            </a:r>
          </a:p>
          <a:p>
            <a:pPr algn="just"/>
            <a:r>
              <a:rPr lang="es-ES" altLang="es-ES" sz="1600" b="1" dirty="0"/>
              <a:t>'</a:t>
            </a:r>
            <a:r>
              <a:rPr lang="es-ES" altLang="es-ES" sz="1600" b="1" dirty="0" err="1"/>
              <a:t>Alī</a:t>
            </a:r>
            <a:r>
              <a:rPr lang="es-ES" altLang="es-ES" sz="1600" b="1" dirty="0"/>
              <a:t>, primo y yerno de Mahoma, además de padre de sus nietos, reclamó sus derechos sucesorios y fue elegido cuarto califa, aunque no por unanimidad y se encontró con una oposición virulenta.</a:t>
            </a:r>
          </a:p>
          <a:p>
            <a:pPr algn="just"/>
            <a:r>
              <a:rPr lang="es-ES" altLang="es-ES" sz="1600" b="1" dirty="0"/>
              <a:t>Este conflicto dio origen a los dos grupos más importantes dentro del islam: los suníes o y los chiíes. El tercer grupo en importancia es el de los </a:t>
            </a:r>
            <a:r>
              <a:rPr lang="es-ES" altLang="es-ES" sz="1600" b="1" dirty="0" err="1"/>
              <a:t>jariŷí</a:t>
            </a:r>
            <a:r>
              <a:rPr lang="es-ES" altLang="es-ES" sz="1600" b="1" dirty="0"/>
              <a:t> (o </a:t>
            </a:r>
            <a:r>
              <a:rPr lang="es-ES" altLang="es-ES" sz="1600" b="1" dirty="0" err="1"/>
              <a:t>carají</a:t>
            </a:r>
            <a:r>
              <a:rPr lang="es-ES" altLang="es-ES" sz="1600" b="1" dirty="0"/>
              <a:t>).</a:t>
            </a:r>
          </a:p>
          <a:p>
            <a:pPr algn="just"/>
            <a:r>
              <a:rPr lang="es-ES" altLang="es-ES" sz="1600" b="1" dirty="0"/>
              <a:t>Los suníes, que representan entre el ochenta y el noventa por ciento de todos los musulmanes, consideran que la sucesión de Mahoma corresponde a un árabe miembro de la tribu de </a:t>
            </a:r>
            <a:r>
              <a:rPr lang="es-ES" altLang="es-ES" sz="1600" b="1" dirty="0" err="1"/>
              <a:t>Quraish</a:t>
            </a:r>
            <a:r>
              <a:rPr lang="es-ES" altLang="es-ES" sz="1600" b="1" dirty="0"/>
              <a:t>, de la que procedía Mahoma. El nombre Suní vino desde Sunna, el árabe de “palabras y acciones”, “manera”, o “ejemplo”.</a:t>
            </a:r>
          </a:p>
          <a:p>
            <a:pPr algn="just"/>
            <a:r>
              <a:rPr lang="es-ES" altLang="es-ES" sz="1600" b="1" dirty="0"/>
              <a:t>En cambio los chiíes, que suponen aproximadamente el diez por ciento de los musulmanes, consideran que Alí fue el iniciador de la línea sucesoria de Mahoma. Etimológicamente, chií viene de </a:t>
            </a:r>
            <a:r>
              <a:rPr lang="es-ES" altLang="es-ES" sz="1600" b="1" dirty="0" err="1"/>
              <a:t>Shiat</a:t>
            </a:r>
            <a:r>
              <a:rPr lang="es-ES" altLang="es-ES" sz="1600" b="1" dirty="0"/>
              <a:t> '</a:t>
            </a:r>
            <a:r>
              <a:rPr lang="es-ES" altLang="es-ES" sz="1600" b="1" dirty="0" err="1"/>
              <a:t>Alī</a:t>
            </a:r>
            <a:r>
              <a:rPr lang="es-ES" altLang="es-ES" sz="1600" b="1" dirty="0"/>
              <a:t> (partido de Ali). Los chiíes consideran que los califas posteriores a la muerte de '</a:t>
            </a:r>
            <a:r>
              <a:rPr lang="es-ES" altLang="es-ES" sz="1600" b="1" dirty="0" err="1"/>
              <a:t>Alī</a:t>
            </a:r>
            <a:r>
              <a:rPr lang="es-ES" altLang="es-ES" sz="1600" b="1" dirty="0"/>
              <a:t> han sido usurpadores. </a:t>
            </a:r>
          </a:p>
          <a:p>
            <a:pPr algn="just"/>
            <a:r>
              <a:rPr lang="es-ES" altLang="es-ES" sz="1600" b="1" dirty="0"/>
              <a:t>Los </a:t>
            </a:r>
            <a:r>
              <a:rPr lang="es-ES" altLang="es-ES" sz="1600" b="1" dirty="0" err="1"/>
              <a:t>jariyíes</a:t>
            </a:r>
            <a:r>
              <a:rPr lang="es-ES" altLang="es-ES" sz="1600" b="1" dirty="0"/>
              <a:t> pensaban que la dignidad califal emana de la comunidad, que debe elegir libremente al más digno "aunque sea un esclavo negro".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Archivo:Islam by country.svg">
            <a:extLst>
              <a:ext uri="{FF2B5EF4-FFF2-40B4-BE49-F238E27FC236}">
                <a16:creationId xmlns:a16="http://schemas.microsoft.com/office/drawing/2014/main" id="{A942137E-551F-4603-A8B8-DAF825AB0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91440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3 Título">
            <a:extLst>
              <a:ext uri="{FF2B5EF4-FFF2-40B4-BE49-F238E27FC236}">
                <a16:creationId xmlns:a16="http://schemas.microsoft.com/office/drawing/2014/main" id="{98B19D85-5E1E-4197-8F32-1A960511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428625"/>
            <a:ext cx="8124825" cy="809625"/>
          </a:xfrm>
        </p:spPr>
        <p:txBody>
          <a:bodyPr/>
          <a:lstStyle/>
          <a:p>
            <a:r>
              <a:rPr lang="es-ES" altLang="es-ES" sz="3200"/>
              <a:t>Distribución de la Población Suní, Chií y Jariyí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>
            <a:extLst>
              <a:ext uri="{FF2B5EF4-FFF2-40B4-BE49-F238E27FC236}">
                <a16:creationId xmlns:a16="http://schemas.microsoft.com/office/drawing/2014/main" id="{A36C6A63-E110-4045-BEB7-34507DB2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81000"/>
            <a:ext cx="472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La Expansión del Islam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10243" name="Text Box 6">
            <a:extLst>
              <a:ext uri="{FF2B5EF4-FFF2-40B4-BE49-F238E27FC236}">
                <a16:creationId xmlns:a16="http://schemas.microsoft.com/office/drawing/2014/main" id="{3AC5289D-2630-47A6-9E95-6CE3E0CDA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5572125"/>
            <a:ext cx="657225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En el año 746 d.C. se instauró un nuevo califato en Bagdad, una ciudad que caracteriza al urbanismo islámico.</a:t>
            </a: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Este califato se instauró tras la separación de grupos antagónicos, los </a:t>
            </a:r>
            <a:r>
              <a:rPr lang="es-MX" altLang="es-ES" sz="1400" b="1" dirty="0" err="1">
                <a:latin typeface="Book Antiqua" panose="02040602050305030304" pitchFamily="18" charset="0"/>
              </a:rPr>
              <a:t>chiítas</a:t>
            </a:r>
            <a:r>
              <a:rPr lang="es-MX" altLang="es-ES" sz="1400" b="1" dirty="0">
                <a:latin typeface="Book Antiqua" panose="02040602050305030304" pitchFamily="18" charset="0"/>
              </a:rPr>
              <a:t> y Sunnitas. </a:t>
            </a:r>
            <a:endParaRPr lang="es-ES" altLang="es-ES" sz="1400" b="1" dirty="0">
              <a:latin typeface="Book Antiqua" panose="02040602050305030304" pitchFamily="18" charset="0"/>
            </a:endParaRPr>
          </a:p>
        </p:txBody>
      </p:sp>
      <p:sp>
        <p:nvSpPr>
          <p:cNvPr id="10244" name="Rectangle 8">
            <a:extLst>
              <a:ext uri="{FF2B5EF4-FFF2-40B4-BE49-F238E27FC236}">
                <a16:creationId xmlns:a16="http://schemas.microsoft.com/office/drawing/2014/main" id="{E8881F6D-8653-4007-990D-8660F9BF060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MX" altLang="es-ES"/>
              <a:t> </a:t>
            </a:r>
            <a:endParaRPr lang="es-ES" altLang="es-ES"/>
          </a:p>
        </p:txBody>
      </p:sp>
      <p:pic>
        <p:nvPicPr>
          <p:cNvPr id="10245" name="Picture 8" descr="http://upload.wikimedia.org/wikipedia/commons/6/61/Abbasids_Dynasty_750_-_1258_%28AD%29.PNG">
            <a:extLst>
              <a:ext uri="{FF2B5EF4-FFF2-40B4-BE49-F238E27FC236}">
                <a16:creationId xmlns:a16="http://schemas.microsoft.com/office/drawing/2014/main" id="{3B88FE54-D7F5-4941-B53A-380D3A2B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357313"/>
            <a:ext cx="7440612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expansion-islam-47kb">
            <a:extLst>
              <a:ext uri="{FF2B5EF4-FFF2-40B4-BE49-F238E27FC236}">
                <a16:creationId xmlns:a16="http://schemas.microsoft.com/office/drawing/2014/main" id="{1645B525-DC39-40A6-B360-464926A5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t="18599" r="1852" b="1282"/>
          <a:stretch>
            <a:fillRect/>
          </a:stretch>
        </p:blipFill>
        <p:spPr bwMode="auto">
          <a:xfrm>
            <a:off x="830263" y="1214438"/>
            <a:ext cx="81470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5">
            <a:extLst>
              <a:ext uri="{FF2B5EF4-FFF2-40B4-BE49-F238E27FC236}">
                <a16:creationId xmlns:a16="http://schemas.microsoft.com/office/drawing/2014/main" id="{CE3B46B7-E859-4BA1-B1DA-301F2C60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472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La Expansión del Islam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 descr="EXPTEXTB">
            <a:extLst>
              <a:ext uri="{FF2B5EF4-FFF2-40B4-BE49-F238E27FC236}">
                <a16:creationId xmlns:a16="http://schemas.microsoft.com/office/drawing/2014/main" id="{ADF371A2-5B0F-40E3-BD36-C1C7DA4F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8600"/>
            <a:ext cx="8077200" cy="418576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MX" sz="14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  <a:cs typeface="Times New Roman" pitchFamily="18" charset="0"/>
              </a:rPr>
              <a:t>Principales   conquistas</a:t>
            </a: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: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La   rápida   expansión  islámica  puede   ser  resumida  de  la   siguiente  manera: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1. El Medio Oriente: durante  el  gobierno de  Omar (634-44) se  sometió Siria, Egipto y Persia. Luego se extendieron por todo el norte de África.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2.  Europa: en el año 711 los musulmanes  atravesaron  el estrecho  de  Gibraltar  e  invadieron  la  península   Ibérica. En menos de 20 años se encontraban ya en Francia. En el siglo IX los musulmanes entran en el sur de Italia y Sicilia.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Dueños  de  España, a la cual denominaron “Al </a:t>
            </a:r>
            <a:r>
              <a:rPr lang="es-MX" sz="1400" b="1" dirty="0" err="1">
                <a:latin typeface="Book Antiqua" pitchFamily="18" charset="0"/>
                <a:cs typeface="Times New Roman" pitchFamily="18" charset="0"/>
              </a:rPr>
              <a:t>Andalus</a:t>
            </a: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”, los musulmanes   cruzaron los  Pirineos   en  dirección al territorio de los  francos, pero  fueron detenidos   por  Carlos  Martel  en la  batalla   de  Poitiers (732 d.C.)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3.- Imperio Bizantino:  Los musulmanes, después de expulsar a los bizantinos del Medio Oriente y </a:t>
            </a:r>
            <a:r>
              <a:rPr lang="es-BO" sz="1400" b="1" dirty="0">
                <a:latin typeface="Book Antiqua" pitchFamily="18" charset="0"/>
                <a:cs typeface="Times New Roman" pitchFamily="18" charset="0"/>
              </a:rPr>
              <a:t>África,</a:t>
            </a: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  construyeron  una flota   con el  propósito de  romper   el poderío  del  imperio  Bizantino en el </a:t>
            </a:r>
            <a:r>
              <a:rPr lang="es-MX" sz="1400" b="1" dirty="0" err="1">
                <a:latin typeface="Book Antiqua" pitchFamily="18" charset="0"/>
                <a:cs typeface="Times New Roman" pitchFamily="18" charset="0"/>
              </a:rPr>
              <a:t>Mediterr</a:t>
            </a:r>
            <a:r>
              <a:rPr lang="es-ES" sz="1400" b="1" dirty="0">
                <a:latin typeface="Book Antiqua" pitchFamily="18" charset="0"/>
                <a:cs typeface="Times New Roman" pitchFamily="18" charset="0"/>
              </a:rPr>
              <a:t>a</a:t>
            </a: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neo. Sin  embargo,  no consiguieron su  propósito hasta el siglo IX cuando conquistan todas las islas del Mediterráneo. 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4. Lejano Oriente:  En dl  año  711 los Árabes   llegaron  hasta  el valle   del  Indo en lo que hoy es India y Pakistán. </a:t>
            </a:r>
            <a:endParaRPr lang="es-ES" sz="1400" b="1" dirty="0"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12291" name="Picture 4" descr="02">
            <a:extLst>
              <a:ext uri="{FF2B5EF4-FFF2-40B4-BE49-F238E27FC236}">
                <a16:creationId xmlns:a16="http://schemas.microsoft.com/office/drawing/2014/main" id="{88C479A2-A963-45E4-BFDC-C3FB0D67A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343400"/>
            <a:ext cx="20224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 descr="IMG_5271">
            <a:extLst>
              <a:ext uri="{FF2B5EF4-FFF2-40B4-BE49-F238E27FC236}">
                <a16:creationId xmlns:a16="http://schemas.microsoft.com/office/drawing/2014/main" id="{FDF70A7C-0012-43E5-9088-D5937B768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482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 descr="museo_militar_cairo">
            <a:extLst>
              <a:ext uri="{FF2B5EF4-FFF2-40B4-BE49-F238E27FC236}">
                <a16:creationId xmlns:a16="http://schemas.microsoft.com/office/drawing/2014/main" id="{135A4652-6F22-4372-B4A0-85AD344AA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800600"/>
            <a:ext cx="2717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96DA6E1E-CC9B-43A3-9621-7B48EBB4F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642938"/>
            <a:ext cx="3505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La Cultura Árabe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1F348FA5-3983-4120-88CE-BD6916065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752600"/>
            <a:ext cx="4024313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MX" sz="14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La Cultura Árabe y la Ciencia</a:t>
            </a:r>
            <a:r>
              <a:rPr lang="es-MX" sz="1400" b="1" dirty="0">
                <a:latin typeface="Book Antiqua" pitchFamily="18" charset="0"/>
              </a:rPr>
              <a:t>: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</a:rPr>
              <a:t>Durante el califato de los </a:t>
            </a:r>
            <a:r>
              <a:rPr lang="es-MX" sz="1400" b="1" dirty="0" err="1">
                <a:latin typeface="Book Antiqua" pitchFamily="18" charset="0"/>
              </a:rPr>
              <a:t>Abasies</a:t>
            </a:r>
            <a:r>
              <a:rPr lang="es-MX" sz="1400" b="1" dirty="0">
                <a:latin typeface="Book Antiqua" pitchFamily="18" charset="0"/>
              </a:rPr>
              <a:t> se desarrollaron diversos progresos culturales especialmente en el plano científico. 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</a:rPr>
              <a:t>La gran importancia que tiene la cultura árabe en medicina con al-</a:t>
            </a:r>
            <a:r>
              <a:rPr lang="es-MX" sz="1400" b="1" dirty="0" err="1">
                <a:latin typeface="Book Antiqua" pitchFamily="18" charset="0"/>
              </a:rPr>
              <a:t>Razi</a:t>
            </a:r>
            <a:r>
              <a:rPr lang="es-MX" sz="1400" b="1" dirty="0">
                <a:latin typeface="Book Antiqua" pitchFamily="18" charset="0"/>
              </a:rPr>
              <a:t> quién a parte de contribuir a la utilización de anestesia pudo detectar los primeros síntomas de la viruela. 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</a:rPr>
              <a:t>En matemática desarrollaron el álgebra (al-</a:t>
            </a:r>
            <a:r>
              <a:rPr lang="es-MX" sz="1400" b="1" dirty="0" err="1">
                <a:latin typeface="Book Antiqua" pitchFamily="18" charset="0"/>
              </a:rPr>
              <a:t>jabr</a:t>
            </a:r>
            <a:r>
              <a:rPr lang="es-MX" sz="1400" b="1" dirty="0">
                <a:latin typeface="Book Antiqua" pitchFamily="18" charset="0"/>
              </a:rPr>
              <a:t>) e introdujeron el cero (</a:t>
            </a:r>
            <a:r>
              <a:rPr lang="es-MX" sz="1400" b="1" dirty="0" err="1">
                <a:latin typeface="Book Antiqua" pitchFamily="18" charset="0"/>
              </a:rPr>
              <a:t>sirf</a:t>
            </a:r>
            <a:r>
              <a:rPr lang="es-MX" sz="1400" b="1" dirty="0">
                <a:latin typeface="Book Antiqua" pitchFamily="18" charset="0"/>
              </a:rPr>
              <a:t>).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</a:rPr>
              <a:t>En astronomía con al-</a:t>
            </a:r>
            <a:r>
              <a:rPr lang="es-MX" sz="1400" b="1" dirty="0" err="1">
                <a:latin typeface="Book Antiqua" pitchFamily="18" charset="0"/>
              </a:rPr>
              <a:t>Biruni</a:t>
            </a:r>
            <a:r>
              <a:rPr lang="es-MX" sz="1400" b="1" dirty="0">
                <a:latin typeface="Book Antiqua" pitchFamily="18" charset="0"/>
              </a:rPr>
              <a:t> quien logró identificar estrellas y puntos de orientación que más tarde ayudarían a la creación de la brújula. </a:t>
            </a:r>
          </a:p>
          <a:p>
            <a:pPr algn="just">
              <a:spcBef>
                <a:spcPct val="50000"/>
              </a:spcBef>
              <a:defRPr/>
            </a:pPr>
            <a:r>
              <a:rPr lang="es-MX" sz="1400" b="1" dirty="0">
                <a:latin typeface="Book Antiqua" pitchFamily="18" charset="0"/>
                <a:cs typeface="Times New Roman" pitchFamily="18" charset="0"/>
              </a:rPr>
              <a:t>Los</a:t>
            </a:r>
            <a:r>
              <a:rPr lang="es-ES" sz="1400" b="1" dirty="0">
                <a:latin typeface="Book Antiqua" pitchFamily="18" charset="0"/>
                <a:cs typeface="Times New Roman" pitchFamily="18" charset="0"/>
              </a:rPr>
              <a:t>   alquimistas   árabes  lograron conocimientos  útiles  como las propiedades  de   los ácidos  y las  sales, además que palabras como alquimia, azufre, </a:t>
            </a:r>
            <a:r>
              <a:rPr lang="es-ES" sz="1400" b="1" dirty="0" err="1">
                <a:latin typeface="Book Antiqua" pitchFamily="18" charset="0"/>
                <a:cs typeface="Times New Roman" pitchFamily="18" charset="0"/>
              </a:rPr>
              <a:t>alcalí</a:t>
            </a:r>
            <a:r>
              <a:rPr lang="es-ES" sz="1400" b="1" dirty="0">
                <a:latin typeface="Book Antiqua" pitchFamily="18" charset="0"/>
                <a:cs typeface="Times New Roman" pitchFamily="18" charset="0"/>
              </a:rPr>
              <a:t>, nafta y otras denotan origen árabe.</a:t>
            </a:r>
            <a:r>
              <a:rPr lang="es-ES" sz="1400" b="1" dirty="0">
                <a:solidFill>
                  <a:srgbClr val="333399"/>
                </a:solidFill>
                <a:latin typeface="Book Antiqua" pitchFamily="18" charset="0"/>
                <a:cs typeface="Times New Roman" pitchFamily="18" charset="0"/>
              </a:rPr>
              <a:t>        </a:t>
            </a:r>
            <a:endParaRPr lang="es-ES" sz="1400" b="1" dirty="0">
              <a:latin typeface="Book Antiqua" pitchFamily="18" charset="0"/>
            </a:endParaRPr>
          </a:p>
        </p:txBody>
      </p:sp>
      <p:pic>
        <p:nvPicPr>
          <p:cNvPr id="13316" name="Picture 14" descr="cifras">
            <a:extLst>
              <a:ext uri="{FF2B5EF4-FFF2-40B4-BE49-F238E27FC236}">
                <a16:creationId xmlns:a16="http://schemas.microsoft.com/office/drawing/2014/main" id="{5B45E45F-E86E-4422-AD9F-F753FDCEF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4857750"/>
            <a:ext cx="3429000" cy="525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15">
            <a:extLst>
              <a:ext uri="{FF2B5EF4-FFF2-40B4-BE49-F238E27FC236}">
                <a16:creationId xmlns:a16="http://schemas.microsoft.com/office/drawing/2014/main" id="{71760C8B-4339-4D5E-A2C3-064AAD8C8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489575"/>
            <a:ext cx="36576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1400" dirty="0">
                <a:latin typeface="Book Antiqua" panose="02040602050305030304" pitchFamily="18" charset="0"/>
              </a:rPr>
              <a:t>El Ajedrez también es de origen árabe,  del siglo VIII. Este juego de lógica se jugaba en tierra o manteles y según se cuenta se debió a una estrategia militar en una de las conquistas a la India. </a:t>
            </a:r>
            <a:endParaRPr lang="es-ES" altLang="es-ES" sz="1400" b="1" dirty="0">
              <a:latin typeface="Book Antiqua" panose="02040602050305030304" pitchFamily="18" charset="0"/>
            </a:endParaRPr>
          </a:p>
        </p:txBody>
      </p:sp>
      <p:pic>
        <p:nvPicPr>
          <p:cNvPr id="13318" name="Picture 34" descr="portada36">
            <a:extLst>
              <a:ext uri="{FF2B5EF4-FFF2-40B4-BE49-F238E27FC236}">
                <a16:creationId xmlns:a16="http://schemas.microsoft.com/office/drawing/2014/main" id="{50745EE7-24A8-49A6-AF55-76FC2444F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1857375"/>
            <a:ext cx="139223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35" descr="tablero_ajedrez">
            <a:extLst>
              <a:ext uri="{FF2B5EF4-FFF2-40B4-BE49-F238E27FC236}">
                <a16:creationId xmlns:a16="http://schemas.microsoft.com/office/drawing/2014/main" id="{E026A01C-41AA-4016-8ADF-99965D95A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350043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33" descr="alquimistas">
            <a:extLst>
              <a:ext uri="{FF2B5EF4-FFF2-40B4-BE49-F238E27FC236}">
                <a16:creationId xmlns:a16="http://schemas.microsoft.com/office/drawing/2014/main" id="{09E64C1B-430F-463F-B979-C580F53BF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3429000"/>
            <a:ext cx="1089025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32D352F4-5794-487A-81AE-C553F9B22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"/>
            <a:ext cx="3657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La cultura Árabe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D7BBAC97-A0BB-400E-B789-BBC3205A6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905000"/>
            <a:ext cx="3352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La cultura árabe y la Filosofía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Los árabes fueron muy estudiosos en cuanto filosofía. Eran grandes devotas de los clásicos griegos y se basaron en ellos para poder apoyar sus teorías. Esto causó molestias en el mundo cristiano y fueron llamados los </a:t>
            </a:r>
            <a:r>
              <a:rPr lang="es-MX" altLang="es-ES" sz="1400" b="1" dirty="0" err="1">
                <a:latin typeface="Book Antiqua" panose="02040602050305030304" pitchFamily="18" charset="0"/>
              </a:rPr>
              <a:t>Andaljs</a:t>
            </a:r>
            <a:r>
              <a:rPr lang="es-MX" altLang="es-ES" sz="1400" b="1" dirty="0">
                <a:latin typeface="Book Antiqua" panose="02040602050305030304" pitchFamily="18" charset="0"/>
              </a:rPr>
              <a:t> o vándalos.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La cultura árabe y el Alfabeto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El alfabeto árabe cuenta con 28 letras y tres vocales que pueden ser cortas o largas.  Este alfabeto se encuentra de tres maneras inicial, medio y final.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Al llegar a España se produjo la síntesis cultural que provocó una lengua romance. Así palabras árabes se incorporaron a la lengua hispana. </a:t>
            </a:r>
            <a:endParaRPr lang="es-ES" altLang="es-ES" sz="1400" b="1" dirty="0">
              <a:latin typeface="Book Antiqua" panose="02040602050305030304" pitchFamily="18" charset="0"/>
            </a:endParaRPr>
          </a:p>
        </p:txBody>
      </p:sp>
      <p:pic>
        <p:nvPicPr>
          <p:cNvPr id="15364" name="Picture 4" descr="arabe">
            <a:extLst>
              <a:ext uri="{FF2B5EF4-FFF2-40B4-BE49-F238E27FC236}">
                <a16:creationId xmlns:a16="http://schemas.microsoft.com/office/drawing/2014/main" id="{9E15977A-5A8F-40CC-8C00-7268233EE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9958" r="18668" b="14969"/>
          <a:stretch>
            <a:fillRect/>
          </a:stretch>
        </p:blipFill>
        <p:spPr bwMode="auto">
          <a:xfrm>
            <a:off x="1219200" y="1828800"/>
            <a:ext cx="3373438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41980BF5-8904-4F62-8851-5D310E29B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"/>
            <a:ext cx="3657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4000" b="1">
                <a:latin typeface="Monotype Corsiva" panose="03010101010201010101" pitchFamily="66" charset="0"/>
              </a:rPr>
              <a:t>La cultura Árabe</a:t>
            </a:r>
            <a:endParaRPr lang="es-ES" altLang="es-ES" sz="4000" b="1">
              <a:latin typeface="Monotype Corsiva" panose="03010101010201010101" pitchFamily="66" charset="0"/>
            </a:endParaRP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79A9F056-C5F0-4F8D-BFE2-08C3755F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828800"/>
            <a:ext cx="3352800" cy="343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La cultura árabe y la lengua Romance:</a:t>
            </a: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Algunas palabras que ocupamos hasta ahora son derivadas del árabe:</a:t>
            </a: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Adobe</a:t>
            </a: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 At-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Tub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Alacrán Al-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Aqrab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Alcalde Al-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Qadi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Alcoba Al-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Qubbah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Alcohol  Al-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Huhl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Sofá  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Suffah</a:t>
            </a:r>
            <a:endParaRPr lang="es-MX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Tarifa 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Tarif</a:t>
            </a: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 </a:t>
            </a:r>
            <a:r>
              <a:rPr lang="es-MX" altLang="es-ES" sz="1400" b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ibn</a:t>
            </a: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 Malik</a:t>
            </a:r>
          </a:p>
          <a:p>
            <a:pPr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  <a:sym typeface="Wingdings" panose="05000000000000000000" pitchFamily="2" charset="2"/>
              </a:rPr>
              <a:t>Ojalá!</a:t>
            </a:r>
            <a:endParaRPr lang="es-ES" altLang="es-ES" sz="1400" b="1" dirty="0">
              <a:latin typeface="Book Antiqua" panose="02040602050305030304" pitchFamily="18" charset="0"/>
              <a:sym typeface="Wingdings" panose="05000000000000000000" pitchFamily="2" charset="2"/>
            </a:endParaRPr>
          </a:p>
        </p:txBody>
      </p:sp>
      <p:sp>
        <p:nvSpPr>
          <p:cNvPr id="16388" name="Text Box 5">
            <a:extLst>
              <a:ext uri="{FF2B5EF4-FFF2-40B4-BE49-F238E27FC236}">
                <a16:creationId xmlns:a16="http://schemas.microsoft.com/office/drawing/2014/main" id="{56788042-DEBC-4706-9EFE-404F6F2DA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1793531"/>
            <a:ext cx="3500021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La cultura árabe y el Arte: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El arte árabe ha causado una serie de cambios en Europa. Este es un arte no original, ya que es una mezcla de diversos países de oriente, incluyendo a India y  China.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El arte musulmán cuenta con figuras, y la escritura que es muy estilizada ya que por prohibición del Corán la figura humana no puede ser representada.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Además desarrollaron la cerámica y el comercio que los caracteriza, el tejido.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La Arquitectura: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MX" altLang="es-ES" sz="1400" b="1" dirty="0">
                <a:latin typeface="Book Antiqua" panose="02040602050305030304" pitchFamily="18" charset="0"/>
              </a:rPr>
              <a:t>Se basa en lo que dicta el Corán, sus decoraciones se basan en curvas y figuras sin sentido que le dan el toque arábigo a las creaciones. Están hechas principalmente de mármol, yeso y ladrillo. El arco herradura es muy visto, las cúpulas y los Minaretes.  </a:t>
            </a:r>
          </a:p>
        </p:txBody>
      </p:sp>
      <p:pic>
        <p:nvPicPr>
          <p:cNvPr id="16389" name="Picture 9" descr="arabe1">
            <a:extLst>
              <a:ext uri="{FF2B5EF4-FFF2-40B4-BE49-F238E27FC236}">
                <a16:creationId xmlns:a16="http://schemas.microsoft.com/office/drawing/2014/main" id="{C16DB7ED-B29B-481B-8922-DEB8B4DBC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02"/>
          <a:stretch>
            <a:fillRect/>
          </a:stretch>
        </p:blipFill>
        <p:spPr bwMode="auto">
          <a:xfrm>
            <a:off x="838200" y="5029200"/>
            <a:ext cx="3886200" cy="14954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12" descr="portada34">
            <a:extLst>
              <a:ext uri="{FF2B5EF4-FFF2-40B4-BE49-F238E27FC236}">
                <a16:creationId xmlns:a16="http://schemas.microsoft.com/office/drawing/2014/main" id="{1AF0E2C7-62D0-4A60-96E4-E2213F4F6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14600"/>
            <a:ext cx="17526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3" descr="portada37">
            <a:extLst>
              <a:ext uri="{FF2B5EF4-FFF2-40B4-BE49-F238E27FC236}">
                <a16:creationId xmlns:a16="http://schemas.microsoft.com/office/drawing/2014/main" id="{10AC6174-C9FB-4E51-9F43-F62B6428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81400"/>
            <a:ext cx="1295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Islam-534">
            <a:extLst>
              <a:ext uri="{FF2B5EF4-FFF2-40B4-BE49-F238E27FC236}">
                <a16:creationId xmlns:a16="http://schemas.microsoft.com/office/drawing/2014/main" id="{C68E625F-DA15-48C5-8E16-775AB93A3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367665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islam-khoja-minaret">
            <a:extLst>
              <a:ext uri="{FF2B5EF4-FFF2-40B4-BE49-F238E27FC236}">
                <a16:creationId xmlns:a16="http://schemas.microsoft.com/office/drawing/2014/main" id="{6F56B81B-EB99-4755-A1B1-8241564B6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r="28969"/>
          <a:stretch>
            <a:fillRect/>
          </a:stretch>
        </p:blipFill>
        <p:spPr bwMode="auto">
          <a:xfrm>
            <a:off x="7086600" y="609600"/>
            <a:ext cx="1828800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5" descr="religione3">
            <a:extLst>
              <a:ext uri="{FF2B5EF4-FFF2-40B4-BE49-F238E27FC236}">
                <a16:creationId xmlns:a16="http://schemas.microsoft.com/office/drawing/2014/main" id="{8D464EEF-F289-43F5-9FA3-59F884F2C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25050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07">
            <a:extLst>
              <a:ext uri="{FF2B5EF4-FFF2-40B4-BE49-F238E27FC236}">
                <a16:creationId xmlns:a16="http://schemas.microsoft.com/office/drawing/2014/main" id="{5F670225-6FD8-4A4F-9290-BA544EC12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"/>
            <a:ext cx="152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 descr="cordova">
            <a:extLst>
              <a:ext uri="{FF2B5EF4-FFF2-40B4-BE49-F238E27FC236}">
                <a16:creationId xmlns:a16="http://schemas.microsoft.com/office/drawing/2014/main" id="{0EFB847D-F303-438C-B721-86D1FB22B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181600"/>
            <a:ext cx="1947863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eitsahour4">
            <a:extLst>
              <a:ext uri="{FF2B5EF4-FFF2-40B4-BE49-F238E27FC236}">
                <a16:creationId xmlns:a16="http://schemas.microsoft.com/office/drawing/2014/main" id="{581EA0AA-7978-4454-9C46-381BAEF92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beitsahour6">
            <a:extLst>
              <a:ext uri="{FF2B5EF4-FFF2-40B4-BE49-F238E27FC236}">
                <a16:creationId xmlns:a16="http://schemas.microsoft.com/office/drawing/2014/main" id="{320A0760-F648-4742-A9BE-CF71545A8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71800"/>
            <a:ext cx="2743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historica4">
            <a:extLst>
              <a:ext uri="{FF2B5EF4-FFF2-40B4-BE49-F238E27FC236}">
                <a16:creationId xmlns:a16="http://schemas.microsoft.com/office/drawing/2014/main" id="{1ACFE06D-A2D7-447E-89F2-F81F1B78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untitled">
            <a:extLst>
              <a:ext uri="{FF2B5EF4-FFF2-40B4-BE49-F238E27FC236}">
                <a16:creationId xmlns:a16="http://schemas.microsoft.com/office/drawing/2014/main" id="{37C5DD47-E010-4C59-89B0-B1528CF7F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27082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xpedición">
  <a:themeElements>
    <a:clrScheme name="Expedició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ció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s-E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s-E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xpedició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ció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ció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ció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presentaciones\Expedición.pot</Template>
  <TotalTime>490</TotalTime>
  <Words>1372</Words>
  <Application>Microsoft Office PowerPoint</Application>
  <PresentationFormat>Carta (216 x 279 mm)</PresentationFormat>
  <Paragraphs>70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Book Antiqua</vt:lpstr>
      <vt:lpstr>Monotype Corsiva</vt:lpstr>
      <vt:lpstr>MV Boli</vt:lpstr>
      <vt:lpstr>Times New Roman</vt:lpstr>
      <vt:lpstr>Wingdings</vt:lpstr>
      <vt:lpstr>Expedición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ORGANIZACIÓN DEL IMPERIO</vt:lpstr>
      <vt:lpstr>Sucesión de Mahoma</vt:lpstr>
      <vt:lpstr>Distribución de la Población Suní, Chií y Jariyí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GARIB</dc:creator>
  <cp:lastModifiedBy>Maria Sanz</cp:lastModifiedBy>
  <cp:revision>27</cp:revision>
  <dcterms:created xsi:type="dcterms:W3CDTF">2005-07-05T02:28:58Z</dcterms:created>
  <dcterms:modified xsi:type="dcterms:W3CDTF">2021-08-22T09:54:15Z</dcterms:modified>
</cp:coreProperties>
</file>