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72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28" autoAdjust="0"/>
    <p:restoredTop sz="94660"/>
  </p:normalViewPr>
  <p:slideViewPr>
    <p:cSldViewPr>
      <p:cViewPr>
        <p:scale>
          <a:sx n="100" d="100"/>
          <a:sy n="100" d="100"/>
        </p:scale>
        <p:origin x="725" y="-35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9976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9758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6039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4175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6093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0992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6602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5206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8180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3938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3959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8146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2049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7514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50432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15685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1004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Constantia"/>
                <a:cs typeface="Constant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530335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94795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7467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  <p:sldLayoutId id="2147483685" r:id="rId19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8.jpe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2.jpe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3.jpe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4.jpe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5.jpe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6.jpe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>
            <a:extLst>
              <a:ext uri="{FF2B5EF4-FFF2-40B4-BE49-F238E27FC236}">
                <a16:creationId xmlns:a16="http://schemas.microsoft.com/office/drawing/2014/main" id="{03E8C8A2-D2DA-42F8-84AA-AC5AB4251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2700" y="0"/>
            <a:ext cx="9173369" cy="6856214"/>
            <a:chOff x="-16934" y="0"/>
            <a:chExt cx="12231160" cy="6856214"/>
          </a:xfrm>
        </p:grpSpPr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9A5D1FE1-4883-49B4-AD3E-D0A3F8DCE1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7F829EAE-7CB1-410F-BAF1-55BD6DC249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4EA5F8CE-974F-4443-AB3C-4799C3323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94075D0C-1739-4729-A5C8-5C5707A942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0DFD28A6-39F3-425F-8050-E5BF1B452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019299" y="3522131"/>
            <a:ext cx="511175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54" name="Picture 6" descr="Cruzadas - Wikipedia, la enciclopedia libre">
            <a:extLst>
              <a:ext uri="{FF2B5EF4-FFF2-40B4-BE49-F238E27FC236}">
                <a16:creationId xmlns:a16="http://schemas.microsoft.com/office/drawing/2014/main" id="{3A705FDF-B49F-4C82-8617-7BAFFCF20D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33" b="1489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Rectangle 82">
            <a:extLst>
              <a:ext uri="{FF2B5EF4-FFF2-40B4-BE49-F238E27FC236}">
                <a16:creationId xmlns:a16="http://schemas.microsoft.com/office/drawing/2014/main" id="{C9D262D4-AE8B-4620-949A-609FC366FC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51962" y="1411015"/>
            <a:ext cx="5856119" cy="4103960"/>
          </a:xfrm>
          <a:prstGeom prst="rect">
            <a:avLst/>
          </a:prstGeom>
          <a:blipFill dpi="0" rotWithShape="1">
            <a:blip r:embed="rId6">
              <a:alphaModFix amt="86000"/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tile tx="0" ty="0" sx="90000" sy="100000" flip="none" algn="ctr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3605853C-E63A-49E2-84A4-4B7DD77A56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46249" y="1540931"/>
            <a:ext cx="5657851" cy="3835401"/>
          </a:xfrm>
          <a:prstGeom prst="rect">
            <a:avLst/>
          </a:prstGeom>
          <a:noFill/>
          <a:ln w="15875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9500549F-5B68-400C-A605-BDF102BDBB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3631"/>
            <a:ext cx="9173373" cy="659658"/>
            <a:chOff x="-16934" y="3123631"/>
            <a:chExt cx="12231160" cy="659658"/>
          </a:xfrm>
        </p:grpSpPr>
        <p:sp>
          <p:nvSpPr>
            <p:cNvPr id="88" name="Rounded Rectangle 17">
              <a:extLst>
                <a:ext uri="{FF2B5EF4-FFF2-40B4-BE49-F238E27FC236}">
                  <a16:creationId xmlns:a16="http://schemas.microsoft.com/office/drawing/2014/main" id="{CE12C213-76C6-4953-849D-69BD0C0740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30976" y="312363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85D5C439-F0A9-41AB-BF38-FB38EB00B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5536"/>
              <a:ext cx="2478024" cy="612648"/>
            </a:xfrm>
            <a:prstGeom prst="rect">
              <a:avLst/>
            </a:prstGeom>
          </p:spPr>
        </p:pic>
        <p:sp>
          <p:nvSpPr>
            <p:cNvPr id="90" name="Rounded Rectangle 20">
              <a:extLst>
                <a:ext uri="{FF2B5EF4-FFF2-40B4-BE49-F238E27FC236}">
                  <a16:creationId xmlns:a16="http://schemas.microsoft.com/office/drawing/2014/main" id="{CE714C63-2EB2-4CE0-8982-994E7A37AA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17803" y="312492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CE568286-7D0B-4E62-BC33-A99A0FD74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5536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19298" y="1871131"/>
            <a:ext cx="5111752" cy="15155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12700"/>
            <a:r>
              <a:rPr lang="en-US" sz="5400" spc="5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+mj-cs"/>
              </a:rPr>
              <a:t>Las</a:t>
            </a:r>
            <a:r>
              <a:rPr lang="en-US" sz="5400" spc="-24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+mj-cs"/>
              </a:rPr>
              <a:t> </a:t>
            </a:r>
            <a:r>
              <a:rPr lang="en-US" sz="5400" spc="-5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+mj-cs"/>
              </a:rPr>
              <a:t>Cruzadas</a:t>
            </a:r>
            <a:endParaRPr lang="en-US" sz="540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+mj-cs"/>
            </a:endParaRP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E22DAF0-5C05-4D01-A6C7-2832665773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019299" y="3522131"/>
            <a:ext cx="511175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ángulo 5">
            <a:extLst>
              <a:ext uri="{FF2B5EF4-FFF2-40B4-BE49-F238E27FC236}">
                <a16:creationId xmlns:a16="http://schemas.microsoft.com/office/drawing/2014/main" id="{F85D266C-1C53-43E8-8F33-10BD94577830}"/>
              </a:ext>
            </a:extLst>
          </p:cNvPr>
          <p:cNvSpPr/>
          <p:nvPr/>
        </p:nvSpPr>
        <p:spPr>
          <a:xfrm>
            <a:off x="5410200" y="4495800"/>
            <a:ext cx="1720849" cy="6095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b="1" dirty="0">
                <a:solidFill>
                  <a:schemeClr val="tx1"/>
                </a:solidFill>
              </a:rPr>
              <a:t>MARÍA SANZ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3F6D81C7-B083-478E-82FE-089A8CB72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1802" y="0"/>
            <a:ext cx="9172471" cy="6856214"/>
            <a:chOff x="-15736" y="0"/>
            <a:chExt cx="12229962" cy="6856214"/>
          </a:xfrm>
        </p:grpSpPr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8398EDA2-4889-433D-AC01-5214D79764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0099D46A-AF52-46FD-938B-D31189460A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C933E919-C473-4F0E-9DBC-CC65FC9E92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FBBF3BDD-5C99-4FDC-BBCB-E711359D93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F06B54F2-CD11-4359-A7D6-DA7C76C09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47126" y="2421466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78">
            <a:extLst>
              <a:ext uri="{FF2B5EF4-FFF2-40B4-BE49-F238E27FC236}">
                <a16:creationId xmlns:a16="http://schemas.microsoft.com/office/drawing/2014/main" id="{333F0879-3DA0-4CB8-B35E-A0AD42558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324D2183-F388-476E-92A9-D6639D69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4603" y="496090"/>
            <a:ext cx="2867411" cy="588329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243462E7-1698-4B21-BE89-AEFAC7C2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6009" y="609602"/>
            <a:ext cx="2664004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057C5CD-4D9B-46A8-889F-4B8835ECC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972766"/>
            <a:ext cx="1985253" cy="70362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br>
              <a:rPr lang="en-US" sz="2400" spc="30" dirty="0">
                <a:solidFill>
                  <a:srgbClr val="262626"/>
                </a:solidFill>
              </a:rPr>
            </a:br>
            <a:r>
              <a:rPr lang="en-US" sz="2400" b="1" spc="30" dirty="0">
                <a:solidFill>
                  <a:srgbClr val="FF0000"/>
                </a:solidFill>
              </a:rPr>
              <a:t>Las</a:t>
            </a:r>
            <a:r>
              <a:rPr lang="en-US" sz="2400" b="1" spc="-165" dirty="0">
                <a:solidFill>
                  <a:srgbClr val="FF0000"/>
                </a:solidFill>
              </a:rPr>
              <a:t> </a:t>
            </a:r>
            <a:r>
              <a:rPr lang="en-US" sz="2400" b="1" spc="-5" dirty="0" err="1">
                <a:solidFill>
                  <a:srgbClr val="FF0000"/>
                </a:solidFill>
              </a:rPr>
              <a:t>Cruzadas</a:t>
            </a:r>
            <a:br>
              <a:rPr lang="en-US" sz="2400" dirty="0">
                <a:solidFill>
                  <a:srgbClr val="262626"/>
                </a:solidFill>
              </a:rPr>
            </a:br>
            <a:endParaRPr lang="en-US" sz="2400" dirty="0">
              <a:solidFill>
                <a:srgbClr val="262626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F58AC47-FD08-438B-B7AB-EBFA2B37CC80}"/>
              </a:ext>
            </a:extLst>
          </p:cNvPr>
          <p:cNvSpPr txBox="1"/>
          <p:nvPr/>
        </p:nvSpPr>
        <p:spPr>
          <a:xfrm>
            <a:off x="696855" y="1524001"/>
            <a:ext cx="2126598" cy="44585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 algn="just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1400" b="1" spc="10" dirty="0">
                <a:solidFill>
                  <a:srgbClr val="262626"/>
                </a:solidFill>
              </a:rPr>
              <a:t>Las</a:t>
            </a:r>
            <a:r>
              <a:rPr lang="en-US" sz="1400" b="1" spc="15" dirty="0">
                <a:solidFill>
                  <a:srgbClr val="262626"/>
                </a:solidFill>
              </a:rPr>
              <a:t> </a:t>
            </a:r>
            <a:r>
              <a:rPr lang="en-US" sz="1400" b="1" spc="-10" dirty="0" err="1">
                <a:solidFill>
                  <a:srgbClr val="262626"/>
                </a:solidFill>
              </a:rPr>
              <a:t>cruzadas</a:t>
            </a:r>
            <a:r>
              <a:rPr lang="en-US" sz="1400" b="1" spc="-5" dirty="0">
                <a:solidFill>
                  <a:srgbClr val="262626"/>
                </a:solidFill>
              </a:rPr>
              <a:t> </a:t>
            </a:r>
            <a:r>
              <a:rPr lang="en-US" sz="1400" b="1" spc="-10" dirty="0" err="1">
                <a:solidFill>
                  <a:srgbClr val="262626"/>
                </a:solidFill>
              </a:rPr>
              <a:t>fueron</a:t>
            </a:r>
            <a:r>
              <a:rPr lang="en-US" sz="1400" b="1" spc="-5" dirty="0">
                <a:solidFill>
                  <a:srgbClr val="262626"/>
                </a:solidFill>
              </a:rPr>
              <a:t> </a:t>
            </a:r>
            <a:r>
              <a:rPr lang="en-US" sz="1400" b="1" spc="-10" dirty="0">
                <a:solidFill>
                  <a:srgbClr val="262626"/>
                </a:solidFill>
              </a:rPr>
              <a:t>una</a:t>
            </a:r>
            <a:r>
              <a:rPr lang="en-US" sz="1400" b="1" spc="-5" dirty="0">
                <a:solidFill>
                  <a:srgbClr val="262626"/>
                </a:solidFill>
              </a:rPr>
              <a:t> </a:t>
            </a:r>
            <a:r>
              <a:rPr lang="en-US" sz="1400" b="1" spc="-5" dirty="0" err="1">
                <a:solidFill>
                  <a:srgbClr val="262626"/>
                </a:solidFill>
              </a:rPr>
              <a:t>serie</a:t>
            </a:r>
            <a:r>
              <a:rPr lang="en-US" sz="1400" b="1" dirty="0">
                <a:solidFill>
                  <a:srgbClr val="262626"/>
                </a:solidFill>
              </a:rPr>
              <a:t> </a:t>
            </a:r>
            <a:r>
              <a:rPr lang="en-US" sz="1400" b="1" spc="-10" dirty="0">
                <a:solidFill>
                  <a:srgbClr val="262626"/>
                </a:solidFill>
              </a:rPr>
              <a:t>de</a:t>
            </a:r>
            <a:r>
              <a:rPr lang="en-US" sz="1400" b="1" spc="-5" dirty="0">
                <a:solidFill>
                  <a:srgbClr val="262626"/>
                </a:solidFill>
              </a:rPr>
              <a:t> </a:t>
            </a:r>
            <a:r>
              <a:rPr lang="en-US" sz="1400" b="1" spc="-10" dirty="0" err="1">
                <a:solidFill>
                  <a:srgbClr val="262626"/>
                </a:solidFill>
              </a:rPr>
              <a:t>campañas</a:t>
            </a:r>
            <a:r>
              <a:rPr lang="en-US" sz="1400" b="1" spc="-5" dirty="0">
                <a:solidFill>
                  <a:srgbClr val="262626"/>
                </a:solidFill>
              </a:rPr>
              <a:t> </a:t>
            </a:r>
            <a:r>
              <a:rPr lang="en-US" sz="1400" b="1" spc="-10" dirty="0" err="1">
                <a:solidFill>
                  <a:srgbClr val="262626"/>
                </a:solidFill>
              </a:rPr>
              <a:t>militares</a:t>
            </a:r>
            <a:r>
              <a:rPr lang="en-US" sz="1400" b="1" spc="-10" dirty="0">
                <a:solidFill>
                  <a:srgbClr val="262626"/>
                </a:solidFill>
              </a:rPr>
              <a:t> </a:t>
            </a:r>
            <a:r>
              <a:rPr lang="en-US" sz="1400" b="1" spc="-5" dirty="0">
                <a:solidFill>
                  <a:srgbClr val="262626"/>
                </a:solidFill>
              </a:rPr>
              <a:t> </a:t>
            </a:r>
            <a:r>
              <a:rPr lang="en-US" sz="1400" b="1" spc="-5" dirty="0" err="1">
                <a:solidFill>
                  <a:srgbClr val="262626"/>
                </a:solidFill>
              </a:rPr>
              <a:t>impulsadas</a:t>
            </a:r>
            <a:r>
              <a:rPr lang="en-US" sz="1400" b="1" spc="-5" dirty="0">
                <a:solidFill>
                  <a:srgbClr val="262626"/>
                </a:solidFill>
              </a:rPr>
              <a:t> por </a:t>
            </a:r>
            <a:r>
              <a:rPr lang="en-US" sz="1400" b="1" spc="-5" dirty="0" err="1">
                <a:solidFill>
                  <a:srgbClr val="262626"/>
                </a:solidFill>
              </a:rPr>
              <a:t>el</a:t>
            </a:r>
            <a:r>
              <a:rPr lang="en-US" sz="1400" b="1" spc="-5" dirty="0">
                <a:solidFill>
                  <a:srgbClr val="262626"/>
                </a:solidFill>
              </a:rPr>
              <a:t> </a:t>
            </a:r>
            <a:r>
              <a:rPr lang="en-US" sz="1400" b="1" spc="-10" dirty="0" err="1">
                <a:solidFill>
                  <a:srgbClr val="262626"/>
                </a:solidFill>
              </a:rPr>
              <a:t>papado</a:t>
            </a:r>
            <a:r>
              <a:rPr lang="en-US" sz="1400" b="1" spc="-10" dirty="0">
                <a:solidFill>
                  <a:srgbClr val="262626"/>
                </a:solidFill>
              </a:rPr>
              <a:t> </a:t>
            </a:r>
            <a:r>
              <a:rPr lang="en-US" sz="1400" b="1" spc="-5" dirty="0">
                <a:solidFill>
                  <a:srgbClr val="262626"/>
                </a:solidFill>
              </a:rPr>
              <a:t>y </a:t>
            </a:r>
            <a:r>
              <a:rPr lang="en-US" sz="1400" b="1" spc="-10" dirty="0" err="1">
                <a:solidFill>
                  <a:srgbClr val="262626"/>
                </a:solidFill>
              </a:rPr>
              <a:t>llevadas</a:t>
            </a:r>
            <a:r>
              <a:rPr lang="en-US" sz="1400" b="1" spc="-10" dirty="0">
                <a:solidFill>
                  <a:srgbClr val="262626"/>
                </a:solidFill>
              </a:rPr>
              <a:t> </a:t>
            </a:r>
            <a:r>
              <a:rPr lang="en-US" sz="1400" b="1" spc="-5" dirty="0">
                <a:solidFill>
                  <a:srgbClr val="262626"/>
                </a:solidFill>
              </a:rPr>
              <a:t>a </a:t>
            </a:r>
            <a:r>
              <a:rPr lang="en-US" sz="1400" b="1" spc="-10" dirty="0" err="1">
                <a:solidFill>
                  <a:srgbClr val="262626"/>
                </a:solidFill>
              </a:rPr>
              <a:t>cabo</a:t>
            </a:r>
            <a:r>
              <a:rPr lang="en-US" sz="1400" b="1" spc="-10" dirty="0">
                <a:solidFill>
                  <a:srgbClr val="262626"/>
                </a:solidFill>
              </a:rPr>
              <a:t> </a:t>
            </a:r>
            <a:r>
              <a:rPr lang="en-US" sz="1400" b="1" spc="-5" dirty="0">
                <a:solidFill>
                  <a:srgbClr val="262626"/>
                </a:solidFill>
              </a:rPr>
              <a:t>por </a:t>
            </a:r>
            <a:r>
              <a:rPr lang="en-US" sz="1400" b="1" spc="-20" dirty="0">
                <a:solidFill>
                  <a:srgbClr val="262626"/>
                </a:solidFill>
              </a:rPr>
              <a:t>gran </a:t>
            </a:r>
            <a:r>
              <a:rPr lang="en-US" sz="1400" b="1" spc="-15" dirty="0" err="1">
                <a:solidFill>
                  <a:srgbClr val="262626"/>
                </a:solidFill>
              </a:rPr>
              <a:t>parte</a:t>
            </a:r>
            <a:r>
              <a:rPr lang="en-US" sz="1400" b="1" spc="-15" dirty="0">
                <a:solidFill>
                  <a:srgbClr val="262626"/>
                </a:solidFill>
              </a:rPr>
              <a:t> </a:t>
            </a:r>
            <a:r>
              <a:rPr lang="en-US" sz="1400" b="1" spc="-10" dirty="0">
                <a:solidFill>
                  <a:srgbClr val="262626"/>
                </a:solidFill>
              </a:rPr>
              <a:t> </a:t>
            </a:r>
            <a:r>
              <a:rPr lang="en-US" sz="1400" b="1" spc="-5" dirty="0">
                <a:solidFill>
                  <a:srgbClr val="262626"/>
                </a:solidFill>
              </a:rPr>
              <a:t>de </a:t>
            </a:r>
            <a:r>
              <a:rPr lang="en-US" sz="1400" b="1" spc="-15" dirty="0">
                <a:solidFill>
                  <a:srgbClr val="262626"/>
                </a:solidFill>
              </a:rPr>
              <a:t>la </a:t>
            </a:r>
            <a:r>
              <a:rPr lang="en-US" sz="1400" b="1" spc="-5" dirty="0" err="1">
                <a:solidFill>
                  <a:srgbClr val="262626"/>
                </a:solidFill>
              </a:rPr>
              <a:t>latina</a:t>
            </a:r>
            <a:r>
              <a:rPr lang="en-US" sz="1400" b="1" spc="-5" dirty="0">
                <a:solidFill>
                  <a:srgbClr val="262626"/>
                </a:solidFill>
              </a:rPr>
              <a:t> </a:t>
            </a:r>
            <a:r>
              <a:rPr lang="en-US" sz="1400" b="1" spc="-10" dirty="0" err="1">
                <a:solidFill>
                  <a:srgbClr val="262626"/>
                </a:solidFill>
              </a:rPr>
              <a:t>cristiana</a:t>
            </a:r>
            <a:r>
              <a:rPr lang="en-US" sz="1400" b="1" spc="-10" dirty="0">
                <a:solidFill>
                  <a:srgbClr val="262626"/>
                </a:solidFill>
              </a:rPr>
              <a:t>, </a:t>
            </a:r>
            <a:r>
              <a:rPr lang="en-US" sz="1400" b="1" spc="-10" dirty="0" err="1">
                <a:solidFill>
                  <a:srgbClr val="262626"/>
                </a:solidFill>
              </a:rPr>
              <a:t>principalmente</a:t>
            </a:r>
            <a:r>
              <a:rPr lang="en-US" sz="1400" b="1" spc="-10" dirty="0">
                <a:solidFill>
                  <a:srgbClr val="262626"/>
                </a:solidFill>
              </a:rPr>
              <a:t>, </a:t>
            </a:r>
            <a:r>
              <a:rPr lang="en-US" sz="1400" b="1" spc="-5" dirty="0">
                <a:solidFill>
                  <a:srgbClr val="262626"/>
                </a:solidFill>
              </a:rPr>
              <a:t>por la </a:t>
            </a:r>
            <a:r>
              <a:rPr lang="en-US" sz="1400" b="1" spc="-25" dirty="0">
                <a:solidFill>
                  <a:srgbClr val="262626"/>
                </a:solidFill>
              </a:rPr>
              <a:t>Francia </a:t>
            </a:r>
            <a:r>
              <a:rPr lang="en-US" sz="1400" b="1" spc="-5" dirty="0">
                <a:solidFill>
                  <a:srgbClr val="262626"/>
                </a:solidFill>
              </a:rPr>
              <a:t>de los </a:t>
            </a:r>
            <a:r>
              <a:rPr lang="en-US" sz="1400" b="1" dirty="0">
                <a:solidFill>
                  <a:srgbClr val="262626"/>
                </a:solidFill>
              </a:rPr>
              <a:t> </a:t>
            </a:r>
            <a:r>
              <a:rPr lang="en-US" sz="1400" b="1" spc="-10" dirty="0" err="1">
                <a:solidFill>
                  <a:srgbClr val="262626"/>
                </a:solidFill>
              </a:rPr>
              <a:t>Capetos</a:t>
            </a:r>
            <a:r>
              <a:rPr lang="en-US" sz="1400" b="1" spc="-120" dirty="0">
                <a:solidFill>
                  <a:srgbClr val="262626"/>
                </a:solidFill>
              </a:rPr>
              <a:t> </a:t>
            </a:r>
            <a:r>
              <a:rPr lang="en-US" sz="1400" b="1" spc="-5" dirty="0">
                <a:solidFill>
                  <a:srgbClr val="262626"/>
                </a:solidFill>
              </a:rPr>
              <a:t>y</a:t>
            </a:r>
            <a:r>
              <a:rPr lang="en-US" sz="1400" b="1" spc="-110" dirty="0">
                <a:solidFill>
                  <a:srgbClr val="262626"/>
                </a:solidFill>
              </a:rPr>
              <a:t> </a:t>
            </a:r>
            <a:r>
              <a:rPr lang="en-US" sz="1400" b="1" spc="-5" dirty="0" err="1">
                <a:solidFill>
                  <a:srgbClr val="262626"/>
                </a:solidFill>
              </a:rPr>
              <a:t>el</a:t>
            </a:r>
            <a:r>
              <a:rPr lang="en-US" sz="1400" b="1" spc="-20" dirty="0">
                <a:solidFill>
                  <a:srgbClr val="262626"/>
                </a:solidFill>
              </a:rPr>
              <a:t> </a:t>
            </a:r>
            <a:r>
              <a:rPr lang="en-US" sz="1400" b="1" spc="-15" dirty="0">
                <a:solidFill>
                  <a:srgbClr val="262626"/>
                </a:solidFill>
              </a:rPr>
              <a:t>Sacro</a:t>
            </a:r>
            <a:r>
              <a:rPr lang="en-US" sz="1400" b="1" spc="-40" dirty="0">
                <a:solidFill>
                  <a:srgbClr val="262626"/>
                </a:solidFill>
              </a:rPr>
              <a:t> </a:t>
            </a:r>
            <a:r>
              <a:rPr lang="en-US" sz="1400" b="1" spc="-5" dirty="0" err="1">
                <a:solidFill>
                  <a:srgbClr val="262626"/>
                </a:solidFill>
              </a:rPr>
              <a:t>Imperio</a:t>
            </a:r>
            <a:r>
              <a:rPr lang="en-US" sz="1400" b="1" spc="-75" dirty="0">
                <a:solidFill>
                  <a:srgbClr val="262626"/>
                </a:solidFill>
              </a:rPr>
              <a:t> </a:t>
            </a:r>
            <a:r>
              <a:rPr lang="en-US" sz="1400" b="1" spc="-20" dirty="0">
                <a:solidFill>
                  <a:srgbClr val="262626"/>
                </a:solidFill>
              </a:rPr>
              <a:t>Romano</a:t>
            </a:r>
          </a:p>
          <a:p>
            <a:pPr marL="285750" indent="-285750" algn="just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1400" b="1" spc="-5" dirty="0">
                <a:solidFill>
                  <a:srgbClr val="262626"/>
                </a:solidFill>
              </a:rPr>
              <a:t>El	 </a:t>
            </a:r>
            <a:r>
              <a:rPr lang="en-US" sz="1400" b="1" spc="-15" dirty="0" err="1">
                <a:solidFill>
                  <a:srgbClr val="262626"/>
                </a:solidFill>
              </a:rPr>
              <a:t>objetivo</a:t>
            </a:r>
            <a:r>
              <a:rPr lang="en-US" sz="1400" b="1" spc="-15" dirty="0">
                <a:solidFill>
                  <a:srgbClr val="262626"/>
                </a:solidFill>
              </a:rPr>
              <a:t> </a:t>
            </a:r>
            <a:r>
              <a:rPr lang="en-US" sz="1400" b="1" spc="-5" dirty="0" err="1">
                <a:solidFill>
                  <a:srgbClr val="262626"/>
                </a:solidFill>
              </a:rPr>
              <a:t>específico</a:t>
            </a:r>
            <a:r>
              <a:rPr lang="en-US" sz="1400" b="1" spc="-5" dirty="0">
                <a:solidFill>
                  <a:srgbClr val="262626"/>
                </a:solidFill>
              </a:rPr>
              <a:t> </a:t>
            </a:r>
            <a:r>
              <a:rPr lang="en-US" sz="1400" b="1" spc="-10" dirty="0" err="1">
                <a:solidFill>
                  <a:srgbClr val="262626"/>
                </a:solidFill>
              </a:rPr>
              <a:t>fue</a:t>
            </a:r>
            <a:r>
              <a:rPr lang="en-US" sz="1400" b="1" spc="-10" dirty="0">
                <a:solidFill>
                  <a:srgbClr val="262626"/>
                </a:solidFill>
              </a:rPr>
              <a:t>	</a:t>
            </a:r>
            <a:r>
              <a:rPr lang="en-US" sz="1400" b="1" spc="-15" dirty="0" err="1">
                <a:solidFill>
                  <a:srgbClr val="262626"/>
                </a:solidFill>
              </a:rPr>
              <a:t>restablecer</a:t>
            </a:r>
            <a:r>
              <a:rPr lang="en-US" sz="1400" b="1" spc="-15" dirty="0">
                <a:solidFill>
                  <a:srgbClr val="262626"/>
                </a:solidFill>
              </a:rPr>
              <a:t> </a:t>
            </a:r>
            <a:r>
              <a:rPr lang="en-US" sz="1400" b="1" spc="-5" dirty="0" err="1">
                <a:solidFill>
                  <a:srgbClr val="262626"/>
                </a:solidFill>
              </a:rPr>
              <a:t>el</a:t>
            </a:r>
            <a:r>
              <a:rPr lang="en-US" sz="1400" b="1" spc="-5" dirty="0">
                <a:solidFill>
                  <a:srgbClr val="262626"/>
                </a:solidFill>
              </a:rPr>
              <a:t> </a:t>
            </a:r>
            <a:r>
              <a:rPr lang="en-US" sz="1400" b="1" spc="-20" dirty="0">
                <a:solidFill>
                  <a:srgbClr val="262626"/>
                </a:solidFill>
              </a:rPr>
              <a:t>control </a:t>
            </a:r>
            <a:r>
              <a:rPr lang="en-US" sz="1400" b="1" spc="-10" dirty="0" err="1">
                <a:solidFill>
                  <a:srgbClr val="262626"/>
                </a:solidFill>
              </a:rPr>
              <a:t>cristiano</a:t>
            </a:r>
            <a:r>
              <a:rPr lang="en-US" sz="1400" b="1" spc="-10" dirty="0">
                <a:solidFill>
                  <a:srgbClr val="262626"/>
                </a:solidFill>
              </a:rPr>
              <a:t>  </a:t>
            </a:r>
            <a:r>
              <a:rPr lang="en-US" sz="1400" b="1" spc="-10" dirty="0" err="1">
                <a:solidFill>
                  <a:srgbClr val="262626"/>
                </a:solidFill>
              </a:rPr>
              <a:t>sobre</a:t>
            </a:r>
            <a:r>
              <a:rPr lang="en-US" sz="1400" b="1" spc="-10" dirty="0">
                <a:solidFill>
                  <a:srgbClr val="262626"/>
                </a:solidFill>
              </a:rPr>
              <a:t> Tierra Santa.</a:t>
            </a:r>
          </a:p>
          <a:p>
            <a:pPr marL="285750" indent="-285750" algn="just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1400" b="1" spc="-10" dirty="0">
                <a:solidFill>
                  <a:srgbClr val="262626"/>
                </a:solidFill>
              </a:rPr>
              <a:t>Se </a:t>
            </a:r>
            <a:r>
              <a:rPr lang="en-US" sz="1400" b="1" spc="-10" dirty="0" err="1">
                <a:solidFill>
                  <a:srgbClr val="262626"/>
                </a:solidFill>
              </a:rPr>
              <a:t>desarrollaron</a:t>
            </a:r>
            <a:r>
              <a:rPr lang="en-US" sz="1400" b="1" spc="-10" dirty="0">
                <a:solidFill>
                  <a:srgbClr val="262626"/>
                </a:solidFill>
              </a:rPr>
              <a:t> contra los </a:t>
            </a:r>
            <a:r>
              <a:rPr lang="en-US" sz="1400" b="1" spc="-10" dirty="0" err="1">
                <a:solidFill>
                  <a:srgbClr val="262626"/>
                </a:solidFill>
              </a:rPr>
              <a:t>muslmanes</a:t>
            </a:r>
            <a:r>
              <a:rPr lang="en-US" sz="1400" b="1" spc="-10" dirty="0">
                <a:solidFill>
                  <a:srgbClr val="262626"/>
                </a:solidFill>
              </a:rPr>
              <a:t>, </a:t>
            </a:r>
            <a:r>
              <a:rPr lang="en-US" sz="1400" b="1" spc="-10" dirty="0" err="1">
                <a:solidFill>
                  <a:srgbClr val="262626"/>
                </a:solidFill>
              </a:rPr>
              <a:t>ortodoxos</a:t>
            </a:r>
            <a:r>
              <a:rPr lang="en-US" sz="1400" b="1" spc="-10" dirty="0">
                <a:solidFill>
                  <a:srgbClr val="262626"/>
                </a:solidFill>
              </a:rPr>
              <a:t> y </a:t>
            </a:r>
            <a:r>
              <a:rPr lang="en-US" sz="1400" b="1" spc="-10" dirty="0" err="1">
                <a:solidFill>
                  <a:srgbClr val="262626"/>
                </a:solidFill>
              </a:rPr>
              <a:t>posteriormente</a:t>
            </a:r>
            <a:r>
              <a:rPr lang="en-US" sz="1400" b="1" spc="-10" dirty="0">
                <a:solidFill>
                  <a:srgbClr val="262626"/>
                </a:solidFill>
              </a:rPr>
              <a:t> contra </a:t>
            </a:r>
            <a:r>
              <a:rPr lang="en-US" sz="1400" b="1" spc="-10" dirty="0" err="1">
                <a:solidFill>
                  <a:srgbClr val="262626"/>
                </a:solidFill>
              </a:rPr>
              <a:t>algunas</a:t>
            </a:r>
            <a:r>
              <a:rPr lang="en-US" sz="1400" b="1" spc="-10" dirty="0">
                <a:solidFill>
                  <a:srgbClr val="262626"/>
                </a:solidFill>
              </a:rPr>
              <a:t> </a:t>
            </a:r>
            <a:r>
              <a:rPr lang="en-US" sz="1400" b="1" spc="-10" dirty="0" err="1">
                <a:solidFill>
                  <a:srgbClr val="262626"/>
                </a:solidFill>
              </a:rPr>
              <a:t>herejías</a:t>
            </a:r>
            <a:r>
              <a:rPr lang="en-US" sz="1400" b="1" spc="-10" dirty="0">
                <a:solidFill>
                  <a:srgbClr val="262626"/>
                </a:solidFill>
              </a:rPr>
              <a:t>.</a:t>
            </a:r>
            <a:endParaRPr lang="en-US" sz="1400" b="1" dirty="0">
              <a:solidFill>
                <a:srgbClr val="262626"/>
              </a:solidFill>
            </a:endParaRPr>
          </a:p>
        </p:txBody>
      </p:sp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6C22FCAC-D7EC-4A52-B153-FF761E223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6618" y="0"/>
            <a:ext cx="5547382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Análisis de Documentos | Historia Universal, Edad Media">
            <a:extLst>
              <a:ext uri="{FF2B5EF4-FFF2-40B4-BE49-F238E27FC236}">
                <a16:creationId xmlns:a16="http://schemas.microsoft.com/office/drawing/2014/main" id="{91C07981-B5CD-48E8-9690-B68BD4158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76932" y="656611"/>
            <a:ext cx="4573531" cy="5493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9520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333F0879-3DA0-4CB8-B35E-A0AD42558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324D2183-F388-476E-92A9-D6639D69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4603" y="496090"/>
            <a:ext cx="2867411" cy="588329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243462E7-1698-4B21-BE89-AEFAC7C2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6009" y="609602"/>
            <a:ext cx="2664004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object 2"/>
          <p:cNvSpPr txBox="1"/>
          <p:nvPr/>
        </p:nvSpPr>
        <p:spPr>
          <a:xfrm>
            <a:off x="696855" y="972766"/>
            <a:ext cx="2126598" cy="12548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12700" algn="ctr">
              <a:spcBef>
                <a:spcPct val="0"/>
              </a:spcBef>
              <a:spcAft>
                <a:spcPts val="600"/>
              </a:spcAft>
            </a:pPr>
            <a:r>
              <a:rPr lang="en-US" sz="3200" b="1" spc="15" dirty="0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Los</a:t>
            </a:r>
            <a:r>
              <a:rPr lang="en-US" sz="3200" b="1" spc="-180" dirty="0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b="1" spc="-45" dirty="0" err="1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Motivos</a:t>
            </a:r>
            <a:endParaRPr lang="en-US" sz="3200" b="1" dirty="0">
              <a:ln w="3175" cmpd="sng">
                <a:noFill/>
              </a:ln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6855" y="2430471"/>
            <a:ext cx="2126598" cy="35520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12700" marR="508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endParaRPr lang="en-US" sz="1200" b="1" spc="-10" dirty="0">
              <a:solidFill>
                <a:srgbClr val="262626"/>
              </a:solidFill>
            </a:endParaRPr>
          </a:p>
          <a:p>
            <a:pPr marL="12700" marR="508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1200" b="1" spc="-10">
                <a:solidFill>
                  <a:srgbClr val="262626"/>
                </a:solidFill>
              </a:rPr>
              <a:t>Básicamente</a:t>
            </a:r>
            <a:r>
              <a:rPr lang="en-US" sz="1200" b="1" spc="-10" dirty="0">
                <a:solidFill>
                  <a:srgbClr val="262626"/>
                </a:solidFill>
              </a:rPr>
              <a:t>,</a:t>
            </a:r>
            <a:r>
              <a:rPr lang="en-US" sz="1200" b="1" spc="-5" dirty="0">
                <a:solidFill>
                  <a:srgbClr val="262626"/>
                </a:solidFill>
              </a:rPr>
              <a:t> </a:t>
            </a:r>
            <a:r>
              <a:rPr lang="en-US" sz="1200" b="1" spc="-10">
                <a:solidFill>
                  <a:srgbClr val="262626"/>
                </a:solidFill>
              </a:rPr>
              <a:t>fueron</a:t>
            </a:r>
            <a:r>
              <a:rPr lang="en-US" sz="1200" b="1" spc="-5" dirty="0">
                <a:solidFill>
                  <a:srgbClr val="262626"/>
                </a:solidFill>
              </a:rPr>
              <a:t> </a:t>
            </a:r>
            <a:r>
              <a:rPr lang="en-US" sz="1200" b="1" spc="-10">
                <a:solidFill>
                  <a:srgbClr val="262626"/>
                </a:solidFill>
              </a:rPr>
              <a:t>motivadas</a:t>
            </a:r>
            <a:r>
              <a:rPr lang="en-US" sz="1200" b="1" spc="-5" dirty="0">
                <a:solidFill>
                  <a:srgbClr val="262626"/>
                </a:solidFill>
              </a:rPr>
              <a:t> </a:t>
            </a:r>
            <a:r>
              <a:rPr lang="en-US" sz="1200" b="1" dirty="0">
                <a:solidFill>
                  <a:srgbClr val="262626"/>
                </a:solidFill>
              </a:rPr>
              <a:t>por</a:t>
            </a:r>
            <a:r>
              <a:rPr lang="en-US" sz="1200" b="1" spc="5" dirty="0">
                <a:solidFill>
                  <a:srgbClr val="262626"/>
                </a:solidFill>
              </a:rPr>
              <a:t> :</a:t>
            </a:r>
          </a:p>
          <a:p>
            <a:pPr marL="298450" marR="508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1200" b="1" spc="-5" dirty="0">
                <a:solidFill>
                  <a:srgbClr val="262626"/>
                </a:solidFill>
              </a:rPr>
              <a:t>los</a:t>
            </a:r>
            <a:r>
              <a:rPr lang="en-US" sz="1200" b="1" dirty="0">
                <a:solidFill>
                  <a:srgbClr val="262626"/>
                </a:solidFill>
              </a:rPr>
              <a:t> </a:t>
            </a:r>
            <a:r>
              <a:rPr lang="en-US" sz="1200" b="1" spc="-10">
                <a:solidFill>
                  <a:srgbClr val="262626"/>
                </a:solidFill>
              </a:rPr>
              <a:t>intereses</a:t>
            </a:r>
            <a:r>
              <a:rPr lang="en-US" sz="1200" b="1" spc="-10" dirty="0">
                <a:solidFill>
                  <a:srgbClr val="262626"/>
                </a:solidFill>
              </a:rPr>
              <a:t> </a:t>
            </a:r>
            <a:r>
              <a:rPr lang="en-US" sz="1200" b="1" spc="-5" dirty="0">
                <a:solidFill>
                  <a:srgbClr val="262626"/>
                </a:solidFill>
              </a:rPr>
              <a:t> </a:t>
            </a:r>
            <a:r>
              <a:rPr lang="en-US" sz="1200" b="1" spc="-5">
                <a:solidFill>
                  <a:srgbClr val="262626"/>
                </a:solidFill>
              </a:rPr>
              <a:t>expansionistas</a:t>
            </a:r>
            <a:r>
              <a:rPr lang="en-US" sz="1200" b="1" dirty="0">
                <a:solidFill>
                  <a:srgbClr val="262626"/>
                </a:solidFill>
              </a:rPr>
              <a:t> </a:t>
            </a:r>
            <a:r>
              <a:rPr lang="en-US" sz="1200" b="1" spc="-5" dirty="0">
                <a:solidFill>
                  <a:srgbClr val="262626"/>
                </a:solidFill>
              </a:rPr>
              <a:t>de</a:t>
            </a:r>
            <a:r>
              <a:rPr lang="en-US" sz="1200" b="1" dirty="0">
                <a:solidFill>
                  <a:srgbClr val="262626"/>
                </a:solidFill>
              </a:rPr>
              <a:t> </a:t>
            </a:r>
            <a:r>
              <a:rPr lang="en-US" sz="1200" b="1" spc="-5" dirty="0">
                <a:solidFill>
                  <a:srgbClr val="262626"/>
                </a:solidFill>
              </a:rPr>
              <a:t>la</a:t>
            </a:r>
            <a:r>
              <a:rPr lang="en-US" sz="1200" b="1" dirty="0">
                <a:solidFill>
                  <a:srgbClr val="262626"/>
                </a:solidFill>
              </a:rPr>
              <a:t> </a:t>
            </a:r>
            <a:r>
              <a:rPr lang="en-US" sz="1200" b="1" spc="-5">
                <a:solidFill>
                  <a:srgbClr val="262626"/>
                </a:solidFill>
              </a:rPr>
              <a:t>nobleza</a:t>
            </a:r>
            <a:r>
              <a:rPr lang="en-US" sz="1200" b="1" dirty="0">
                <a:solidFill>
                  <a:srgbClr val="262626"/>
                </a:solidFill>
              </a:rPr>
              <a:t> </a:t>
            </a:r>
            <a:r>
              <a:rPr lang="en-US" sz="1200" b="1" spc="-10" dirty="0">
                <a:solidFill>
                  <a:srgbClr val="262626"/>
                </a:solidFill>
              </a:rPr>
              <a:t>feudal,</a:t>
            </a:r>
            <a:r>
              <a:rPr lang="en-US" sz="1200" b="1" spc="-5" dirty="0">
                <a:solidFill>
                  <a:srgbClr val="262626"/>
                </a:solidFill>
              </a:rPr>
              <a:t> </a:t>
            </a:r>
          </a:p>
          <a:p>
            <a:pPr marL="298450" marR="508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1200" b="1">
                <a:solidFill>
                  <a:srgbClr val="262626"/>
                </a:solidFill>
              </a:rPr>
              <a:t>el</a:t>
            </a:r>
            <a:r>
              <a:rPr lang="en-US" sz="1200" b="1" spc="5" dirty="0">
                <a:solidFill>
                  <a:srgbClr val="262626"/>
                </a:solidFill>
              </a:rPr>
              <a:t> </a:t>
            </a:r>
            <a:r>
              <a:rPr lang="en-US" sz="1200" b="1" spc="-15" dirty="0">
                <a:solidFill>
                  <a:srgbClr val="262626"/>
                </a:solidFill>
              </a:rPr>
              <a:t>control</a:t>
            </a:r>
            <a:r>
              <a:rPr lang="en-US" sz="1200" b="1" spc="-10" dirty="0">
                <a:solidFill>
                  <a:srgbClr val="262626"/>
                </a:solidFill>
              </a:rPr>
              <a:t> </a:t>
            </a:r>
            <a:r>
              <a:rPr lang="en-US" sz="1200" b="1" spc="-5" dirty="0">
                <a:solidFill>
                  <a:srgbClr val="262626"/>
                </a:solidFill>
              </a:rPr>
              <a:t>del </a:t>
            </a:r>
            <a:r>
              <a:rPr lang="en-US" sz="1200" b="1" dirty="0">
                <a:solidFill>
                  <a:srgbClr val="262626"/>
                </a:solidFill>
              </a:rPr>
              <a:t> </a:t>
            </a:r>
            <a:r>
              <a:rPr lang="en-US" sz="1200" b="1" spc="-15">
                <a:solidFill>
                  <a:srgbClr val="262626"/>
                </a:solidFill>
              </a:rPr>
              <a:t>comercio</a:t>
            </a:r>
            <a:r>
              <a:rPr lang="en-US" sz="1200" b="1" spc="-10" dirty="0">
                <a:solidFill>
                  <a:srgbClr val="262626"/>
                </a:solidFill>
              </a:rPr>
              <a:t> </a:t>
            </a:r>
            <a:r>
              <a:rPr lang="en-US" sz="1200" b="1" spc="-15" dirty="0">
                <a:solidFill>
                  <a:srgbClr val="262626"/>
                </a:solidFill>
              </a:rPr>
              <a:t>con</a:t>
            </a:r>
            <a:r>
              <a:rPr lang="en-US" sz="1200" b="1" spc="-10" dirty="0">
                <a:solidFill>
                  <a:srgbClr val="262626"/>
                </a:solidFill>
              </a:rPr>
              <a:t> </a:t>
            </a:r>
            <a:r>
              <a:rPr lang="en-US" sz="1200" b="1" spc="-5" dirty="0">
                <a:solidFill>
                  <a:srgbClr val="262626"/>
                </a:solidFill>
              </a:rPr>
              <a:t>Asia </a:t>
            </a:r>
          </a:p>
          <a:p>
            <a:pPr marL="298450" marR="508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1200" b="1">
                <a:solidFill>
                  <a:srgbClr val="262626"/>
                </a:solidFill>
              </a:rPr>
              <a:t>el</a:t>
            </a:r>
            <a:r>
              <a:rPr lang="en-US" sz="1200" b="1" spc="5" dirty="0">
                <a:solidFill>
                  <a:srgbClr val="262626"/>
                </a:solidFill>
              </a:rPr>
              <a:t> </a:t>
            </a:r>
            <a:r>
              <a:rPr lang="en-US" sz="1200" b="1">
                <a:solidFill>
                  <a:srgbClr val="262626"/>
                </a:solidFill>
              </a:rPr>
              <a:t>afán</a:t>
            </a:r>
            <a:r>
              <a:rPr lang="en-US" sz="1200" b="1" spc="5" dirty="0">
                <a:solidFill>
                  <a:srgbClr val="262626"/>
                </a:solidFill>
              </a:rPr>
              <a:t> </a:t>
            </a:r>
            <a:r>
              <a:rPr lang="en-US" sz="1200" b="1" spc="-15">
                <a:solidFill>
                  <a:srgbClr val="262626"/>
                </a:solidFill>
              </a:rPr>
              <a:t>hegemónico</a:t>
            </a:r>
            <a:r>
              <a:rPr lang="en-US" sz="1200" b="1" spc="-10" dirty="0">
                <a:solidFill>
                  <a:srgbClr val="262626"/>
                </a:solidFill>
              </a:rPr>
              <a:t> </a:t>
            </a:r>
            <a:r>
              <a:rPr lang="en-US" sz="1200" b="1" spc="-5" dirty="0">
                <a:solidFill>
                  <a:srgbClr val="262626"/>
                </a:solidFill>
              </a:rPr>
              <a:t>del</a:t>
            </a:r>
            <a:r>
              <a:rPr lang="en-US" sz="1200" b="1" dirty="0">
                <a:solidFill>
                  <a:srgbClr val="262626"/>
                </a:solidFill>
              </a:rPr>
              <a:t> </a:t>
            </a:r>
            <a:r>
              <a:rPr lang="en-US" sz="1200" b="1">
                <a:solidFill>
                  <a:srgbClr val="262626"/>
                </a:solidFill>
              </a:rPr>
              <a:t>papado</a:t>
            </a:r>
            <a:r>
              <a:rPr lang="en-US" sz="1200" b="1" dirty="0">
                <a:solidFill>
                  <a:srgbClr val="262626"/>
                </a:solidFill>
              </a:rPr>
              <a:t> </a:t>
            </a:r>
            <a:r>
              <a:rPr lang="en-US" sz="1200" b="1" spc="5" dirty="0">
                <a:solidFill>
                  <a:srgbClr val="262626"/>
                </a:solidFill>
              </a:rPr>
              <a:t> </a:t>
            </a:r>
            <a:r>
              <a:rPr lang="en-US" sz="1200" b="1" spc="-10">
                <a:solidFill>
                  <a:srgbClr val="262626"/>
                </a:solidFill>
              </a:rPr>
              <a:t>sobre</a:t>
            </a:r>
            <a:r>
              <a:rPr lang="en-US" sz="1200" b="1" spc="-70" dirty="0">
                <a:solidFill>
                  <a:srgbClr val="262626"/>
                </a:solidFill>
              </a:rPr>
              <a:t> </a:t>
            </a:r>
            <a:r>
              <a:rPr lang="en-US" sz="1200" b="1" dirty="0">
                <a:solidFill>
                  <a:srgbClr val="262626"/>
                </a:solidFill>
              </a:rPr>
              <a:t>las</a:t>
            </a:r>
            <a:r>
              <a:rPr lang="en-US" sz="1200" b="1" spc="-50" dirty="0">
                <a:solidFill>
                  <a:srgbClr val="262626"/>
                </a:solidFill>
              </a:rPr>
              <a:t> </a:t>
            </a:r>
            <a:r>
              <a:rPr lang="en-US" sz="1200" b="1" spc="-10">
                <a:solidFill>
                  <a:srgbClr val="262626"/>
                </a:solidFill>
              </a:rPr>
              <a:t>monarquías</a:t>
            </a:r>
            <a:r>
              <a:rPr lang="en-US" sz="1200" b="1" spc="-65" dirty="0">
                <a:solidFill>
                  <a:srgbClr val="262626"/>
                </a:solidFill>
              </a:rPr>
              <a:t> </a:t>
            </a:r>
          </a:p>
          <a:p>
            <a:pPr marL="298450" marR="508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1200" b="1" spc="-10">
                <a:solidFill>
                  <a:srgbClr val="262626"/>
                </a:solidFill>
              </a:rPr>
              <a:t>recuperar</a:t>
            </a:r>
            <a:r>
              <a:rPr lang="en-US" sz="1200" b="1" spc="-10" dirty="0">
                <a:solidFill>
                  <a:srgbClr val="262626"/>
                </a:solidFill>
              </a:rPr>
              <a:t> Tierra </a:t>
            </a:r>
            <a:r>
              <a:rPr lang="en-US" sz="1200" b="1" spc="-5" dirty="0">
                <a:solidFill>
                  <a:srgbClr val="262626"/>
                </a:solidFill>
              </a:rPr>
              <a:t> </a:t>
            </a:r>
            <a:r>
              <a:rPr lang="en-US" sz="1200" b="1" dirty="0">
                <a:solidFill>
                  <a:srgbClr val="262626"/>
                </a:solidFill>
              </a:rPr>
              <a:t>Santa</a:t>
            </a:r>
            <a:r>
              <a:rPr lang="en-US" sz="1200" b="1" spc="5" dirty="0">
                <a:solidFill>
                  <a:srgbClr val="262626"/>
                </a:solidFill>
              </a:rPr>
              <a:t> </a:t>
            </a:r>
            <a:r>
              <a:rPr lang="en-US" sz="1200" b="1" spc="-10" dirty="0">
                <a:solidFill>
                  <a:srgbClr val="262626"/>
                </a:solidFill>
              </a:rPr>
              <a:t>para</a:t>
            </a:r>
            <a:r>
              <a:rPr lang="en-US" sz="1200" b="1" spc="-5" dirty="0">
                <a:solidFill>
                  <a:srgbClr val="262626"/>
                </a:solidFill>
              </a:rPr>
              <a:t> los</a:t>
            </a:r>
            <a:r>
              <a:rPr lang="en-US" sz="1200" b="1" dirty="0">
                <a:solidFill>
                  <a:srgbClr val="262626"/>
                </a:solidFill>
              </a:rPr>
              <a:t> </a:t>
            </a:r>
            <a:r>
              <a:rPr lang="en-US" sz="1200" b="1" spc="-5">
                <a:solidFill>
                  <a:srgbClr val="262626"/>
                </a:solidFill>
              </a:rPr>
              <a:t>peregrinos</a:t>
            </a:r>
            <a:r>
              <a:rPr lang="en-US" sz="1200" b="1" spc="-5" dirty="0">
                <a:solidFill>
                  <a:srgbClr val="262626"/>
                </a:solidFill>
              </a:rPr>
              <a:t>,</a:t>
            </a:r>
            <a:r>
              <a:rPr lang="en-US" sz="1200" b="1" dirty="0">
                <a:solidFill>
                  <a:srgbClr val="262626"/>
                </a:solidFill>
              </a:rPr>
              <a:t> </a:t>
            </a:r>
            <a:r>
              <a:rPr lang="en-US" sz="1200" b="1" spc="-5" dirty="0">
                <a:solidFill>
                  <a:srgbClr val="262626"/>
                </a:solidFill>
              </a:rPr>
              <a:t>de</a:t>
            </a:r>
            <a:r>
              <a:rPr lang="en-US" sz="1200" b="1" dirty="0">
                <a:solidFill>
                  <a:srgbClr val="262626"/>
                </a:solidFill>
              </a:rPr>
              <a:t> los</a:t>
            </a:r>
            <a:r>
              <a:rPr lang="en-US" sz="1200" b="1" spc="5" dirty="0">
                <a:solidFill>
                  <a:srgbClr val="262626"/>
                </a:solidFill>
              </a:rPr>
              <a:t> </a:t>
            </a:r>
            <a:r>
              <a:rPr lang="en-US" sz="1200" b="1" spc="-5">
                <a:solidFill>
                  <a:srgbClr val="262626"/>
                </a:solidFill>
              </a:rPr>
              <a:t>cuales</a:t>
            </a:r>
            <a:r>
              <a:rPr lang="en-US" sz="1200" b="1" dirty="0">
                <a:solidFill>
                  <a:srgbClr val="262626"/>
                </a:solidFill>
              </a:rPr>
              <a:t> </a:t>
            </a:r>
            <a:r>
              <a:rPr lang="en-US" sz="1200" b="1" spc="-5" dirty="0">
                <a:solidFill>
                  <a:srgbClr val="262626"/>
                </a:solidFill>
              </a:rPr>
              <a:t>los</a:t>
            </a:r>
            <a:r>
              <a:rPr lang="en-US" sz="1200" b="1" dirty="0">
                <a:solidFill>
                  <a:srgbClr val="262626"/>
                </a:solidFill>
              </a:rPr>
              <a:t> </a:t>
            </a:r>
            <a:r>
              <a:rPr lang="en-US" sz="1200" b="1" spc="-15">
                <a:solidFill>
                  <a:srgbClr val="262626"/>
                </a:solidFill>
              </a:rPr>
              <a:t>turcos</a:t>
            </a:r>
            <a:r>
              <a:rPr lang="en-US" sz="1200" b="1" spc="-15" dirty="0">
                <a:solidFill>
                  <a:srgbClr val="262626"/>
                </a:solidFill>
              </a:rPr>
              <a:t> </a:t>
            </a:r>
            <a:r>
              <a:rPr lang="en-US" sz="1200" b="1" spc="-10" dirty="0">
                <a:solidFill>
                  <a:srgbClr val="262626"/>
                </a:solidFill>
              </a:rPr>
              <a:t> </a:t>
            </a:r>
            <a:r>
              <a:rPr lang="en-US" sz="1200" b="1" spc="-10">
                <a:solidFill>
                  <a:srgbClr val="262626"/>
                </a:solidFill>
              </a:rPr>
              <a:t>Selyúcidas</a:t>
            </a:r>
            <a:r>
              <a:rPr lang="en-US" sz="1200" b="1" spc="-10" dirty="0">
                <a:solidFill>
                  <a:srgbClr val="262626"/>
                </a:solidFill>
              </a:rPr>
              <a:t> </a:t>
            </a:r>
            <a:r>
              <a:rPr lang="en-US" sz="1200" b="1">
                <a:solidFill>
                  <a:srgbClr val="262626"/>
                </a:solidFill>
              </a:rPr>
              <a:t>abusaban</a:t>
            </a:r>
            <a:r>
              <a:rPr lang="en-US" sz="1200" b="1" dirty="0">
                <a:solidFill>
                  <a:srgbClr val="262626"/>
                </a:solidFill>
              </a:rPr>
              <a:t> sin </a:t>
            </a:r>
            <a:r>
              <a:rPr lang="en-US" sz="1200" b="1" spc="-590" dirty="0">
                <a:solidFill>
                  <a:srgbClr val="262626"/>
                </a:solidFill>
              </a:rPr>
              <a:t> </a:t>
            </a:r>
            <a:r>
              <a:rPr lang="en-US" sz="1200" b="1" spc="-5" dirty="0">
                <a:solidFill>
                  <a:srgbClr val="262626"/>
                </a:solidFill>
              </a:rPr>
              <a:t>Piedad. </a:t>
            </a:r>
            <a:endParaRPr lang="en-US" sz="1200" b="1" dirty="0">
              <a:solidFill>
                <a:srgbClr val="262626"/>
              </a:solidFill>
            </a:endParaRPr>
          </a:p>
        </p:txBody>
      </p:sp>
      <p:sp useBgFill="1">
        <p:nvSpPr>
          <p:cNvPr id="141" name="Rectangle 140">
            <a:extLst>
              <a:ext uri="{FF2B5EF4-FFF2-40B4-BE49-F238E27FC236}">
                <a16:creationId xmlns:a16="http://schemas.microsoft.com/office/drawing/2014/main" id="{6C22FCAC-D7EC-4A52-B153-FF761E223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6618" y="0"/>
            <a:ext cx="5547382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Las cruzadas medievales - Monografias.com">
            <a:extLst>
              <a:ext uri="{FF2B5EF4-FFF2-40B4-BE49-F238E27FC236}">
                <a16:creationId xmlns:a16="http://schemas.microsoft.com/office/drawing/2014/main" id="{E116453D-CD88-4D7C-9CBF-C213370F6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86094" y="609602"/>
            <a:ext cx="3755207" cy="558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2AC0F86-9A78-4E84-A4B4-ADB8B2629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AF78B9E-8BE2-4706-9377-A05FA25AB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1802" y="0"/>
            <a:ext cx="9172471" cy="6856214"/>
            <a:chOff x="-15736" y="0"/>
            <a:chExt cx="12229962" cy="6856214"/>
          </a:xfrm>
        </p:grpSpPr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32CDFDE2-4DB3-4623-BA21-187D1B710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ED74B2AA-1443-4E9B-8462-F7F5B8525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9BB652B6-7300-49EC-9422-EF5342492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D0909587-01DE-424D-A15F-DAA28CF2C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3" name="object 3"/>
          <p:cNvSpPr txBox="1"/>
          <p:nvPr/>
        </p:nvSpPr>
        <p:spPr>
          <a:xfrm>
            <a:off x="5651868" y="982132"/>
            <a:ext cx="2520579" cy="13038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b="1" dirty="0" err="1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Sob</a:t>
            </a:r>
            <a:r>
              <a:rPr lang="en-US" sz="4100" b="1" spc="-100" dirty="0" err="1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r</a:t>
            </a:r>
            <a:r>
              <a:rPr lang="en-US" sz="4100" b="1" dirty="0" err="1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e</a:t>
            </a:r>
            <a:r>
              <a:rPr lang="en-US" sz="4100" b="1" spc="-390" dirty="0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100" b="1" dirty="0" err="1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el</a:t>
            </a:r>
            <a:r>
              <a:rPr lang="en-US" sz="4100" b="1" spc="-120" dirty="0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100" b="1" spc="-484" dirty="0" err="1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Té</a:t>
            </a:r>
            <a:r>
              <a:rPr lang="en-US" sz="4100" b="1" dirty="0" err="1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rmino</a:t>
            </a:r>
            <a:endParaRPr lang="en-US" sz="4100" b="1" dirty="0">
              <a:ln w="3175" cmpd="sng">
                <a:noFill/>
              </a:ln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9A54E25-1C05-48E5-A5CC-3778C1D36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9482" y="1092200"/>
            <a:ext cx="4457015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Las cruzadas medievales - Monografias.com">
            <a:extLst>
              <a:ext uri="{FF2B5EF4-FFF2-40B4-BE49-F238E27FC236}">
                <a16:creationId xmlns:a16="http://schemas.microsoft.com/office/drawing/2014/main" id="{91B1993B-D0A7-4A87-92FD-06490E58CA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47" r="17907" b="1"/>
          <a:stretch/>
        </p:blipFill>
        <p:spPr bwMode="auto">
          <a:xfrm>
            <a:off x="1059512" y="1410208"/>
            <a:ext cx="3959083" cy="385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0E5D0023-B23E-4823-8D72-B07FFF8CA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40066" y="2400639"/>
            <a:ext cx="25323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object 2"/>
          <p:cNvSpPr txBox="1"/>
          <p:nvPr/>
        </p:nvSpPr>
        <p:spPr>
          <a:xfrm>
            <a:off x="5651868" y="2556932"/>
            <a:ext cx="2520578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115" marR="7620" indent="-273050" algn="just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2065" marR="7620" algn="just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† </a:t>
            </a:r>
            <a:r>
              <a:rPr lang="en-US" sz="1600" b="1" spc="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Los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términos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crux 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refieren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 la Cruz de Cristo</a:t>
            </a:r>
          </a:p>
          <a:p>
            <a:pPr marL="12065" marR="7620" algn="just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†</a:t>
            </a:r>
            <a:r>
              <a:rPr lang="en-US" sz="1600" b="1" spc="2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Desde</a:t>
            </a:r>
            <a:r>
              <a:rPr lang="en-US" sz="1600" b="1" spc="7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</a:t>
            </a:r>
            <a:r>
              <a:rPr lang="en-US" sz="1600" b="1" spc="7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Edad</a:t>
            </a:r>
            <a:r>
              <a:rPr lang="en-US" sz="1600" b="1" spc="76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Media</a:t>
            </a:r>
            <a:r>
              <a:rPr lang="en-US" sz="1600" b="1" spc="7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</a:t>
            </a:r>
            <a:r>
              <a:rPr lang="en-US" sz="1600" b="1" spc="76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significado</a:t>
            </a:r>
            <a:r>
              <a:rPr lang="en-US" sz="1600" b="1" spc="7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</a:t>
            </a:r>
            <a:r>
              <a:rPr lang="en-US" sz="1600" b="1" spc="7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</a:t>
            </a:r>
            <a:r>
              <a:rPr lang="en-US" sz="1600" b="1" spc="7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palabra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cruzada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 </a:t>
            </a:r>
            <a:r>
              <a:rPr lang="en-US" sz="16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extendió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para </a:t>
            </a:r>
            <a:r>
              <a:rPr lang="en-US" sz="16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incluir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todas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las </a:t>
            </a:r>
            <a:r>
              <a:rPr lang="en-US" sz="16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guerras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emprendidas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cumplimiento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un </a:t>
            </a:r>
            <a:r>
              <a:rPr lang="en-US" sz="1600" b="1" spc="-2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voto</a:t>
            </a:r>
            <a:r>
              <a:rPr lang="en-US" sz="1600" b="1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y </a:t>
            </a:r>
            <a:r>
              <a:rPr lang="en-US" sz="16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dirigidas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contra</a:t>
            </a:r>
            <a:r>
              <a:rPr lang="en-US" sz="1600" b="1" spc="-7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infieles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2AC0F86-9A78-4E84-A4B4-ADB8B2629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AF78B9E-8BE2-4706-9377-A05FA25AB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1802" y="0"/>
            <a:ext cx="9172471" cy="6856214"/>
            <a:chOff x="-15736" y="0"/>
            <a:chExt cx="12229962" cy="6856214"/>
          </a:xfrm>
        </p:grpSpPr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32CDFDE2-4DB3-4623-BA21-187D1B710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ED74B2AA-1443-4E9B-8462-F7F5B8525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9BB652B6-7300-49EC-9422-EF5342492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D0909587-01DE-424D-A15F-DAA28CF2C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3" name="object 3"/>
          <p:cNvSpPr txBox="1"/>
          <p:nvPr/>
        </p:nvSpPr>
        <p:spPr>
          <a:xfrm>
            <a:off x="5651868" y="982132"/>
            <a:ext cx="2520579" cy="13038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b="1" dirty="0" err="1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Sob</a:t>
            </a:r>
            <a:r>
              <a:rPr lang="en-US" sz="4100" b="1" spc="-100" dirty="0" err="1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r</a:t>
            </a:r>
            <a:r>
              <a:rPr lang="en-US" sz="4100" b="1" dirty="0" err="1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e</a:t>
            </a:r>
            <a:r>
              <a:rPr lang="en-US" sz="4100" b="1" spc="-390" dirty="0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100" b="1" dirty="0" err="1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el</a:t>
            </a:r>
            <a:r>
              <a:rPr lang="en-US" sz="4100" b="1" spc="-120" dirty="0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100" b="1" spc="-484" dirty="0" err="1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Té</a:t>
            </a:r>
            <a:r>
              <a:rPr lang="en-US" sz="4100" b="1" dirty="0" err="1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rmino</a:t>
            </a:r>
            <a:endParaRPr lang="en-US" sz="4100" b="1" dirty="0">
              <a:ln w="3175" cmpd="sng">
                <a:noFill/>
              </a:ln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9A54E25-1C05-48E5-A5CC-3778C1D36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9482" y="1092200"/>
            <a:ext cx="4457015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Las Cruzadas de los niños - Ciencia y educación en Taringa!">
            <a:extLst>
              <a:ext uri="{FF2B5EF4-FFF2-40B4-BE49-F238E27FC236}">
                <a16:creationId xmlns:a16="http://schemas.microsoft.com/office/drawing/2014/main" id="{66643E80-4EF2-4C3F-9AC3-E4552C7B66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256" b="-3"/>
          <a:stretch/>
        </p:blipFill>
        <p:spPr bwMode="auto">
          <a:xfrm>
            <a:off x="1059512" y="1410208"/>
            <a:ext cx="3959083" cy="385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0E5D0023-B23E-4823-8D72-B07FFF8CA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40066" y="2400639"/>
            <a:ext cx="25323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object 2"/>
          <p:cNvSpPr txBox="1"/>
          <p:nvPr/>
        </p:nvSpPr>
        <p:spPr>
          <a:xfrm>
            <a:off x="5181600" y="2556931"/>
            <a:ext cx="3276600" cy="33866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115" marR="5080" indent="-273050" algn="just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† </a:t>
            </a:r>
            <a:r>
              <a:rPr lang="en-US" sz="1400" b="1" spc="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Las 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guerras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que 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desde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siglo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VIII </a:t>
            </a:r>
            <a:r>
              <a:rPr lang="en-US" sz="14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mantuvieron</a:t>
            </a:r>
            <a:r>
              <a:rPr lang="en-US" sz="14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los 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reinos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cristianos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del</a:t>
            </a:r>
            <a:r>
              <a:rPr lang="en-US" sz="1400" b="1" spc="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norte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</a:t>
            </a:r>
            <a:r>
              <a:rPr lang="en-US" sz="1400" b="1" spc="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Península</a:t>
            </a:r>
            <a:r>
              <a:rPr lang="en-US" sz="14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Ibérica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contra</a:t>
            </a:r>
            <a:r>
              <a:rPr lang="en-US" sz="14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</a:t>
            </a:r>
            <a:r>
              <a:rPr lang="en-US" sz="1400" b="1" spc="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musulmán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Califato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Córdoba</a:t>
            </a:r>
            <a:r>
              <a:rPr lang="en-US" sz="14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y</a:t>
            </a:r>
            <a:r>
              <a:rPr lang="en-US" sz="1400" b="1" spc="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que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 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historiografía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2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conoce</a:t>
            </a:r>
            <a:r>
              <a:rPr lang="en-US" sz="1400" b="1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como</a:t>
            </a:r>
            <a:r>
              <a:rPr lang="en-US" sz="14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Reconquista, </a:t>
            </a:r>
            <a:r>
              <a:rPr lang="en-US" sz="14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continuaron</a:t>
            </a:r>
            <a:r>
              <a:rPr lang="en-US" sz="14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9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forma 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igualmente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discontinua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desde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</a:t>
            </a:r>
            <a:r>
              <a:rPr lang="en-US" sz="1400" b="1" spc="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siglo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XI 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contra</a:t>
            </a:r>
            <a:r>
              <a:rPr lang="en-US" sz="14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los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reinos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taifas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los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almorávides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y</a:t>
            </a:r>
            <a:r>
              <a:rPr lang="en-US" sz="1400" b="1" spc="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los </a:t>
            </a:r>
            <a:r>
              <a:rPr lang="en-US" sz="1400" b="1" spc="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almohades</a:t>
            </a:r>
            <a:r>
              <a:rPr lang="en-US" sz="14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115" marR="6350" indent="-273050" algn="just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† 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algunas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ocasiones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Papa 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les </a:t>
            </a:r>
            <a:r>
              <a:rPr lang="en-US" sz="1400" b="1" spc="-2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otorgó</a:t>
            </a:r>
            <a:r>
              <a:rPr lang="en-US" sz="1400" b="1" spc="-2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 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calificación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9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«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cruzada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»,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como</a:t>
            </a:r>
            <a:r>
              <a:rPr lang="en-US" sz="14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sucedió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</a:t>
            </a:r>
            <a:r>
              <a:rPr lang="en-US" sz="14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batalla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las </a:t>
            </a:r>
            <a:r>
              <a:rPr lang="en-US" sz="1400" b="1" spc="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3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Navas</a:t>
            </a:r>
            <a:r>
              <a:rPr lang="en-US" sz="1400" b="1" spc="409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</a:t>
            </a:r>
            <a:r>
              <a:rPr lang="en-US" sz="1400" b="1" spc="40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4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Tolosa</a:t>
            </a:r>
            <a:r>
              <a:rPr lang="en-US" sz="1400" b="1" spc="39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(1212)</a:t>
            </a:r>
            <a:r>
              <a:rPr lang="en-US" sz="1400" b="1" spc="46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</a:t>
            </a:r>
            <a:r>
              <a:rPr lang="en-US" sz="1400" b="1" spc="39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</a:t>
            </a:r>
            <a:r>
              <a:rPr lang="en-US" sz="1400" b="1" spc="42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</a:t>
            </a:r>
            <a:r>
              <a:rPr lang="en-US" sz="1400" b="1" spc="459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episodio</a:t>
            </a:r>
            <a:r>
              <a:rPr lang="en-US" sz="1400" b="1" spc="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final</a:t>
            </a:r>
            <a:r>
              <a:rPr lang="en-US" sz="1400" b="1" spc="459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</a:t>
            </a:r>
            <a:r>
              <a:rPr lang="en-US" sz="1400" b="1" spc="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Reconquista:</a:t>
            </a:r>
            <a:r>
              <a:rPr lang="en-US" sz="1400" b="1" spc="-3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</a:t>
            </a:r>
            <a:r>
              <a:rPr lang="en-US" sz="1400" b="1" spc="-7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Guerra</a:t>
            </a:r>
            <a:r>
              <a:rPr lang="en-US" sz="1400" b="1" spc="-1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</a:t>
            </a:r>
            <a:r>
              <a:rPr lang="en-US" sz="1400" b="1" spc="-6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Granada</a:t>
            </a:r>
            <a:r>
              <a:rPr lang="en-US" sz="1400" b="1" spc="-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(1482-1492).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0739" y="914146"/>
            <a:ext cx="73926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37540" algn="l"/>
                <a:tab pos="1053465" algn="l"/>
                <a:tab pos="1720850" algn="l"/>
                <a:tab pos="2570480" algn="l"/>
                <a:tab pos="4779010" algn="l"/>
                <a:tab pos="5360670" algn="l"/>
                <a:tab pos="5769610" algn="l"/>
                <a:tab pos="6845934" algn="l"/>
              </a:tabLst>
            </a:pPr>
            <a:r>
              <a:rPr sz="2400" spc="-75" dirty="0">
                <a:latin typeface="Constantia"/>
                <a:cs typeface="Constantia"/>
              </a:rPr>
              <a:t>P</a:t>
            </a:r>
            <a:r>
              <a:rPr sz="2400" dirty="0">
                <a:latin typeface="Constantia"/>
                <a:cs typeface="Constantia"/>
              </a:rPr>
              <a:t>or	el	a</a:t>
            </a:r>
            <a:r>
              <a:rPr sz="2400" spc="5" dirty="0">
                <a:latin typeface="Constantia"/>
                <a:cs typeface="Constantia"/>
              </a:rPr>
              <a:t>ñ</a:t>
            </a:r>
            <a:r>
              <a:rPr sz="2400" dirty="0">
                <a:latin typeface="Constantia"/>
                <a:cs typeface="Constantia"/>
              </a:rPr>
              <a:t>o	10</a:t>
            </a:r>
            <a:r>
              <a:rPr sz="2400" spc="-10" dirty="0">
                <a:latin typeface="Constantia"/>
                <a:cs typeface="Constantia"/>
              </a:rPr>
              <a:t>0</a:t>
            </a:r>
            <a:r>
              <a:rPr sz="2400" dirty="0">
                <a:latin typeface="Constantia"/>
                <a:cs typeface="Constantia"/>
              </a:rPr>
              <a:t>0,	</a:t>
            </a:r>
            <a:r>
              <a:rPr sz="2400" spc="-25" dirty="0">
                <a:latin typeface="Constantia"/>
                <a:cs typeface="Constantia"/>
              </a:rPr>
              <a:t>C</a:t>
            </a:r>
            <a:r>
              <a:rPr sz="2400" dirty="0">
                <a:latin typeface="Constantia"/>
                <a:cs typeface="Constantia"/>
              </a:rPr>
              <a:t>onstan</a:t>
            </a:r>
            <a:r>
              <a:rPr sz="2400" spc="5" dirty="0">
                <a:latin typeface="Constantia"/>
                <a:cs typeface="Constantia"/>
              </a:rPr>
              <a:t>t</a:t>
            </a:r>
            <a:r>
              <a:rPr sz="2400" spc="-5" dirty="0">
                <a:latin typeface="Constantia"/>
                <a:cs typeface="Constantia"/>
              </a:rPr>
              <a:t>inop</a:t>
            </a:r>
            <a:r>
              <a:rPr sz="2400" spc="10" dirty="0">
                <a:latin typeface="Constantia"/>
                <a:cs typeface="Constantia"/>
              </a:rPr>
              <a:t>l</a:t>
            </a:r>
            <a:r>
              <a:rPr sz="2400" dirty="0">
                <a:latin typeface="Constantia"/>
                <a:cs typeface="Constantia"/>
              </a:rPr>
              <a:t>a	e</a:t>
            </a:r>
            <a:r>
              <a:rPr sz="2400" spc="-30" dirty="0">
                <a:latin typeface="Constantia"/>
                <a:cs typeface="Constantia"/>
              </a:rPr>
              <a:t>r</a:t>
            </a:r>
            <a:r>
              <a:rPr sz="2400" dirty="0">
                <a:latin typeface="Constantia"/>
                <a:cs typeface="Constantia"/>
              </a:rPr>
              <a:t>a	</a:t>
            </a:r>
            <a:r>
              <a:rPr sz="2400" spc="-5" dirty="0">
                <a:latin typeface="Constantia"/>
                <a:cs typeface="Constantia"/>
              </a:rPr>
              <a:t>l</a:t>
            </a:r>
            <a:r>
              <a:rPr sz="2400" dirty="0">
                <a:latin typeface="Constantia"/>
                <a:cs typeface="Constantia"/>
              </a:rPr>
              <a:t>a	</a:t>
            </a:r>
            <a:r>
              <a:rPr sz="2400" spc="-5" dirty="0">
                <a:latin typeface="Constantia"/>
                <a:cs typeface="Constantia"/>
              </a:rPr>
              <a:t>ci</a:t>
            </a:r>
            <a:r>
              <a:rPr sz="2400" spc="5" dirty="0">
                <a:latin typeface="Constantia"/>
                <a:cs typeface="Constantia"/>
              </a:rPr>
              <a:t>u</a:t>
            </a:r>
            <a:r>
              <a:rPr sz="2400" spc="-5" dirty="0">
                <a:latin typeface="Constantia"/>
                <a:cs typeface="Constantia"/>
              </a:rPr>
              <a:t>da</a:t>
            </a:r>
            <a:r>
              <a:rPr sz="2400" dirty="0">
                <a:latin typeface="Constantia"/>
                <a:cs typeface="Constantia"/>
              </a:rPr>
              <a:t>d	</a:t>
            </a:r>
            <a:r>
              <a:rPr sz="2400" spc="-5" dirty="0">
                <a:latin typeface="Constantia"/>
                <a:cs typeface="Constantia"/>
              </a:rPr>
              <a:t>más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0739" y="1279905"/>
            <a:ext cx="15944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34465" algn="l"/>
              </a:tabLst>
            </a:pPr>
            <a:r>
              <a:rPr sz="2400" dirty="0">
                <a:latin typeface="Constantia"/>
                <a:cs typeface="Constantia"/>
              </a:rPr>
              <a:t>p</a:t>
            </a:r>
            <a:r>
              <a:rPr sz="2400" spc="-30" dirty="0">
                <a:latin typeface="Constantia"/>
                <a:cs typeface="Constantia"/>
              </a:rPr>
              <a:t>r</a:t>
            </a:r>
            <a:r>
              <a:rPr sz="2400" dirty="0">
                <a:latin typeface="Constantia"/>
                <a:cs typeface="Constantia"/>
              </a:rPr>
              <a:t>óspe</a:t>
            </a:r>
            <a:r>
              <a:rPr sz="2400" spc="-25" dirty="0">
                <a:latin typeface="Constantia"/>
                <a:cs typeface="Constantia"/>
              </a:rPr>
              <a:t>r</a:t>
            </a:r>
            <a:r>
              <a:rPr sz="2400" dirty="0">
                <a:latin typeface="Constantia"/>
                <a:cs typeface="Constantia"/>
              </a:rPr>
              <a:t>a	y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51019" y="1279905"/>
            <a:ext cx="33839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96365" algn="l"/>
                <a:tab pos="3042920" algn="l"/>
              </a:tabLst>
            </a:pPr>
            <a:r>
              <a:rPr sz="2400" dirty="0">
                <a:latin typeface="Constantia"/>
                <a:cs typeface="Constantia"/>
              </a:rPr>
              <a:t>«mundo	</a:t>
            </a:r>
            <a:r>
              <a:rPr sz="2400" spc="-50" dirty="0">
                <a:latin typeface="Constantia"/>
                <a:cs typeface="Constantia"/>
              </a:rPr>
              <a:t>c</a:t>
            </a:r>
            <a:r>
              <a:rPr sz="2400" spc="10" dirty="0">
                <a:latin typeface="Constantia"/>
                <a:cs typeface="Constantia"/>
              </a:rPr>
              <a:t>o</a:t>
            </a:r>
            <a:r>
              <a:rPr sz="2400" spc="5" dirty="0">
                <a:latin typeface="Constantia"/>
                <a:cs typeface="Constantia"/>
              </a:rPr>
              <a:t>n</a:t>
            </a:r>
            <a:r>
              <a:rPr sz="2400" dirty="0">
                <a:latin typeface="Constantia"/>
                <a:cs typeface="Constantia"/>
              </a:rPr>
              <a:t>ocido»	</a:t>
            </a:r>
            <a:r>
              <a:rPr sz="2400" spc="15" dirty="0">
                <a:latin typeface="Constantia"/>
                <a:cs typeface="Constantia"/>
              </a:rPr>
              <a:t>en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01214" y="1279905"/>
            <a:ext cx="19926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3820">
              <a:lnSpc>
                <a:spcPct val="100000"/>
              </a:lnSpc>
              <a:spcBef>
                <a:spcPts val="100"/>
              </a:spcBef>
              <a:tabLst>
                <a:tab pos="1322070" algn="l"/>
                <a:tab pos="1574800" algn="l"/>
              </a:tabLst>
            </a:pPr>
            <a:r>
              <a:rPr sz="2400" dirty="0">
                <a:latin typeface="Constantia"/>
                <a:cs typeface="Constantia"/>
              </a:rPr>
              <a:t>pode</a:t>
            </a:r>
            <a:r>
              <a:rPr sz="2400" spc="-30" dirty="0">
                <a:latin typeface="Constantia"/>
                <a:cs typeface="Constantia"/>
              </a:rPr>
              <a:t>r</a:t>
            </a:r>
            <a:r>
              <a:rPr sz="2400" dirty="0">
                <a:latin typeface="Constantia"/>
                <a:cs typeface="Constantia"/>
              </a:rPr>
              <a:t>o</a:t>
            </a:r>
            <a:r>
              <a:rPr sz="2400" spc="10" dirty="0">
                <a:latin typeface="Constantia"/>
                <a:cs typeface="Constantia"/>
              </a:rPr>
              <a:t>s</a:t>
            </a:r>
            <a:r>
              <a:rPr sz="2400" dirty="0">
                <a:latin typeface="Constantia"/>
                <a:cs typeface="Constantia"/>
              </a:rPr>
              <a:t>a		</a:t>
            </a:r>
            <a:r>
              <a:rPr sz="2400" spc="-5" dirty="0">
                <a:latin typeface="Constantia"/>
                <a:cs typeface="Constantia"/>
              </a:rPr>
              <a:t>del  </a:t>
            </a:r>
            <a:r>
              <a:rPr sz="2400" dirty="0">
                <a:latin typeface="Constantia"/>
                <a:cs typeface="Constantia"/>
              </a:rPr>
              <a:t>Situada	en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0739" y="1645665"/>
            <a:ext cx="150050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latin typeface="Constantia"/>
                <a:cs typeface="Constantia"/>
              </a:rPr>
              <a:t>Occidente. </a:t>
            </a:r>
            <a:r>
              <a:rPr sz="2400" spc="-59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de</a:t>
            </a:r>
            <a:r>
              <a:rPr sz="2400" spc="-15" dirty="0">
                <a:latin typeface="Constantia"/>
                <a:cs typeface="Constantia"/>
              </a:rPr>
              <a:t>f</a:t>
            </a:r>
            <a:r>
              <a:rPr sz="2400" dirty="0">
                <a:latin typeface="Constantia"/>
                <a:cs typeface="Constantia"/>
              </a:rPr>
              <a:t>endible,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42361" y="1645665"/>
            <a:ext cx="559371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15795">
              <a:lnSpc>
                <a:spcPct val="100000"/>
              </a:lnSpc>
              <a:spcBef>
                <a:spcPts val="100"/>
              </a:spcBef>
              <a:tabLst>
                <a:tab pos="660400" algn="l"/>
                <a:tab pos="1815464" algn="l"/>
                <a:tab pos="2456180" algn="l"/>
                <a:tab pos="2748280" algn="l"/>
                <a:tab pos="3135630" algn="l"/>
                <a:tab pos="4188460" algn="l"/>
                <a:tab pos="4908550" algn="l"/>
              </a:tabLst>
            </a:pPr>
            <a:r>
              <a:rPr sz="2400" spc="-5" dirty="0">
                <a:latin typeface="Constantia"/>
                <a:cs typeface="Constantia"/>
              </a:rPr>
              <a:t>un</a:t>
            </a:r>
            <a:r>
              <a:rPr sz="2400" dirty="0">
                <a:latin typeface="Constantia"/>
                <a:cs typeface="Constantia"/>
              </a:rPr>
              <a:t>a		posi</a:t>
            </a:r>
            <a:r>
              <a:rPr sz="2400" spc="5" dirty="0">
                <a:latin typeface="Constantia"/>
                <a:cs typeface="Constantia"/>
              </a:rPr>
              <a:t>c</a:t>
            </a:r>
            <a:r>
              <a:rPr sz="2400" spc="-5" dirty="0">
                <a:latin typeface="Constantia"/>
                <a:cs typeface="Constantia"/>
              </a:rPr>
              <a:t>ió</a:t>
            </a:r>
            <a:r>
              <a:rPr sz="2400" dirty="0">
                <a:latin typeface="Constantia"/>
                <a:cs typeface="Constantia"/>
              </a:rPr>
              <a:t>n	fác</a:t>
            </a:r>
            <a:r>
              <a:rPr sz="2400" spc="5" dirty="0">
                <a:latin typeface="Constantia"/>
                <a:cs typeface="Constantia"/>
              </a:rPr>
              <a:t>i</a:t>
            </a:r>
            <a:r>
              <a:rPr sz="2400" dirty="0">
                <a:latin typeface="Constantia"/>
                <a:cs typeface="Constantia"/>
              </a:rPr>
              <a:t>lmen</a:t>
            </a:r>
            <a:r>
              <a:rPr sz="2400" spc="-35" dirty="0">
                <a:latin typeface="Constantia"/>
                <a:cs typeface="Constantia"/>
              </a:rPr>
              <a:t>t</a:t>
            </a:r>
            <a:r>
              <a:rPr sz="2400" dirty="0">
                <a:latin typeface="Constantia"/>
                <a:cs typeface="Constantia"/>
              </a:rPr>
              <a:t>e  en	</a:t>
            </a:r>
            <a:r>
              <a:rPr sz="2400" spc="-5" dirty="0">
                <a:latin typeface="Constantia"/>
                <a:cs typeface="Constantia"/>
              </a:rPr>
              <a:t>medi</a:t>
            </a:r>
            <a:r>
              <a:rPr sz="2400" dirty="0">
                <a:latin typeface="Constantia"/>
                <a:cs typeface="Constantia"/>
              </a:rPr>
              <a:t>o	</a:t>
            </a:r>
            <a:r>
              <a:rPr sz="2400" spc="-5" dirty="0">
                <a:latin typeface="Constantia"/>
                <a:cs typeface="Constantia"/>
              </a:rPr>
              <a:t>d</a:t>
            </a:r>
            <a:r>
              <a:rPr sz="2400" dirty="0">
                <a:latin typeface="Constantia"/>
                <a:cs typeface="Constantia"/>
              </a:rPr>
              <a:t>e	</a:t>
            </a:r>
            <a:r>
              <a:rPr sz="2400" spc="5" dirty="0">
                <a:latin typeface="Constantia"/>
                <a:cs typeface="Constantia"/>
              </a:rPr>
              <a:t>l</a:t>
            </a:r>
            <a:r>
              <a:rPr sz="2400" dirty="0">
                <a:latin typeface="Constantia"/>
                <a:cs typeface="Constantia"/>
              </a:rPr>
              <a:t>as	pr</a:t>
            </a:r>
            <a:r>
              <a:rPr sz="2400" spc="5" dirty="0">
                <a:latin typeface="Constantia"/>
                <a:cs typeface="Constantia"/>
              </a:rPr>
              <a:t>i</a:t>
            </a:r>
            <a:r>
              <a:rPr sz="2400" spc="-5" dirty="0">
                <a:latin typeface="Constantia"/>
                <a:cs typeface="Constantia"/>
              </a:rPr>
              <a:t>nci</a:t>
            </a:r>
            <a:r>
              <a:rPr sz="2400" spc="-15" dirty="0">
                <a:latin typeface="Constantia"/>
                <a:cs typeface="Constantia"/>
              </a:rPr>
              <a:t>p</a:t>
            </a:r>
            <a:r>
              <a:rPr sz="2400" dirty="0">
                <a:latin typeface="Constantia"/>
                <a:cs typeface="Constantia"/>
              </a:rPr>
              <a:t>ales	</a:t>
            </a:r>
            <a:r>
              <a:rPr sz="2400" spc="-5" dirty="0">
                <a:latin typeface="Constantia"/>
                <a:cs typeface="Constantia"/>
              </a:rPr>
              <a:t>r</a:t>
            </a:r>
            <a:r>
              <a:rPr sz="2400" dirty="0">
                <a:latin typeface="Constantia"/>
                <a:cs typeface="Constantia"/>
              </a:rPr>
              <a:t>u</a:t>
            </a:r>
            <a:r>
              <a:rPr sz="2400" spc="-5" dirty="0">
                <a:latin typeface="Constantia"/>
                <a:cs typeface="Constantia"/>
              </a:rPr>
              <a:t>tas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0739" y="2377566"/>
            <a:ext cx="739394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onstantia"/>
                <a:cs typeface="Constantia"/>
              </a:rPr>
              <a:t>comerciales, </a:t>
            </a:r>
            <a:r>
              <a:rPr sz="2400" dirty="0">
                <a:latin typeface="Constantia"/>
                <a:cs typeface="Constantia"/>
              </a:rPr>
              <a:t>y </a:t>
            </a:r>
            <a:r>
              <a:rPr sz="2400" spc="-20" dirty="0">
                <a:latin typeface="Constantia"/>
                <a:cs typeface="Constantia"/>
              </a:rPr>
              <a:t>con </a:t>
            </a:r>
            <a:r>
              <a:rPr sz="2400" spc="5" dirty="0">
                <a:latin typeface="Constantia"/>
                <a:cs typeface="Constantia"/>
              </a:rPr>
              <a:t>un </a:t>
            </a:r>
            <a:r>
              <a:rPr sz="2400" spc="-10" dirty="0">
                <a:latin typeface="Constantia"/>
                <a:cs typeface="Constantia"/>
              </a:rPr>
              <a:t>gobierno centralizado </a:t>
            </a:r>
            <a:r>
              <a:rPr sz="2400" dirty="0">
                <a:latin typeface="Constantia"/>
                <a:cs typeface="Constantia"/>
              </a:rPr>
              <a:t>y </a:t>
            </a:r>
            <a:r>
              <a:rPr sz="2400" spc="-5" dirty="0">
                <a:latin typeface="Constantia"/>
                <a:cs typeface="Constantia"/>
              </a:rPr>
              <a:t>absoluto </a:t>
            </a:r>
            <a:r>
              <a:rPr sz="2400" dirty="0">
                <a:latin typeface="Constantia"/>
                <a:cs typeface="Constantia"/>
              </a:rPr>
              <a:t> en </a:t>
            </a:r>
            <a:r>
              <a:rPr sz="2400" spc="-5" dirty="0">
                <a:latin typeface="Constantia"/>
                <a:cs typeface="Constantia"/>
              </a:rPr>
              <a:t>la </a:t>
            </a:r>
            <a:r>
              <a:rPr sz="2400" dirty="0">
                <a:latin typeface="Constantia"/>
                <a:cs typeface="Constantia"/>
              </a:rPr>
              <a:t>persona </a:t>
            </a:r>
            <a:r>
              <a:rPr sz="2400" spc="-5" dirty="0">
                <a:latin typeface="Constantia"/>
                <a:cs typeface="Constantia"/>
              </a:rPr>
              <a:t>del</a:t>
            </a:r>
            <a:r>
              <a:rPr sz="2400" dirty="0">
                <a:latin typeface="Constantia"/>
                <a:cs typeface="Constantia"/>
              </a:rPr>
              <a:t> </a:t>
            </a:r>
            <a:r>
              <a:rPr sz="2400" spc="-25" dirty="0">
                <a:latin typeface="Constantia"/>
                <a:cs typeface="Constantia"/>
              </a:rPr>
              <a:t>Emperador,</a:t>
            </a:r>
            <a:r>
              <a:rPr sz="2400" spc="-2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además </a:t>
            </a:r>
            <a:r>
              <a:rPr sz="2400" spc="-5" dirty="0">
                <a:latin typeface="Constantia"/>
                <a:cs typeface="Constantia"/>
              </a:rPr>
              <a:t>de </a:t>
            </a:r>
            <a:r>
              <a:rPr sz="2400" dirty="0">
                <a:latin typeface="Constantia"/>
                <a:cs typeface="Constantia"/>
              </a:rPr>
              <a:t>un </a:t>
            </a:r>
            <a:r>
              <a:rPr sz="2400" spc="-10" dirty="0">
                <a:latin typeface="Constantia"/>
                <a:cs typeface="Constantia"/>
              </a:rPr>
              <a:t>ejército </a:t>
            </a:r>
            <a:r>
              <a:rPr sz="2400" spc="-5" dirty="0">
                <a:latin typeface="Constantia"/>
                <a:cs typeface="Constantia"/>
              </a:rPr>
              <a:t> capaz </a:t>
            </a:r>
            <a:r>
              <a:rPr sz="2400" dirty="0">
                <a:latin typeface="Constantia"/>
                <a:cs typeface="Constantia"/>
              </a:rPr>
              <a:t>y </a:t>
            </a:r>
            <a:r>
              <a:rPr sz="2400" spc="-5" dirty="0">
                <a:latin typeface="Constantia"/>
                <a:cs typeface="Constantia"/>
              </a:rPr>
              <a:t>profesional, </a:t>
            </a:r>
            <a:r>
              <a:rPr sz="2400" dirty="0">
                <a:latin typeface="Constantia"/>
                <a:cs typeface="Constantia"/>
              </a:rPr>
              <a:t>hacían </a:t>
            </a:r>
            <a:r>
              <a:rPr sz="2400" spc="-5" dirty="0">
                <a:latin typeface="Constantia"/>
                <a:cs typeface="Constantia"/>
              </a:rPr>
              <a:t>del</a:t>
            </a:r>
            <a:r>
              <a:rPr sz="2400" dirty="0">
                <a:latin typeface="Constantia"/>
                <a:cs typeface="Constantia"/>
              </a:rPr>
              <a:t> Imperio </a:t>
            </a:r>
            <a:r>
              <a:rPr sz="2400" spc="-10" dirty="0">
                <a:latin typeface="Constantia"/>
                <a:cs typeface="Constantia"/>
              </a:rPr>
              <a:t>bizantino,</a:t>
            </a:r>
            <a:r>
              <a:rPr sz="2400" spc="-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el </a:t>
            </a:r>
            <a:r>
              <a:rPr sz="2400" spc="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mas</a:t>
            </a:r>
            <a:r>
              <a:rPr sz="2400" spc="-7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importante</a:t>
            </a:r>
            <a:r>
              <a:rPr sz="2400" spc="-14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de</a:t>
            </a:r>
            <a:r>
              <a:rPr sz="2400" spc="-114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esta</a:t>
            </a:r>
            <a:r>
              <a:rPr sz="2400" spc="-12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etapa.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0739" y="5341358"/>
            <a:ext cx="4485005" cy="788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5810"/>
              </a:lnSpc>
            </a:pPr>
            <a:r>
              <a:rPr sz="6000" spc="-25" dirty="0">
                <a:solidFill>
                  <a:srgbClr val="FF0000"/>
                </a:solidFill>
                <a:latin typeface="Constantia"/>
                <a:cs typeface="Constantia"/>
              </a:rPr>
              <a:t>Antecedentes</a:t>
            </a:r>
            <a:endParaRPr sz="6000">
              <a:latin typeface="Constantia"/>
              <a:cs typeface="Constantia"/>
            </a:endParaRPr>
          </a:p>
        </p:txBody>
      </p:sp>
      <p:pic>
        <p:nvPicPr>
          <p:cNvPr id="7170" name="Picture 2" descr="Constantinopla, 1453: sitiadores y sitiados - La caída de Constantinopla">
            <a:extLst>
              <a:ext uri="{FF2B5EF4-FFF2-40B4-BE49-F238E27FC236}">
                <a16:creationId xmlns:a16="http://schemas.microsoft.com/office/drawing/2014/main" id="{9D08EFE2-2534-49EE-9CEC-17FA280F3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962400"/>
            <a:ext cx="3098264" cy="2384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3110" y="733425"/>
            <a:ext cx="5571490" cy="44448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115" marR="5080" indent="-273050" algn="just">
              <a:lnSpc>
                <a:spcPct val="100000"/>
              </a:lnSpc>
              <a:spcBef>
                <a:spcPts val="100"/>
              </a:spcBef>
              <a:buClr>
                <a:srgbClr val="AC0000"/>
              </a:buClr>
              <a:buFont typeface="Arial MT"/>
              <a:buChar char="•"/>
              <a:tabLst>
                <a:tab pos="285750" algn="l"/>
              </a:tabLst>
            </a:pPr>
            <a:r>
              <a:rPr sz="2400" spc="20" dirty="0">
                <a:latin typeface="Constantia"/>
                <a:cs typeface="Constantia"/>
              </a:rPr>
              <a:t>La</a:t>
            </a:r>
            <a:r>
              <a:rPr sz="2400" spc="-2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Primera</a:t>
            </a:r>
            <a:r>
              <a:rPr sz="2400" spc="-3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Cruzada</a:t>
            </a:r>
            <a:r>
              <a:rPr sz="2400" spc="-2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Cristiana</a:t>
            </a:r>
            <a:r>
              <a:rPr sz="2400" spc="-2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fue</a:t>
            </a:r>
            <a:r>
              <a:rPr sz="2400" spc="-2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predicada </a:t>
            </a:r>
            <a:r>
              <a:rPr sz="2400" spc="-59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en </a:t>
            </a:r>
            <a:r>
              <a:rPr sz="2400" spc="-5" dirty="0">
                <a:latin typeface="Constantia"/>
                <a:cs typeface="Constantia"/>
              </a:rPr>
              <a:t>1095 </a:t>
            </a:r>
            <a:r>
              <a:rPr sz="2400" dirty="0">
                <a:latin typeface="Constantia"/>
                <a:cs typeface="Constantia"/>
              </a:rPr>
              <a:t>por el </a:t>
            </a:r>
            <a:r>
              <a:rPr sz="2400" spc="-10" dirty="0">
                <a:latin typeface="Constantia"/>
                <a:cs typeface="Constantia"/>
              </a:rPr>
              <a:t>Papa </a:t>
            </a:r>
            <a:r>
              <a:rPr sz="2400" spc="-20" dirty="0">
                <a:latin typeface="Constantia"/>
                <a:cs typeface="Constantia"/>
              </a:rPr>
              <a:t>Urbano </a:t>
            </a:r>
            <a:r>
              <a:rPr sz="2400" dirty="0">
                <a:latin typeface="Constantia"/>
                <a:cs typeface="Constantia"/>
              </a:rPr>
              <a:t>II en el </a:t>
            </a:r>
            <a:r>
              <a:rPr sz="2400" spc="-10" dirty="0">
                <a:latin typeface="Constantia"/>
                <a:cs typeface="Constantia"/>
              </a:rPr>
              <a:t>concilio </a:t>
            </a:r>
            <a:r>
              <a:rPr sz="2400" spc="-59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de</a:t>
            </a:r>
            <a:r>
              <a:rPr sz="240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Clermont</a:t>
            </a:r>
            <a:r>
              <a:rPr sz="2400" dirty="0">
                <a:latin typeface="Constantia"/>
                <a:cs typeface="Constantia"/>
              </a:rPr>
              <a:t> </a:t>
            </a:r>
            <a:r>
              <a:rPr sz="2400" spc="-15" dirty="0">
                <a:latin typeface="Constantia"/>
                <a:cs typeface="Constantia"/>
              </a:rPr>
              <a:t>con</a:t>
            </a:r>
            <a:r>
              <a:rPr sz="2400" spc="57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el</a:t>
            </a:r>
            <a:r>
              <a:rPr sz="2400" spc="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doble</a:t>
            </a:r>
            <a:r>
              <a:rPr sz="240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objetivo</a:t>
            </a:r>
            <a:r>
              <a:rPr sz="2400" spc="-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de </a:t>
            </a:r>
            <a:r>
              <a:rPr sz="2400" spc="-5" dirty="0">
                <a:latin typeface="Constantia"/>
                <a:cs typeface="Constantia"/>
              </a:rPr>
              <a:t> </a:t>
            </a:r>
            <a:r>
              <a:rPr sz="2400" spc="-15" dirty="0">
                <a:latin typeface="Constantia"/>
                <a:cs typeface="Constantia"/>
              </a:rPr>
              <a:t>ayudar </a:t>
            </a:r>
            <a:r>
              <a:rPr sz="2400" dirty="0">
                <a:latin typeface="Constantia"/>
                <a:cs typeface="Constantia"/>
              </a:rPr>
              <a:t>a </a:t>
            </a:r>
            <a:r>
              <a:rPr sz="2400" spc="-5" dirty="0">
                <a:latin typeface="Constantia"/>
                <a:cs typeface="Constantia"/>
              </a:rPr>
              <a:t>los cristianos </a:t>
            </a:r>
            <a:r>
              <a:rPr sz="2400" spc="-20" dirty="0">
                <a:latin typeface="Constantia"/>
                <a:cs typeface="Constantia"/>
              </a:rPr>
              <a:t>ortodoxos </a:t>
            </a:r>
            <a:r>
              <a:rPr sz="2400" dirty="0">
                <a:latin typeface="Constantia"/>
                <a:cs typeface="Constantia"/>
              </a:rPr>
              <a:t>orientales </a:t>
            </a:r>
            <a:r>
              <a:rPr sz="2400" spc="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y </a:t>
            </a:r>
            <a:r>
              <a:rPr sz="2400" spc="-5" dirty="0">
                <a:latin typeface="Constantia"/>
                <a:cs typeface="Constantia"/>
              </a:rPr>
              <a:t>la liberación de Jerusalén "Tierra Santa" </a:t>
            </a:r>
            <a:r>
              <a:rPr sz="240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del </a:t>
            </a:r>
            <a:r>
              <a:rPr sz="2400" spc="-20" dirty="0" err="1">
                <a:latin typeface="Constantia"/>
                <a:cs typeface="Constantia"/>
              </a:rPr>
              <a:t>yugo</a:t>
            </a:r>
            <a:r>
              <a:rPr sz="2400" spc="-20" dirty="0">
                <a:latin typeface="Constantia"/>
                <a:cs typeface="Constantia"/>
              </a:rPr>
              <a:t> </a:t>
            </a:r>
            <a:r>
              <a:rPr lang="es-ES" sz="2400" spc="-20" dirty="0">
                <a:latin typeface="Constantia"/>
                <a:cs typeface="Constantia"/>
              </a:rPr>
              <a:t> </a:t>
            </a:r>
            <a:r>
              <a:rPr sz="2400" spc="-10" dirty="0" err="1">
                <a:latin typeface="Constantia"/>
                <a:cs typeface="Constantia"/>
              </a:rPr>
              <a:t>Musulmán</a:t>
            </a:r>
            <a:r>
              <a:rPr sz="2400" spc="-10" dirty="0">
                <a:latin typeface="Constantia"/>
                <a:cs typeface="Constantia"/>
              </a:rPr>
              <a:t>. </a:t>
            </a:r>
            <a:r>
              <a:rPr sz="2400" spc="-5" dirty="0">
                <a:latin typeface="Constantia"/>
                <a:cs typeface="Constantia"/>
              </a:rPr>
              <a:t>En realidad, no </a:t>
            </a:r>
            <a:r>
              <a:rPr sz="2400" dirty="0">
                <a:latin typeface="Constantia"/>
                <a:cs typeface="Constantia"/>
              </a:rPr>
              <a:t>fue un </a:t>
            </a:r>
            <a:r>
              <a:rPr sz="2400" spc="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movimiento</a:t>
            </a:r>
            <a:r>
              <a:rPr sz="2400" spc="-5" dirty="0">
                <a:latin typeface="Constantia"/>
                <a:cs typeface="Constantia"/>
              </a:rPr>
              <a:t> </a:t>
            </a:r>
            <a:r>
              <a:rPr sz="2400" spc="-25" dirty="0">
                <a:latin typeface="Constantia"/>
                <a:cs typeface="Constantia"/>
              </a:rPr>
              <a:t>único,</a:t>
            </a:r>
            <a:r>
              <a:rPr sz="2400" spc="-2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sino</a:t>
            </a:r>
            <a:r>
              <a:rPr sz="2400" spc="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una</a:t>
            </a:r>
            <a:r>
              <a:rPr sz="2400" dirty="0">
                <a:latin typeface="Constantia"/>
                <a:cs typeface="Constantia"/>
              </a:rPr>
              <a:t> serie</a:t>
            </a:r>
            <a:r>
              <a:rPr sz="2400" spc="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de </a:t>
            </a:r>
            <a:r>
              <a:rPr sz="2400" spc="-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acciones </a:t>
            </a:r>
            <a:r>
              <a:rPr sz="2400" spc="-5" dirty="0">
                <a:latin typeface="Constantia"/>
                <a:cs typeface="Constantia"/>
              </a:rPr>
              <a:t>de guerra </a:t>
            </a:r>
            <a:r>
              <a:rPr sz="2400" spc="-20" dirty="0">
                <a:latin typeface="Constantia"/>
                <a:cs typeface="Constantia"/>
              </a:rPr>
              <a:t>con </a:t>
            </a:r>
            <a:r>
              <a:rPr sz="2400" spc="-10" dirty="0">
                <a:latin typeface="Constantia"/>
                <a:cs typeface="Constantia"/>
              </a:rPr>
              <a:t>inspiración religiosa </a:t>
            </a:r>
            <a:r>
              <a:rPr sz="2400" spc="-59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que </a:t>
            </a:r>
            <a:r>
              <a:rPr sz="2400" spc="-20" dirty="0">
                <a:latin typeface="Constantia"/>
                <a:cs typeface="Constantia"/>
              </a:rPr>
              <a:t>incluyó </a:t>
            </a:r>
            <a:r>
              <a:rPr sz="2400" spc="-5" dirty="0">
                <a:latin typeface="Constantia"/>
                <a:cs typeface="Constantia"/>
              </a:rPr>
              <a:t>la Cruzada de los </a:t>
            </a:r>
            <a:r>
              <a:rPr sz="2400" spc="-20" dirty="0">
                <a:latin typeface="Constantia"/>
                <a:cs typeface="Constantia"/>
              </a:rPr>
              <a:t>Pobres </a:t>
            </a:r>
            <a:r>
              <a:rPr sz="2400" dirty="0">
                <a:latin typeface="Constantia"/>
                <a:cs typeface="Constantia"/>
              </a:rPr>
              <a:t>y </a:t>
            </a:r>
            <a:r>
              <a:rPr sz="2400" spc="-5" dirty="0">
                <a:latin typeface="Constantia"/>
                <a:cs typeface="Constantia"/>
              </a:rPr>
              <a:t>la </a:t>
            </a:r>
            <a:r>
              <a:rPr sz="240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Cruzada</a:t>
            </a:r>
            <a:r>
              <a:rPr sz="240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de</a:t>
            </a:r>
            <a:r>
              <a:rPr sz="240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los</a:t>
            </a:r>
            <a:r>
              <a:rPr sz="240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Nobles</a:t>
            </a:r>
            <a:r>
              <a:rPr sz="2400" dirty="0">
                <a:latin typeface="Constantia"/>
                <a:cs typeface="Constantia"/>
              </a:rPr>
              <a:t> (</a:t>
            </a:r>
            <a:r>
              <a:rPr sz="2400" spc="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cruzada</a:t>
            </a:r>
            <a:r>
              <a:rPr sz="240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de</a:t>
            </a:r>
            <a:r>
              <a:rPr sz="2400" dirty="0">
                <a:latin typeface="Constantia"/>
                <a:cs typeface="Constantia"/>
              </a:rPr>
              <a:t> los </a:t>
            </a:r>
            <a:r>
              <a:rPr sz="2400" spc="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barones</a:t>
            </a:r>
            <a:r>
              <a:rPr sz="2400" spc="-10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o</a:t>
            </a:r>
            <a:r>
              <a:rPr sz="2400" spc="-12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caballeresca)</a:t>
            </a:r>
            <a:endParaRPr sz="2400" dirty="0">
              <a:latin typeface="Constantia"/>
              <a:cs typeface="Constant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4600" y="1600200"/>
            <a:ext cx="2308860" cy="335584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66800" y="5412910"/>
            <a:ext cx="7139813" cy="7609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5805"/>
              </a:lnSpc>
            </a:pPr>
            <a:r>
              <a:rPr sz="6000" spc="-15" dirty="0">
                <a:solidFill>
                  <a:srgbClr val="FF0000"/>
                </a:solidFill>
                <a:latin typeface="Constantia"/>
                <a:cs typeface="Constantia"/>
              </a:rPr>
              <a:t>Primera</a:t>
            </a:r>
            <a:r>
              <a:rPr sz="6000" spc="-24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6000" spc="-5" dirty="0">
                <a:solidFill>
                  <a:srgbClr val="FF0000"/>
                </a:solidFill>
                <a:latin typeface="Constantia"/>
                <a:cs typeface="Constantia"/>
              </a:rPr>
              <a:t>Cruzada</a:t>
            </a:r>
            <a:endParaRPr sz="6000" dirty="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8267" y="805688"/>
            <a:ext cx="5611495" cy="404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115" marR="5080" indent="-273050" algn="just">
              <a:lnSpc>
                <a:spcPct val="100000"/>
              </a:lnSpc>
              <a:spcBef>
                <a:spcPts val="100"/>
              </a:spcBef>
              <a:buClr>
                <a:srgbClr val="AC0000"/>
              </a:buClr>
              <a:buFont typeface="Arial MT"/>
              <a:buChar char="•"/>
              <a:tabLst>
                <a:tab pos="285750" algn="l"/>
              </a:tabLst>
            </a:pPr>
            <a:r>
              <a:rPr sz="2400" spc="20" dirty="0">
                <a:solidFill>
                  <a:srgbClr val="2F2F2F"/>
                </a:solidFill>
                <a:latin typeface="Constantia"/>
                <a:cs typeface="Constantia"/>
              </a:rPr>
              <a:t>La</a:t>
            </a:r>
            <a:r>
              <a:rPr sz="2400" spc="25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Constantia"/>
                <a:cs typeface="Constantia"/>
              </a:rPr>
              <a:t>Segunda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Constantia"/>
                <a:cs typeface="Constantia"/>
              </a:rPr>
              <a:t>Cruzada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spc="-15" dirty="0">
                <a:solidFill>
                  <a:srgbClr val="2F2F2F"/>
                </a:solidFill>
                <a:latin typeface="Constantia"/>
                <a:cs typeface="Constantia"/>
              </a:rPr>
              <a:t>(1147-1149)</a:t>
            </a:r>
            <a:r>
              <a:rPr sz="2400" spc="-10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fue</a:t>
            </a:r>
            <a:r>
              <a:rPr sz="2400" spc="5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Constantia"/>
                <a:cs typeface="Constantia"/>
              </a:rPr>
              <a:t>la </a:t>
            </a:r>
            <a:r>
              <a:rPr sz="2400" spc="-590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Constantia"/>
                <a:cs typeface="Constantia"/>
              </a:rPr>
              <a:t>segunda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Constantia"/>
                <a:cs typeface="Constantia"/>
              </a:rPr>
              <a:t>gran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Constantia"/>
                <a:cs typeface="Constantia"/>
              </a:rPr>
              <a:t>cruzada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 lanzado</a:t>
            </a:r>
            <a:r>
              <a:rPr sz="2400" spc="5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Constantia"/>
                <a:cs typeface="Constantia"/>
              </a:rPr>
              <a:t>desde 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spc="-10" dirty="0">
                <a:solidFill>
                  <a:srgbClr val="2F2F2F"/>
                </a:solidFill>
                <a:latin typeface="Constantia"/>
                <a:cs typeface="Constantia"/>
              </a:rPr>
              <a:t>Europa.</a:t>
            </a:r>
            <a:r>
              <a:rPr sz="2400" spc="-5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spc="-20" dirty="0">
                <a:solidFill>
                  <a:srgbClr val="2F2F2F"/>
                </a:solidFill>
                <a:latin typeface="Constantia"/>
                <a:cs typeface="Constantia"/>
              </a:rPr>
              <a:t>Fue</a:t>
            </a:r>
            <a:r>
              <a:rPr sz="2400" spc="-15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spc="-20" dirty="0">
                <a:solidFill>
                  <a:srgbClr val="2F2F2F"/>
                </a:solidFill>
                <a:latin typeface="Constantia"/>
                <a:cs typeface="Constantia"/>
              </a:rPr>
              <a:t>convocada</a:t>
            </a:r>
            <a:r>
              <a:rPr sz="2400" spc="-15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en</a:t>
            </a:r>
            <a:r>
              <a:rPr sz="2400" spc="5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spc="-15" dirty="0">
                <a:solidFill>
                  <a:srgbClr val="2F2F2F"/>
                </a:solidFill>
                <a:latin typeface="Constantia"/>
                <a:cs typeface="Constantia"/>
              </a:rPr>
              <a:t>1145,</a:t>
            </a:r>
            <a:r>
              <a:rPr sz="2400" spc="575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en </a:t>
            </a:r>
            <a:r>
              <a:rPr sz="2400" spc="5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Constantia"/>
                <a:cs typeface="Constantia"/>
              </a:rPr>
              <a:t>respuesta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 a</a:t>
            </a:r>
            <a:r>
              <a:rPr sz="2400" spc="5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Constantia"/>
                <a:cs typeface="Constantia"/>
              </a:rPr>
              <a:t>la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Constantia"/>
                <a:cs typeface="Constantia"/>
              </a:rPr>
              <a:t>caída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Constantia"/>
                <a:cs typeface="Constantia"/>
              </a:rPr>
              <a:t>del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Constantia"/>
                <a:cs typeface="Constantia"/>
              </a:rPr>
              <a:t>Condado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spc="-10" dirty="0">
                <a:solidFill>
                  <a:srgbClr val="2F2F2F"/>
                </a:solidFill>
                <a:latin typeface="Constantia"/>
                <a:cs typeface="Constantia"/>
              </a:rPr>
              <a:t>de </a:t>
            </a:r>
            <a:r>
              <a:rPr sz="2400" spc="-5" dirty="0">
                <a:solidFill>
                  <a:srgbClr val="2F2F2F"/>
                </a:solidFill>
                <a:latin typeface="Constantia"/>
                <a:cs typeface="Constantia"/>
              </a:rPr>
              <a:t> Edesa 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el año </a:t>
            </a:r>
            <a:r>
              <a:rPr sz="2400" spc="-5" dirty="0">
                <a:solidFill>
                  <a:srgbClr val="2F2F2F"/>
                </a:solidFill>
                <a:latin typeface="Constantia"/>
                <a:cs typeface="Constantia"/>
              </a:rPr>
              <a:t>anterior 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por las fuerzas </a:t>
            </a:r>
            <a:r>
              <a:rPr sz="2400" spc="-10" dirty="0">
                <a:solidFill>
                  <a:srgbClr val="2F2F2F"/>
                </a:solidFill>
                <a:latin typeface="Constantia"/>
                <a:cs typeface="Constantia"/>
              </a:rPr>
              <a:t>de </a:t>
            </a:r>
            <a:r>
              <a:rPr sz="2400" spc="-5" dirty="0">
                <a:solidFill>
                  <a:srgbClr val="2F2F2F"/>
                </a:solidFill>
                <a:latin typeface="Constantia"/>
                <a:cs typeface="Constantia"/>
              </a:rPr>
              <a:t> Zengi.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Constantia"/>
                <a:cs typeface="Constantia"/>
              </a:rPr>
              <a:t>El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spc="-10" dirty="0">
                <a:solidFill>
                  <a:srgbClr val="2F2F2F"/>
                </a:solidFill>
                <a:latin typeface="Constantia"/>
                <a:cs typeface="Constantia"/>
              </a:rPr>
              <a:t>condado 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había sido </a:t>
            </a:r>
            <a:r>
              <a:rPr sz="2400" spc="-5" dirty="0">
                <a:solidFill>
                  <a:srgbClr val="2F2F2F"/>
                </a:solidFill>
                <a:latin typeface="Constantia"/>
                <a:cs typeface="Constantia"/>
              </a:rPr>
              <a:t>fundado 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spc="-15" dirty="0">
                <a:solidFill>
                  <a:srgbClr val="2F2F2F"/>
                </a:solidFill>
                <a:latin typeface="Constantia"/>
                <a:cs typeface="Constantia"/>
              </a:rPr>
              <a:t>durante </a:t>
            </a:r>
            <a:r>
              <a:rPr sz="2400" spc="-5" dirty="0">
                <a:solidFill>
                  <a:srgbClr val="2F2F2F"/>
                </a:solidFill>
                <a:latin typeface="Constantia"/>
                <a:cs typeface="Constantia"/>
              </a:rPr>
              <a:t>la Primera </a:t>
            </a:r>
            <a:r>
              <a:rPr sz="2400" spc="-10" dirty="0">
                <a:solidFill>
                  <a:srgbClr val="2F2F2F"/>
                </a:solidFill>
                <a:latin typeface="Constantia"/>
                <a:cs typeface="Constantia"/>
              </a:rPr>
              <a:t>Cruzada </a:t>
            </a:r>
            <a:r>
              <a:rPr sz="2400" spc="-5" dirty="0">
                <a:solidFill>
                  <a:srgbClr val="2F2F2F"/>
                </a:solidFill>
                <a:latin typeface="Constantia"/>
                <a:cs typeface="Constantia"/>
              </a:rPr>
              <a:t>(1095-1099) 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 por </a:t>
            </a:r>
            <a:r>
              <a:rPr sz="2400" spc="-5" dirty="0">
                <a:solidFill>
                  <a:srgbClr val="2F2F2F"/>
                </a:solidFill>
                <a:latin typeface="Constantia"/>
                <a:cs typeface="Constantia"/>
              </a:rPr>
              <a:t>Balduino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Constantia"/>
                <a:cs typeface="Constantia"/>
              </a:rPr>
              <a:t>de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Constantia"/>
                <a:cs typeface="Constantia"/>
              </a:rPr>
              <a:t>Boulogne</a:t>
            </a:r>
            <a:r>
              <a:rPr sz="2400" spc="590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(Balduino I </a:t>
            </a:r>
            <a:r>
              <a:rPr sz="2400" spc="5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Constantia"/>
                <a:cs typeface="Constantia"/>
              </a:rPr>
              <a:t>de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Constantia"/>
                <a:cs typeface="Constantia"/>
              </a:rPr>
              <a:t>Jerusalén)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 en</a:t>
            </a:r>
            <a:r>
              <a:rPr sz="2400" spc="5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1098.</a:t>
            </a:r>
            <a:r>
              <a:rPr sz="2400" spc="5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Constantia"/>
                <a:cs typeface="Constantia"/>
              </a:rPr>
              <a:t>Si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spc="-10" dirty="0">
                <a:solidFill>
                  <a:srgbClr val="2F2F2F"/>
                </a:solidFill>
                <a:latin typeface="Constantia"/>
                <a:cs typeface="Constantia"/>
              </a:rPr>
              <a:t>bien</a:t>
            </a:r>
            <a:r>
              <a:rPr sz="2400" spc="-5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spc="-10" dirty="0">
                <a:solidFill>
                  <a:srgbClr val="2F2F2F"/>
                </a:solidFill>
                <a:latin typeface="Constantia"/>
                <a:cs typeface="Constantia"/>
              </a:rPr>
              <a:t>fue</a:t>
            </a:r>
            <a:r>
              <a:rPr sz="2400" spc="-5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el </a:t>
            </a:r>
            <a:r>
              <a:rPr sz="2400" spc="5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Constantia"/>
                <a:cs typeface="Constantia"/>
              </a:rPr>
              <a:t>primer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Constantia"/>
                <a:cs typeface="Constantia"/>
              </a:rPr>
              <a:t>Estado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Constantia"/>
                <a:cs typeface="Constantia"/>
              </a:rPr>
              <a:t>Cruzado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Constantia"/>
                <a:cs typeface="Constantia"/>
              </a:rPr>
              <a:t>que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 se</a:t>
            </a:r>
            <a:r>
              <a:rPr sz="2400" spc="600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spc="-10" dirty="0">
                <a:solidFill>
                  <a:srgbClr val="2F2F2F"/>
                </a:solidFill>
                <a:latin typeface="Constantia"/>
                <a:cs typeface="Constantia"/>
              </a:rPr>
              <a:t>fundó, </a:t>
            </a:r>
            <a:r>
              <a:rPr sz="2400" spc="-590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fue</a:t>
            </a:r>
            <a:r>
              <a:rPr sz="2400" spc="-110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Constantia"/>
                <a:cs typeface="Constantia"/>
              </a:rPr>
              <a:t>tambié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n</a:t>
            </a:r>
            <a:r>
              <a:rPr sz="2400" spc="-100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el</a:t>
            </a:r>
            <a:r>
              <a:rPr sz="2400" spc="-45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pr</a:t>
            </a:r>
            <a:r>
              <a:rPr sz="2400" spc="5" dirty="0">
                <a:solidFill>
                  <a:srgbClr val="2F2F2F"/>
                </a:solidFill>
                <a:latin typeface="Constantia"/>
                <a:cs typeface="Constantia"/>
              </a:rPr>
              <a:t>i</a:t>
            </a:r>
            <a:r>
              <a:rPr sz="2400" spc="-5" dirty="0">
                <a:solidFill>
                  <a:srgbClr val="2F2F2F"/>
                </a:solidFill>
                <a:latin typeface="Constantia"/>
                <a:cs typeface="Constantia"/>
              </a:rPr>
              <a:t>me</a:t>
            </a:r>
            <a:r>
              <a:rPr sz="2400" spc="-35" dirty="0">
                <a:solidFill>
                  <a:srgbClr val="2F2F2F"/>
                </a:solidFill>
                <a:latin typeface="Constantia"/>
                <a:cs typeface="Constantia"/>
              </a:rPr>
              <a:t>r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o</a:t>
            </a:r>
            <a:r>
              <a:rPr sz="2400" spc="-140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en</a:t>
            </a:r>
            <a:r>
              <a:rPr sz="2400" spc="-90" dirty="0">
                <a:solidFill>
                  <a:srgbClr val="2F2F2F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Constantia"/>
                <a:cs typeface="Constantia"/>
              </a:rPr>
              <a:t>cae</a:t>
            </a:r>
            <a:r>
              <a:rPr sz="2400" spc="-210" dirty="0">
                <a:solidFill>
                  <a:srgbClr val="2F2F2F"/>
                </a:solidFill>
                <a:latin typeface="Constantia"/>
                <a:cs typeface="Constantia"/>
              </a:rPr>
              <a:t>r</a:t>
            </a:r>
            <a:r>
              <a:rPr sz="2400" dirty="0">
                <a:solidFill>
                  <a:srgbClr val="2F2F2F"/>
                </a:solidFill>
                <a:latin typeface="Constantia"/>
                <a:cs typeface="Constantia"/>
              </a:rPr>
              <a:t>.</a:t>
            </a:r>
            <a:endParaRPr sz="2400">
              <a:latin typeface="Constantia"/>
              <a:cs typeface="Constant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3600" y="1481645"/>
            <a:ext cx="2852928" cy="269748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295400" y="5341358"/>
            <a:ext cx="6743065" cy="788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5810"/>
              </a:lnSpc>
            </a:pPr>
            <a:r>
              <a:rPr lang="es-ES" sz="6000" dirty="0">
                <a:solidFill>
                  <a:srgbClr val="FF0000"/>
                </a:solidFill>
                <a:latin typeface="Constantia"/>
                <a:cs typeface="Constantia"/>
              </a:rPr>
              <a:t>   </a:t>
            </a:r>
            <a:r>
              <a:rPr sz="6000" dirty="0">
                <a:solidFill>
                  <a:srgbClr val="FF0000"/>
                </a:solidFill>
                <a:latin typeface="Constantia"/>
                <a:cs typeface="Constantia"/>
              </a:rPr>
              <a:t>Segunda</a:t>
            </a:r>
            <a:r>
              <a:rPr sz="6000" spc="-25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6000" spc="-5" dirty="0">
                <a:solidFill>
                  <a:srgbClr val="FF0000"/>
                </a:solidFill>
                <a:latin typeface="Constantia"/>
                <a:cs typeface="Constantia"/>
              </a:rPr>
              <a:t>Cruzada</a:t>
            </a:r>
            <a:endParaRPr sz="6000" dirty="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2AC0F86-9A78-4E84-A4B4-ADB8B2629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AF78B9E-8BE2-4706-9377-A05FA25AB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1802" y="0"/>
            <a:ext cx="9172471" cy="6856214"/>
            <a:chOff x="-15736" y="0"/>
            <a:chExt cx="12229962" cy="6856214"/>
          </a:xfrm>
        </p:grpSpPr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32CDFDE2-4DB3-4623-BA21-187D1B710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ED74B2AA-1443-4E9B-8462-F7F5B8525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9BB652B6-7300-49EC-9422-EF5342492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D0909587-01DE-424D-A15F-DAA28CF2C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3" name="object 3"/>
          <p:cNvSpPr txBox="1"/>
          <p:nvPr/>
        </p:nvSpPr>
        <p:spPr>
          <a:xfrm>
            <a:off x="5651868" y="982132"/>
            <a:ext cx="2520579" cy="13038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b="1" spc="-525" dirty="0" err="1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T</a:t>
            </a:r>
            <a:r>
              <a:rPr lang="en-US" sz="4100" b="1" dirty="0" err="1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e</a:t>
            </a:r>
            <a:r>
              <a:rPr lang="en-US" sz="4100" b="1" spc="-75" dirty="0" err="1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r</a:t>
            </a:r>
            <a:r>
              <a:rPr lang="en-US" sz="4100" b="1" spc="-120" dirty="0" err="1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c</a:t>
            </a:r>
            <a:r>
              <a:rPr lang="en-US" sz="4100" b="1" dirty="0" err="1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e</a:t>
            </a:r>
            <a:r>
              <a:rPr lang="en-US" sz="4100" b="1" spc="-100" dirty="0" err="1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r</a:t>
            </a:r>
            <a:r>
              <a:rPr lang="en-US" sz="4100" b="1" dirty="0" err="1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a</a:t>
            </a:r>
            <a:r>
              <a:rPr lang="en-US" sz="4100" b="1" spc="-200" dirty="0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100" b="1" spc="-5" dirty="0" err="1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Cruzada</a:t>
            </a:r>
            <a:endParaRPr lang="en-US" sz="4100" b="1" dirty="0">
              <a:ln w="3175" cmpd="sng">
                <a:noFill/>
              </a:ln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9A54E25-1C05-48E5-A5CC-3778C1D36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9482" y="1092200"/>
            <a:ext cx="4457015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Tercera cruzada - Wikipedia, la enciclopedia libre">
            <a:extLst>
              <a:ext uri="{FF2B5EF4-FFF2-40B4-BE49-F238E27FC236}">
                <a16:creationId xmlns:a16="http://schemas.microsoft.com/office/drawing/2014/main" id="{21E83ED2-4FE3-4A7B-B974-C05E8DF6B6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4" r="-4" b="-4"/>
          <a:stretch/>
        </p:blipFill>
        <p:spPr bwMode="auto">
          <a:xfrm>
            <a:off x="1059512" y="1410208"/>
            <a:ext cx="3959083" cy="385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0E5D0023-B23E-4823-8D72-B07FFF8CA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40066" y="2400639"/>
            <a:ext cx="25323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object 2"/>
          <p:cNvSpPr txBox="1"/>
          <p:nvPr/>
        </p:nvSpPr>
        <p:spPr>
          <a:xfrm>
            <a:off x="5651868" y="2556931"/>
            <a:ext cx="2806332" cy="34628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12065" marR="5080" algn="just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tabLst>
                <a:tab pos="285750" algn="l"/>
              </a:tabLst>
            </a:pPr>
            <a:r>
              <a:rPr lang="en-US" sz="1400" b="1" spc="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Las </a:t>
            </a:r>
            <a:r>
              <a:rPr lang="en-US" sz="14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intromisiones</a:t>
            </a:r>
            <a:r>
              <a:rPr lang="en-US" sz="14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del </a:t>
            </a:r>
            <a:r>
              <a:rPr lang="en-US" sz="14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Reino</a:t>
            </a:r>
            <a:r>
              <a:rPr lang="en-US" sz="14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</a:t>
            </a:r>
            <a:r>
              <a:rPr lang="en-US" sz="14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Jerusalén</a:t>
            </a:r>
            <a:r>
              <a:rPr lang="en-US" sz="14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decadente</a:t>
            </a:r>
            <a:r>
              <a:rPr lang="en-US" sz="14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califato</a:t>
            </a:r>
            <a:r>
              <a:rPr lang="en-US" sz="14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fatimí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 </a:t>
            </a:r>
            <a:r>
              <a:rPr lang="en-US" sz="1400" b="1" spc="-49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Egipto</a:t>
            </a:r>
            <a:r>
              <a:rPr lang="en-US" sz="14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llevaron</a:t>
            </a:r>
            <a:r>
              <a:rPr lang="en-US" sz="14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 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sultán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Nur 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al-Din 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mandar 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su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lugarteniente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Saladino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 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hacerse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cargo 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la 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situación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en-US" sz="14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No 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hizo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falta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mucho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tiempo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para 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que 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Saladino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se </a:t>
            </a:r>
            <a:r>
              <a:rPr lang="en-US" sz="1400" b="1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convirtiera</a:t>
            </a:r>
            <a:r>
              <a:rPr lang="en-US" sz="14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amo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 </a:t>
            </a:r>
            <a:r>
              <a:rPr lang="en-US" sz="1400" b="1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Egipto</a:t>
            </a:r>
            <a:r>
              <a:rPr lang="en-US" sz="14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aunque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hasta la </a:t>
            </a:r>
            <a:r>
              <a:rPr lang="en-US" sz="14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muerte</a:t>
            </a:r>
            <a:r>
              <a:rPr lang="en-US" sz="14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</a:t>
            </a:r>
            <a:r>
              <a:rPr lang="en-US" sz="1400" b="1" spc="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Nur 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al-Din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1174</a:t>
            </a:r>
            <a:r>
              <a:rPr lang="en-US" sz="1400" b="1" spc="-4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respetó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</a:t>
            </a:r>
            <a:r>
              <a:rPr lang="en-US" sz="1400" b="1" spc="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soberanía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</a:t>
            </a:r>
            <a:r>
              <a:rPr lang="en-US" sz="1400" b="1" spc="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éste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2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Pero</a:t>
            </a:r>
            <a:r>
              <a:rPr lang="en-US" sz="1400" b="1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tras</a:t>
            </a:r>
            <a:r>
              <a:rPr lang="en-US" sz="14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su</a:t>
            </a:r>
            <a:r>
              <a:rPr lang="en-US" sz="1400" b="1" spc="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muerte</a:t>
            </a:r>
            <a:r>
              <a:rPr lang="en-US" sz="14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Saladino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se 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proclamó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sultán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</a:t>
            </a:r>
            <a:r>
              <a:rPr lang="en-US" sz="14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Egipto</a:t>
            </a:r>
            <a:r>
              <a:rPr lang="en-US" sz="14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(a 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pesar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que 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había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un </a:t>
            </a:r>
            <a:r>
              <a:rPr lang="en-US" sz="14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heredero</a:t>
            </a:r>
            <a:r>
              <a:rPr lang="en-US" sz="14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al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trono</a:t>
            </a:r>
            <a:r>
              <a:rPr lang="en-US" sz="1400" b="1" spc="-5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</a:t>
            </a:r>
            <a:r>
              <a:rPr lang="en-US" sz="1400" b="1" spc="-4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Nur</a:t>
            </a:r>
            <a:r>
              <a:rPr lang="en-US" sz="1400" b="1" spc="-7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al-Din, 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su</a:t>
            </a:r>
            <a:r>
              <a:rPr lang="en-US" sz="1400" b="1" spc="-3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hijo</a:t>
            </a:r>
            <a:r>
              <a:rPr lang="en-US" sz="1400" b="1" spc="-7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</a:t>
            </a:r>
            <a:r>
              <a:rPr lang="en-US" sz="1400" b="1" spc="-4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sólo</a:t>
            </a:r>
            <a:r>
              <a:rPr lang="en-US" sz="1400" b="1" spc="-6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12</a:t>
            </a:r>
            <a:r>
              <a:rPr lang="en-US" sz="1400" b="1" spc="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años</a:t>
            </a:r>
            <a:r>
              <a:rPr lang="en-US" sz="1400" b="1" spc="-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que</a:t>
            </a:r>
            <a:r>
              <a:rPr lang="en-US" sz="1400" b="1" spc="-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murió</a:t>
            </a:r>
            <a:r>
              <a:rPr lang="en-US" sz="1400" b="1" spc="-5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envenenado</a:t>
            </a:r>
            <a:r>
              <a:rPr lang="en-US" sz="14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r>
              <a:rPr lang="en-US" sz="1400" b="1" spc="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y</a:t>
            </a:r>
            <a:r>
              <a:rPr lang="en-US" sz="1400" b="1" spc="-6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</a:t>
            </a:r>
            <a:r>
              <a:rPr lang="en-US" sz="1400" b="1" spc="-49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Siria</a:t>
            </a:r>
            <a:r>
              <a:rPr lang="en-US" sz="14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  <a:r>
              <a:rPr lang="en-US" sz="1400" b="1" spc="-7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dando</a:t>
            </a:r>
            <a:r>
              <a:rPr lang="en-US" sz="1400" b="1" spc="-10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comienzo</a:t>
            </a:r>
            <a:r>
              <a:rPr lang="en-US" sz="1400" b="1" spc="-8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</a:t>
            </a:r>
            <a:r>
              <a:rPr lang="en-US" sz="1400" b="1" spc="-9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dinastía</a:t>
            </a:r>
            <a:r>
              <a:rPr lang="en-US" sz="1400" b="1" spc="-1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ayyubí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2AC0F86-9A78-4E84-A4B4-ADB8B2629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AF78B9E-8BE2-4706-9377-A05FA25AB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1802" y="0"/>
            <a:ext cx="9172471" cy="6856214"/>
            <a:chOff x="-15736" y="0"/>
            <a:chExt cx="12229962" cy="6856214"/>
          </a:xfrm>
        </p:grpSpPr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32CDFDE2-4DB3-4623-BA21-187D1B710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ED74B2AA-1443-4E9B-8462-F7F5B8525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9BB652B6-7300-49EC-9422-EF5342492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D0909587-01DE-424D-A15F-DAA28CF2C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3" name="object 3"/>
          <p:cNvSpPr txBox="1"/>
          <p:nvPr/>
        </p:nvSpPr>
        <p:spPr>
          <a:xfrm>
            <a:off x="5651868" y="982132"/>
            <a:ext cx="2520579" cy="13038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spc="-25" dirty="0" err="1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Cuarta</a:t>
            </a:r>
            <a:r>
              <a:rPr lang="en-US" sz="4100" spc="-260" dirty="0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100" spc="-5" dirty="0" err="1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Cruzada</a:t>
            </a:r>
            <a:endParaRPr lang="en-US" sz="4100" dirty="0">
              <a:ln w="3175" cmpd="sng">
                <a:noFill/>
              </a:ln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9A54E25-1C05-48E5-A5CC-3778C1D36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9482" y="1092200"/>
            <a:ext cx="4457015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 descr="Cuarta cruzada - Wikipedia, la enciclopedia libre">
            <a:extLst>
              <a:ext uri="{FF2B5EF4-FFF2-40B4-BE49-F238E27FC236}">
                <a16:creationId xmlns:a16="http://schemas.microsoft.com/office/drawing/2014/main" id="{47D8A101-AA24-4765-B2EF-3D8F9363B0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92" r="11888"/>
          <a:stretch/>
        </p:blipFill>
        <p:spPr bwMode="auto">
          <a:xfrm>
            <a:off x="1059512" y="1410208"/>
            <a:ext cx="3959083" cy="385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0E5D0023-B23E-4823-8D72-B07FFF8CA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40066" y="2400639"/>
            <a:ext cx="25323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object 2"/>
          <p:cNvSpPr txBox="1"/>
          <p:nvPr/>
        </p:nvSpPr>
        <p:spPr>
          <a:xfrm>
            <a:off x="5651868" y="2556932"/>
            <a:ext cx="2520578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115" marR="5080" indent="-2730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tabLst>
                <a:tab pos="285750" algn="l"/>
              </a:tabLst>
            </a:pPr>
            <a:r>
              <a:rPr lang="en-US" sz="1300" spc="-45">
                <a:solidFill>
                  <a:schemeClr val="tx1">
                    <a:lumMod val="85000"/>
                    <a:lumOff val="15000"/>
                  </a:schemeClr>
                </a:solidFill>
              </a:rPr>
              <a:t>Tras </a:t>
            </a:r>
            <a:r>
              <a:rPr lang="en-US" sz="1300" spc="-5">
                <a:solidFill>
                  <a:schemeClr val="tx1">
                    <a:lumMod val="85000"/>
                    <a:lumOff val="15000"/>
                  </a:schemeClr>
                </a:solidFill>
              </a:rPr>
              <a:t>la tregua </a:t>
            </a:r>
            <a:r>
              <a:rPr lang="en-US" sz="1300">
                <a:solidFill>
                  <a:schemeClr val="tx1">
                    <a:lumMod val="85000"/>
                    <a:lumOff val="15000"/>
                  </a:schemeClr>
                </a:solidFill>
              </a:rPr>
              <a:t>firmada en </a:t>
            </a:r>
            <a:r>
              <a:rPr lang="en-US" sz="1300" spc="-5">
                <a:solidFill>
                  <a:schemeClr val="tx1">
                    <a:lumMod val="85000"/>
                    <a:lumOff val="15000"/>
                  </a:schemeClr>
                </a:solidFill>
              </a:rPr>
              <a:t>la </a:t>
            </a:r>
            <a:r>
              <a:rPr lang="en-US" sz="1300" spc="-50">
                <a:solidFill>
                  <a:schemeClr val="tx1">
                    <a:lumMod val="85000"/>
                    <a:lumOff val="15000"/>
                  </a:schemeClr>
                </a:solidFill>
              </a:rPr>
              <a:t>Tercera </a:t>
            </a:r>
            <a:r>
              <a:rPr lang="en-US" sz="1300" spc="-5">
                <a:solidFill>
                  <a:schemeClr val="tx1">
                    <a:lumMod val="85000"/>
                    <a:lumOff val="15000"/>
                  </a:schemeClr>
                </a:solidFill>
              </a:rPr>
              <a:t>Cruzada </a:t>
            </a:r>
            <a:r>
              <a:rPr lang="en-US" sz="1300">
                <a:solidFill>
                  <a:schemeClr val="tx1">
                    <a:lumMod val="85000"/>
                    <a:lumOff val="15000"/>
                  </a:schemeClr>
                </a:solidFill>
              </a:rPr>
              <a:t>y </a:t>
            </a:r>
            <a:r>
              <a:rPr lang="en-US" sz="1300" spc="-5">
                <a:solidFill>
                  <a:schemeClr val="tx1">
                    <a:lumMod val="85000"/>
                    <a:lumOff val="15000"/>
                  </a:schemeClr>
                </a:solidFill>
              </a:rPr>
              <a:t>la </a:t>
            </a:r>
            <a:r>
              <a:rPr lang="en-US" sz="1300" spc="-15">
                <a:solidFill>
                  <a:schemeClr val="tx1">
                    <a:lumMod val="85000"/>
                    <a:lumOff val="15000"/>
                  </a:schemeClr>
                </a:solidFill>
              </a:rPr>
              <a:t>muerte </a:t>
            </a:r>
            <a:r>
              <a:rPr lang="en-US" sz="1300" spc="-10">
                <a:solidFill>
                  <a:schemeClr val="tx1">
                    <a:lumMod val="85000"/>
                    <a:lumOff val="15000"/>
                  </a:schemeClr>
                </a:solidFill>
              </a:rPr>
              <a:t>de </a:t>
            </a:r>
            <a:r>
              <a:rPr lang="en-US" sz="1300" spc="-5">
                <a:solidFill>
                  <a:schemeClr val="tx1">
                    <a:lumMod val="85000"/>
                    <a:lumOff val="15000"/>
                  </a:schemeClr>
                </a:solidFill>
              </a:rPr>
              <a:t> Saladino</a:t>
            </a:r>
            <a:r>
              <a:rPr lang="en-US" sz="1300" spc="-114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300" spc="5">
                <a:solidFill>
                  <a:schemeClr val="tx1">
                    <a:lumMod val="85000"/>
                    <a:lumOff val="15000"/>
                  </a:schemeClr>
                </a:solidFill>
              </a:rPr>
              <a:t>en</a:t>
            </a:r>
            <a:r>
              <a:rPr lang="en-US" sz="1300" spc="-3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300" spc="-10">
                <a:solidFill>
                  <a:schemeClr val="tx1">
                    <a:lumMod val="85000"/>
                    <a:lumOff val="15000"/>
                  </a:schemeClr>
                </a:solidFill>
              </a:rPr>
              <a:t>1193,</a:t>
            </a:r>
            <a:r>
              <a:rPr lang="en-US" sz="1300" spc="-5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300">
                <a:solidFill>
                  <a:schemeClr val="tx1">
                    <a:lumMod val="85000"/>
                    <a:lumOff val="15000"/>
                  </a:schemeClr>
                </a:solidFill>
              </a:rPr>
              <a:t>se</a:t>
            </a:r>
            <a:r>
              <a:rPr lang="en-US" sz="1300" spc="-1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300" spc="-10">
                <a:solidFill>
                  <a:schemeClr val="tx1">
                    <a:lumMod val="85000"/>
                    <a:lumOff val="15000"/>
                  </a:schemeClr>
                </a:solidFill>
              </a:rPr>
              <a:t>sucedieron</a:t>
            </a:r>
            <a:r>
              <a:rPr lang="en-US" sz="1300" spc="-9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300" spc="-5">
                <a:solidFill>
                  <a:schemeClr val="tx1">
                    <a:lumMod val="85000"/>
                    <a:lumOff val="15000"/>
                  </a:schemeClr>
                </a:solidFill>
              </a:rPr>
              <a:t>algunos</a:t>
            </a:r>
            <a:r>
              <a:rPr lang="en-US" sz="1300" spc="-9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300" spc="-5">
                <a:solidFill>
                  <a:schemeClr val="tx1">
                    <a:lumMod val="85000"/>
                    <a:lumOff val="15000"/>
                  </a:schemeClr>
                </a:solidFill>
              </a:rPr>
              <a:t>años</a:t>
            </a:r>
            <a:r>
              <a:rPr lang="en-US" sz="1300" spc="-8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300">
                <a:solidFill>
                  <a:schemeClr val="tx1">
                    <a:lumMod val="85000"/>
                    <a:lumOff val="15000"/>
                  </a:schemeClr>
                </a:solidFill>
              </a:rPr>
              <a:t>de</a:t>
            </a:r>
            <a:r>
              <a:rPr lang="en-US" sz="1300" spc="-9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300" spc="-10">
                <a:solidFill>
                  <a:schemeClr val="tx1">
                    <a:lumMod val="85000"/>
                    <a:lumOff val="15000"/>
                  </a:schemeClr>
                </a:solidFill>
              </a:rPr>
              <a:t>relativa</a:t>
            </a:r>
            <a:r>
              <a:rPr lang="en-US" sz="1300" spc="-9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300" spc="-5">
                <a:solidFill>
                  <a:schemeClr val="tx1">
                    <a:lumMod val="85000"/>
                    <a:lumOff val="15000"/>
                  </a:schemeClr>
                </a:solidFill>
              </a:rPr>
              <a:t>paz,</a:t>
            </a:r>
            <a:r>
              <a:rPr lang="en-US" sz="1300" spc="-8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300" spc="-10">
                <a:solidFill>
                  <a:schemeClr val="tx1">
                    <a:lumMod val="85000"/>
                    <a:lumOff val="15000"/>
                  </a:schemeClr>
                </a:solidFill>
              </a:rPr>
              <a:t>en </a:t>
            </a:r>
            <a:r>
              <a:rPr lang="en-US" sz="1300" spc="-59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300" spc="-5">
                <a:solidFill>
                  <a:schemeClr val="tx1">
                    <a:lumMod val="85000"/>
                    <a:lumOff val="15000"/>
                  </a:schemeClr>
                </a:solidFill>
              </a:rPr>
              <a:t>los que los </a:t>
            </a:r>
            <a:r>
              <a:rPr lang="en-US" sz="1300">
                <a:solidFill>
                  <a:schemeClr val="tx1">
                    <a:lumMod val="85000"/>
                    <a:lumOff val="15000"/>
                  </a:schemeClr>
                </a:solidFill>
              </a:rPr>
              <a:t>Estados </a:t>
            </a:r>
            <a:r>
              <a:rPr lang="en-US" sz="1300" spc="-15">
                <a:solidFill>
                  <a:schemeClr val="tx1">
                    <a:lumMod val="85000"/>
                    <a:lumOff val="15000"/>
                  </a:schemeClr>
                </a:solidFill>
              </a:rPr>
              <a:t>francos </a:t>
            </a:r>
            <a:r>
              <a:rPr lang="en-US" sz="1300" spc="-5">
                <a:solidFill>
                  <a:schemeClr val="tx1">
                    <a:lumMod val="85000"/>
                    <a:lumOff val="15000"/>
                  </a:schemeClr>
                </a:solidFill>
              </a:rPr>
              <a:t>del </a:t>
            </a:r>
            <a:r>
              <a:rPr lang="en-US" sz="1300" spc="-10">
                <a:solidFill>
                  <a:schemeClr val="tx1">
                    <a:lumMod val="85000"/>
                    <a:lumOff val="15000"/>
                  </a:schemeClr>
                </a:solidFill>
              </a:rPr>
              <a:t>litoral </a:t>
            </a:r>
            <a:r>
              <a:rPr lang="en-US" sz="1300">
                <a:solidFill>
                  <a:schemeClr val="tx1">
                    <a:lumMod val="85000"/>
                    <a:lumOff val="15000"/>
                  </a:schemeClr>
                </a:solidFill>
              </a:rPr>
              <a:t>se </a:t>
            </a:r>
            <a:r>
              <a:rPr lang="en-US" sz="1300" spc="-15">
                <a:solidFill>
                  <a:schemeClr val="tx1">
                    <a:lumMod val="85000"/>
                    <a:lumOff val="15000"/>
                  </a:schemeClr>
                </a:solidFill>
              </a:rPr>
              <a:t>convirtieron </a:t>
            </a:r>
            <a:r>
              <a:rPr lang="en-US" sz="1300" spc="5">
                <a:solidFill>
                  <a:schemeClr val="tx1">
                    <a:lumMod val="85000"/>
                    <a:lumOff val="15000"/>
                  </a:schemeClr>
                </a:solidFill>
              </a:rPr>
              <a:t>en </a:t>
            </a:r>
            <a:r>
              <a:rPr lang="en-US" sz="1300" spc="-15">
                <a:solidFill>
                  <a:schemeClr val="tx1">
                    <a:lumMod val="85000"/>
                    <a:lumOff val="15000"/>
                  </a:schemeClr>
                </a:solidFill>
              </a:rPr>
              <a:t>poco </a:t>
            </a:r>
            <a:r>
              <a:rPr lang="en-US" sz="1300" spc="-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300" spc="-5">
                <a:solidFill>
                  <a:schemeClr val="tx1">
                    <a:lumMod val="85000"/>
                    <a:lumOff val="15000"/>
                  </a:schemeClr>
                </a:solidFill>
              </a:rPr>
              <a:t>más</a:t>
            </a:r>
            <a:r>
              <a:rPr lang="en-US" sz="1300" spc="119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300" spc="-5">
                <a:solidFill>
                  <a:schemeClr val="tx1">
                    <a:lumMod val="85000"/>
                    <a:lumOff val="15000"/>
                  </a:schemeClr>
                </a:solidFill>
              </a:rPr>
              <a:t>que</a:t>
            </a:r>
            <a:r>
              <a:rPr lang="en-US" sz="1300" spc="119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300" spc="-10">
                <a:solidFill>
                  <a:schemeClr val="tx1">
                    <a:lumMod val="85000"/>
                    <a:lumOff val="15000"/>
                  </a:schemeClr>
                </a:solidFill>
              </a:rPr>
              <a:t>colonias</a:t>
            </a:r>
            <a:r>
              <a:rPr lang="en-US" sz="1300" spc="117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300" spc="-15">
                <a:solidFill>
                  <a:schemeClr val="tx1">
                    <a:lumMod val="85000"/>
                    <a:lumOff val="15000"/>
                  </a:schemeClr>
                </a:solidFill>
              </a:rPr>
              <a:t>comerciales</a:t>
            </a:r>
            <a:r>
              <a:rPr lang="en-US" sz="1300" spc="116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300" spc="-10">
                <a:solidFill>
                  <a:schemeClr val="tx1">
                    <a:lumMod val="85000"/>
                    <a:lumOff val="15000"/>
                  </a:schemeClr>
                </a:solidFill>
              </a:rPr>
              <a:t>italianas.</a:t>
            </a:r>
            <a:r>
              <a:rPr lang="en-US" sz="1300" spc="117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300" spc="-5">
                <a:solidFill>
                  <a:schemeClr val="tx1">
                    <a:lumMod val="85000"/>
                    <a:lumOff val="15000"/>
                  </a:schemeClr>
                </a:solidFill>
              </a:rPr>
              <a:t>En</a:t>
            </a:r>
            <a:r>
              <a:rPr lang="en-US" sz="1300" spc="119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300" spc="-10">
                <a:solidFill>
                  <a:schemeClr val="tx1">
                    <a:lumMod val="85000"/>
                    <a:lumOff val="15000"/>
                  </a:schemeClr>
                </a:solidFill>
              </a:rPr>
              <a:t>1199,</a:t>
            </a:r>
            <a:r>
              <a:rPr lang="en-US" sz="1300" spc="117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300">
                <a:solidFill>
                  <a:schemeClr val="tx1">
                    <a:lumMod val="85000"/>
                    <a:lumOff val="15000"/>
                  </a:schemeClr>
                </a:solidFill>
              </a:rPr>
              <a:t>el </a:t>
            </a:r>
            <a:r>
              <a:rPr lang="en-US" sz="1300" spc="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300" spc="-10">
                <a:solidFill>
                  <a:schemeClr val="tx1">
                    <a:lumMod val="85000"/>
                    <a:lumOff val="15000"/>
                  </a:schemeClr>
                </a:solidFill>
              </a:rPr>
              <a:t>Papa Inocencio </a:t>
            </a:r>
            <a:r>
              <a:rPr lang="en-US" sz="1300">
                <a:solidFill>
                  <a:schemeClr val="tx1">
                    <a:lumMod val="85000"/>
                    <a:lumOff val="15000"/>
                  </a:schemeClr>
                </a:solidFill>
              </a:rPr>
              <a:t>III </a:t>
            </a:r>
            <a:r>
              <a:rPr lang="en-US" sz="1300" spc="-5">
                <a:solidFill>
                  <a:schemeClr val="tx1">
                    <a:lumMod val="85000"/>
                    <a:lumOff val="15000"/>
                  </a:schemeClr>
                </a:solidFill>
              </a:rPr>
              <a:t>decidió </a:t>
            </a:r>
            <a:r>
              <a:rPr lang="en-US" sz="1300" spc="-25">
                <a:solidFill>
                  <a:schemeClr val="tx1">
                    <a:lumMod val="85000"/>
                    <a:lumOff val="15000"/>
                  </a:schemeClr>
                </a:solidFill>
              </a:rPr>
              <a:t>convocar </a:t>
            </a:r>
            <a:r>
              <a:rPr lang="en-US" sz="1300" spc="-5">
                <a:solidFill>
                  <a:schemeClr val="tx1">
                    <a:lumMod val="85000"/>
                    <a:lumOff val="15000"/>
                  </a:schemeClr>
                </a:solidFill>
              </a:rPr>
              <a:t>una </a:t>
            </a:r>
            <a:r>
              <a:rPr lang="en-US" sz="1300" spc="-10">
                <a:solidFill>
                  <a:schemeClr val="tx1">
                    <a:lumMod val="85000"/>
                    <a:lumOff val="15000"/>
                  </a:schemeClr>
                </a:solidFill>
              </a:rPr>
              <a:t>nueva </a:t>
            </a:r>
            <a:r>
              <a:rPr lang="en-US" sz="1300" spc="-5">
                <a:solidFill>
                  <a:schemeClr val="tx1">
                    <a:lumMod val="85000"/>
                    <a:lumOff val="15000"/>
                  </a:schemeClr>
                </a:solidFill>
              </a:rPr>
              <a:t>cruzada </a:t>
            </a:r>
            <a:r>
              <a:rPr lang="en-US" sz="1300" spc="-10">
                <a:solidFill>
                  <a:schemeClr val="tx1">
                    <a:lumMod val="85000"/>
                    <a:lumOff val="15000"/>
                  </a:schemeClr>
                </a:solidFill>
              </a:rPr>
              <a:t>para </a:t>
            </a:r>
            <a:r>
              <a:rPr lang="en-US" sz="1300" spc="-5">
                <a:solidFill>
                  <a:schemeClr val="tx1">
                    <a:lumMod val="85000"/>
                    <a:lumOff val="15000"/>
                  </a:schemeClr>
                </a:solidFill>
              </a:rPr>
              <a:t> aliviar</a:t>
            </a:r>
            <a:r>
              <a:rPr lang="en-US" sz="13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300" spc="-5">
                <a:solidFill>
                  <a:schemeClr val="tx1">
                    <a:lumMod val="85000"/>
                    <a:lumOff val="15000"/>
                  </a:schemeClr>
                </a:solidFill>
              </a:rPr>
              <a:t>la</a:t>
            </a:r>
            <a:r>
              <a:rPr lang="en-US" sz="13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300" spc="-5">
                <a:solidFill>
                  <a:schemeClr val="tx1">
                    <a:lumMod val="85000"/>
                    <a:lumOff val="15000"/>
                  </a:schemeClr>
                </a:solidFill>
              </a:rPr>
              <a:t>situación</a:t>
            </a:r>
            <a:r>
              <a:rPr lang="en-US" sz="1300">
                <a:solidFill>
                  <a:schemeClr val="tx1">
                    <a:lumMod val="85000"/>
                    <a:lumOff val="15000"/>
                  </a:schemeClr>
                </a:solidFill>
              </a:rPr>
              <a:t> de</a:t>
            </a:r>
            <a:r>
              <a:rPr lang="en-US" sz="1300" spc="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300" spc="-5">
                <a:solidFill>
                  <a:schemeClr val="tx1">
                    <a:lumMod val="85000"/>
                    <a:lumOff val="15000"/>
                  </a:schemeClr>
                </a:solidFill>
              </a:rPr>
              <a:t>los</a:t>
            </a:r>
            <a:r>
              <a:rPr lang="en-US" sz="13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300" spc="-5">
                <a:solidFill>
                  <a:schemeClr val="tx1">
                    <a:lumMod val="85000"/>
                    <a:lumOff val="15000"/>
                  </a:schemeClr>
                </a:solidFill>
              </a:rPr>
              <a:t>Estados</a:t>
            </a:r>
            <a:r>
              <a:rPr lang="en-US" sz="13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300" spc="-10">
                <a:solidFill>
                  <a:schemeClr val="tx1">
                    <a:lumMod val="85000"/>
                    <a:lumOff val="15000"/>
                  </a:schemeClr>
                </a:solidFill>
              </a:rPr>
              <a:t>cruzados.</a:t>
            </a:r>
            <a:r>
              <a:rPr lang="en-US" sz="1300" spc="-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300">
                <a:solidFill>
                  <a:schemeClr val="tx1">
                    <a:lumMod val="85000"/>
                    <a:lumOff val="15000"/>
                  </a:schemeClr>
                </a:solidFill>
              </a:rPr>
              <a:t>Esta</a:t>
            </a:r>
            <a:r>
              <a:rPr lang="en-US" sz="1300" spc="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300" spc="-10">
                <a:solidFill>
                  <a:schemeClr val="tx1">
                    <a:lumMod val="85000"/>
                    <a:lumOff val="15000"/>
                  </a:schemeClr>
                </a:solidFill>
              </a:rPr>
              <a:t>Cuarta </a:t>
            </a:r>
            <a:r>
              <a:rPr lang="en-US" sz="1300" spc="-5">
                <a:solidFill>
                  <a:schemeClr val="tx1">
                    <a:lumMod val="85000"/>
                    <a:lumOff val="15000"/>
                  </a:schemeClr>
                </a:solidFill>
              </a:rPr>
              <a:t> Cruzada no debería incluir </a:t>
            </a:r>
            <a:r>
              <a:rPr lang="en-US" sz="1300" spc="-20">
                <a:solidFill>
                  <a:schemeClr val="tx1">
                    <a:lumMod val="85000"/>
                    <a:lumOff val="15000"/>
                  </a:schemeClr>
                </a:solidFill>
              </a:rPr>
              <a:t>reyes </a:t>
            </a:r>
            <a:r>
              <a:rPr lang="en-US" sz="1300">
                <a:solidFill>
                  <a:schemeClr val="tx1">
                    <a:lumMod val="85000"/>
                    <a:lumOff val="15000"/>
                  </a:schemeClr>
                </a:solidFill>
              </a:rPr>
              <a:t>e ir </a:t>
            </a:r>
            <a:r>
              <a:rPr lang="en-US" sz="1300" spc="-5">
                <a:solidFill>
                  <a:schemeClr val="tx1">
                    <a:lumMod val="85000"/>
                    <a:lumOff val="15000"/>
                  </a:schemeClr>
                </a:solidFill>
              </a:rPr>
              <a:t>dirigida </a:t>
            </a:r>
            <a:r>
              <a:rPr lang="en-US" sz="1300" spc="-20">
                <a:solidFill>
                  <a:schemeClr val="tx1">
                    <a:lumMod val="85000"/>
                    <a:lumOff val="15000"/>
                  </a:schemeClr>
                </a:solidFill>
              </a:rPr>
              <a:t>contra </a:t>
            </a:r>
            <a:r>
              <a:rPr lang="en-US" sz="1300" spc="-15">
                <a:solidFill>
                  <a:schemeClr val="tx1">
                    <a:lumMod val="85000"/>
                    <a:lumOff val="15000"/>
                  </a:schemeClr>
                </a:solidFill>
              </a:rPr>
              <a:t>Egipto, </a:t>
            </a:r>
            <a:r>
              <a:rPr lang="en-US" sz="1300" spc="-10">
                <a:solidFill>
                  <a:schemeClr val="tx1">
                    <a:lumMod val="85000"/>
                    <a:lumOff val="15000"/>
                  </a:schemeClr>
                </a:solidFill>
              </a:rPr>
              <a:t> considerado</a:t>
            </a:r>
            <a:r>
              <a:rPr lang="en-US" sz="1300" spc="-12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300">
                <a:solidFill>
                  <a:schemeClr val="tx1">
                    <a:lumMod val="85000"/>
                    <a:lumOff val="15000"/>
                  </a:schemeClr>
                </a:solidFill>
              </a:rPr>
              <a:t>el</a:t>
            </a:r>
            <a:r>
              <a:rPr lang="en-US" sz="1300" spc="-4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300" spc="-10">
                <a:solidFill>
                  <a:schemeClr val="tx1">
                    <a:lumMod val="85000"/>
                    <a:lumOff val="15000"/>
                  </a:schemeClr>
                </a:solidFill>
              </a:rPr>
              <a:t>punto</a:t>
            </a:r>
            <a:r>
              <a:rPr lang="en-US" sz="1300" spc="-5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300" spc="-5">
                <a:solidFill>
                  <a:schemeClr val="tx1">
                    <a:lumMod val="85000"/>
                    <a:lumOff val="15000"/>
                  </a:schemeClr>
                </a:solidFill>
              </a:rPr>
              <a:t>más</a:t>
            </a:r>
            <a:r>
              <a:rPr lang="en-US" sz="1300" spc="-12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300" spc="-5">
                <a:solidFill>
                  <a:schemeClr val="tx1">
                    <a:lumMod val="85000"/>
                    <a:lumOff val="15000"/>
                  </a:schemeClr>
                </a:solidFill>
              </a:rPr>
              <a:t>débil</a:t>
            </a:r>
            <a:r>
              <a:rPr lang="en-US" sz="1300" spc="-6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300" spc="-5">
                <a:solidFill>
                  <a:schemeClr val="tx1">
                    <a:lumMod val="85000"/>
                    <a:lumOff val="15000"/>
                  </a:schemeClr>
                </a:solidFill>
              </a:rPr>
              <a:t>de</a:t>
            </a:r>
            <a:r>
              <a:rPr lang="en-US" sz="1300" spc="-5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300" spc="-5">
                <a:solidFill>
                  <a:schemeClr val="tx1">
                    <a:lumMod val="85000"/>
                    <a:lumOff val="15000"/>
                  </a:schemeClr>
                </a:solidFill>
              </a:rPr>
              <a:t>los</a:t>
            </a:r>
            <a:r>
              <a:rPr lang="en-US" sz="1300" spc="-1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300">
                <a:solidFill>
                  <a:schemeClr val="tx1">
                    <a:lumMod val="85000"/>
                    <a:lumOff val="15000"/>
                  </a:schemeClr>
                </a:solidFill>
              </a:rPr>
              <a:t>estados</a:t>
            </a:r>
            <a:r>
              <a:rPr lang="en-US" sz="1300" spc="-5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300" spc="-10">
                <a:solidFill>
                  <a:schemeClr val="tx1">
                    <a:lumMod val="85000"/>
                    <a:lumOff val="15000"/>
                  </a:schemeClr>
                </a:solidFill>
              </a:rPr>
              <a:t>musulmanes.</a:t>
            </a:r>
            <a:endParaRPr lang="en-US" sz="13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2AC0F86-9A78-4E84-A4B4-ADB8B2629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AF78B9E-8BE2-4706-9377-A05FA25AB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1802" y="0"/>
            <a:ext cx="9172471" cy="6856214"/>
            <a:chOff x="-15736" y="0"/>
            <a:chExt cx="12229962" cy="6856214"/>
          </a:xfrm>
        </p:grpSpPr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32CDFDE2-4DB3-4623-BA21-187D1B710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ED74B2AA-1443-4E9B-8462-F7F5B8525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9BB652B6-7300-49EC-9422-EF5342492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D0909587-01DE-424D-A15F-DAA28CF2C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3" name="object 3"/>
          <p:cNvSpPr txBox="1"/>
          <p:nvPr/>
        </p:nvSpPr>
        <p:spPr>
          <a:xfrm>
            <a:off x="5651868" y="982132"/>
            <a:ext cx="2520579" cy="13038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1270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b="1" spc="30" dirty="0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Las</a:t>
            </a:r>
            <a:r>
              <a:rPr lang="en-US" sz="3400" b="1" spc="-170" dirty="0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400" b="1" spc="-5" dirty="0" err="1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Cruzadas</a:t>
            </a:r>
            <a:r>
              <a:rPr lang="en-US" sz="3400" b="1" spc="-160" dirty="0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400" b="1" spc="-30" dirty="0" err="1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Menores</a:t>
            </a:r>
            <a:endParaRPr lang="en-US" sz="3400" b="1" dirty="0">
              <a:ln w="3175" cmpd="sng">
                <a:noFill/>
              </a:ln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9A54E25-1C05-48E5-A5CC-3778C1D36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9482" y="1092200"/>
            <a:ext cx="4457015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Una apología de las Cruzadas">
            <a:extLst>
              <a:ext uri="{FF2B5EF4-FFF2-40B4-BE49-F238E27FC236}">
                <a16:creationId xmlns:a16="http://schemas.microsoft.com/office/drawing/2014/main" id="{C60242C3-2298-4AF0-8C5F-97D7B4FCBF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88" b="872"/>
          <a:stretch/>
        </p:blipFill>
        <p:spPr bwMode="auto">
          <a:xfrm>
            <a:off x="1059512" y="1410208"/>
            <a:ext cx="3959083" cy="385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0E5D0023-B23E-4823-8D72-B07FFF8CA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40066" y="2400639"/>
            <a:ext cx="25323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object 2"/>
          <p:cNvSpPr txBox="1"/>
          <p:nvPr/>
        </p:nvSpPr>
        <p:spPr>
          <a:xfrm>
            <a:off x="5474604" y="2438404"/>
            <a:ext cx="3097234" cy="34374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12065" marR="5080" algn="just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tabLst>
                <a:tab pos="286385" algn="l"/>
              </a:tabLst>
            </a:pPr>
            <a:r>
              <a:rPr lang="en-US" sz="1600" b="1" spc="-5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Tras</a:t>
            </a:r>
            <a:r>
              <a:rPr lang="en-US" sz="1600" b="1" spc="-5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fracaso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 </a:t>
            </a:r>
            <a:r>
              <a:rPr lang="en-US" sz="16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cuarta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espíritu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cruzado </a:t>
            </a:r>
            <a:r>
              <a:rPr lang="en-US" sz="1600" b="1" spc="-69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 </a:t>
            </a: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había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apagado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casi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por </a:t>
            </a:r>
            <a:r>
              <a:rPr lang="en-US" sz="1600" b="1" spc="-2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completo</a:t>
            </a:r>
            <a:r>
              <a:rPr lang="en-US" sz="1600" b="1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16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pese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al 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interés</a:t>
            </a:r>
            <a:r>
              <a:rPr lang="en-US" sz="1600" b="1" spc="-10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</a:t>
            </a:r>
            <a:r>
              <a:rPr lang="en-US" sz="1600" b="1" spc="-10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algunos</a:t>
            </a:r>
            <a:r>
              <a:rPr lang="en-US" sz="1600" b="1" spc="-9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papas</a:t>
            </a:r>
            <a:r>
              <a:rPr lang="en-US" sz="1600" b="1" spc="-9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y</a:t>
            </a:r>
            <a:r>
              <a:rPr lang="en-US" sz="1600" b="1" spc="-10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2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reyes</a:t>
            </a:r>
            <a:r>
              <a:rPr lang="en-US" sz="1600" b="1" spc="-8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por</a:t>
            </a:r>
            <a:r>
              <a:rPr lang="en-US" sz="1600" b="1" spc="-14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3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reavivarlo</a:t>
            </a:r>
            <a:r>
              <a:rPr lang="en-US" sz="1600" b="1" spc="-3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en-US" sz="1600" b="1" spc="-69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Si</a:t>
            </a:r>
            <a:r>
              <a:rPr lang="en-US" sz="1600" b="1" spc="139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los</a:t>
            </a:r>
            <a:r>
              <a:rPr lang="en-US" sz="1600" b="1" spc="139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Estados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</a:t>
            </a:r>
            <a:r>
              <a:rPr lang="en-US" sz="1600" b="1" spc="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francos</a:t>
            </a:r>
            <a:r>
              <a:rPr lang="en-US" sz="1600" b="1" spc="67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67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sobrevivieron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hasta  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1291</a:t>
            </a:r>
            <a:r>
              <a:rPr lang="en-US" sz="1600" b="1" spc="139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fue</a:t>
            </a:r>
            <a:r>
              <a:rPr lang="en-US" sz="1600" b="1" spc="139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por</a:t>
            </a:r>
            <a:r>
              <a:rPr lang="en-US" sz="1600" b="1" spc="139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  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intervención</a:t>
            </a:r>
            <a:r>
              <a:rPr lang="en-US" sz="1600" b="1" spc="68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los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mongoles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que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,al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acabar</a:t>
            </a:r>
            <a:r>
              <a:rPr lang="en-US" sz="1600" b="1" spc="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2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</a:t>
            </a:r>
            <a:r>
              <a:rPr lang="en-US" sz="1600" b="1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</a:t>
            </a:r>
            <a:r>
              <a:rPr lang="en-US" sz="1600" b="1" spc="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califato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69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Abbasíen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1258</a:t>
            </a:r>
            <a:r>
              <a:rPr lang="en-US" sz="1600" b="1" spc="67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y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conquistar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</a:t>
            </a:r>
            <a:r>
              <a:rPr lang="en-US" sz="1600" b="1" spc="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región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 </a:t>
            </a:r>
            <a:r>
              <a:rPr lang="en-US" sz="1600" b="1" spc="-69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Oriente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2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Medio, </a:t>
            </a:r>
            <a:r>
              <a:rPr lang="en-US" sz="1600" b="1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dieron</a:t>
            </a:r>
            <a:r>
              <a:rPr lang="en-US" sz="16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un </a:t>
            </a:r>
            <a:r>
              <a:rPr lang="en-US" sz="1600" b="1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respiro</a:t>
            </a:r>
            <a:r>
              <a:rPr lang="en-US" sz="16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los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latinos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1600" b="1" spc="-69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</a:t>
            </a:r>
            <a:r>
              <a:rPr lang="en-US" sz="16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no</a:t>
            </a:r>
            <a:r>
              <a:rPr lang="en-US" sz="1600" b="1" spc="-12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ser</a:t>
            </a:r>
            <a:r>
              <a:rPr lang="en-US" sz="1600" b="1" spc="-9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los</a:t>
            </a:r>
            <a:r>
              <a:rPr lang="en-US" sz="1600" b="1" spc="-4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mongoles</a:t>
            </a:r>
            <a:r>
              <a:rPr lang="en-US" sz="1600" b="1" spc="-4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hostiles</a:t>
            </a:r>
            <a:r>
              <a:rPr lang="en-US" sz="1600" b="1" spc="-114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</a:t>
            </a:r>
            <a:r>
              <a:rPr lang="en-US" sz="1600" b="1" spc="-6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cristianismo</a:t>
            </a:r>
            <a:r>
              <a:rPr lang="en-US" sz="16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68" name="Rectangle 74">
            <a:extLst>
              <a:ext uri="{FF2B5EF4-FFF2-40B4-BE49-F238E27FC236}">
                <a16:creationId xmlns:a16="http://schemas.microsoft.com/office/drawing/2014/main" id="{22AC0F86-9A78-4E84-A4B4-ADB8B2629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269" name="Group 76">
            <a:extLst>
              <a:ext uri="{FF2B5EF4-FFF2-40B4-BE49-F238E27FC236}">
                <a16:creationId xmlns:a16="http://schemas.microsoft.com/office/drawing/2014/main" id="{4AF78B9E-8BE2-4706-9377-A05FA25AB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1802" y="0"/>
            <a:ext cx="9172471" cy="6856214"/>
            <a:chOff x="-15736" y="0"/>
            <a:chExt cx="12229962" cy="6856214"/>
          </a:xfrm>
        </p:grpSpPr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32CDFDE2-4DB3-4623-BA21-187D1B710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ED74B2AA-1443-4E9B-8462-F7F5B8525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9BB652B6-7300-49EC-9422-EF5342492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id="{D0909587-01DE-424D-A15F-DAA28CF2C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3" name="object 3"/>
          <p:cNvSpPr txBox="1"/>
          <p:nvPr/>
        </p:nvSpPr>
        <p:spPr>
          <a:xfrm>
            <a:off x="5651868" y="982132"/>
            <a:ext cx="2520579" cy="13038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spc="-5" dirty="0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Quinta</a:t>
            </a:r>
            <a:r>
              <a:rPr lang="en-US" sz="4100" spc="-265" dirty="0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100" spc="-5" dirty="0" err="1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Cruzada</a:t>
            </a:r>
            <a:endParaRPr lang="en-US" sz="4100" dirty="0">
              <a:ln w="3175" cmpd="sng">
                <a:noFill/>
              </a:ln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69A54E25-1C05-48E5-A5CC-3778C1D36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9482" y="1092200"/>
            <a:ext cx="4457015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6" name="Picture 2" descr="Un 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8F898B41-04DE-460A-88FA-2A60611B66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89" r="-3" b="-3"/>
          <a:stretch/>
        </p:blipFill>
        <p:spPr bwMode="auto">
          <a:xfrm>
            <a:off x="1059512" y="1410208"/>
            <a:ext cx="3959083" cy="385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0E5D0023-B23E-4823-8D72-B07FFF8CA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40066" y="2400639"/>
            <a:ext cx="25323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object 2"/>
          <p:cNvSpPr txBox="1"/>
          <p:nvPr/>
        </p:nvSpPr>
        <p:spPr>
          <a:xfrm>
            <a:off x="5651867" y="2556932"/>
            <a:ext cx="2667969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12065" marR="5080" algn="just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tabLst>
                <a:tab pos="285750" algn="l"/>
              </a:tabLst>
            </a:pPr>
            <a:r>
              <a:rPr lang="en-US" sz="1600" b="1" spc="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  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</a:t>
            </a:r>
            <a:r>
              <a:rPr lang="en-US" sz="1600" b="1" spc="139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Cruzada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en-US" sz="1600" b="1" spc="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fue</a:t>
            </a:r>
            <a:r>
              <a:rPr lang="en-US" sz="1600" b="1" spc="139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proclamada</a:t>
            </a:r>
            <a:r>
              <a:rPr lang="en-US" sz="1600" b="1" spc="69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por</a:t>
            </a:r>
            <a:r>
              <a:rPr lang="en-US" sz="1600" b="1" spc="139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Inocencio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69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III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1213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y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partió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1218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bajo</a:t>
            </a:r>
            <a:r>
              <a:rPr lang="en-US" sz="1600" b="1" spc="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los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auspicios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Honorio</a:t>
            </a:r>
            <a:r>
              <a:rPr lang="en-US" sz="16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III,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uniéndose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 </a:t>
            </a:r>
            <a:r>
              <a:rPr lang="en-US" sz="1600" b="1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rey</a:t>
            </a:r>
            <a:r>
              <a:rPr lang="en-US" sz="16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cruzado </a:t>
            </a:r>
            <a:r>
              <a:rPr lang="en-US" sz="16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Andrés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II 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Hungría</a:t>
            </a:r>
            <a:r>
              <a:rPr lang="en-US" sz="16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quien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2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llevó</a:t>
            </a:r>
            <a:r>
              <a:rPr lang="en-US" sz="16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hacia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oriente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ejército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más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grande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toda</a:t>
            </a:r>
            <a:r>
              <a:rPr lang="en-US" sz="16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 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Historia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las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Cruzadas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r>
              <a:rPr lang="en-US" sz="1600" b="1" spc="68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Como 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 </a:t>
            </a:r>
            <a:r>
              <a:rPr lang="en-US" sz="1600" b="1" spc="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IV</a:t>
            </a:r>
            <a:r>
              <a:rPr lang="en-US" sz="1600" b="1" spc="-8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Cruzada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  <a:r>
              <a:rPr lang="en-US" sz="1600" b="1" spc="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tenía</a:t>
            </a:r>
            <a:r>
              <a:rPr lang="en-US" sz="1600" b="1" spc="-14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2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como</a:t>
            </a:r>
            <a:r>
              <a:rPr lang="en-US" sz="1600" b="1" spc="-14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objetivo</a:t>
            </a:r>
            <a:r>
              <a:rPr lang="en-US" sz="1600" b="1" spc="-1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conquistar</a:t>
            </a:r>
            <a:r>
              <a:rPr lang="en-US" sz="1600" b="1" spc="-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Egipto</a:t>
            </a:r>
            <a:r>
              <a:rPr lang="en-US" sz="16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2AC0F86-9A78-4E84-A4B4-ADB8B2629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AF78B9E-8BE2-4706-9377-A05FA25AB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1802" y="0"/>
            <a:ext cx="9172471" cy="6856214"/>
            <a:chOff x="-15736" y="0"/>
            <a:chExt cx="12229962" cy="6856214"/>
          </a:xfrm>
        </p:grpSpPr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32CDFDE2-4DB3-4623-BA21-187D1B710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ED74B2AA-1443-4E9B-8462-F7F5B8525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9BB652B6-7300-49EC-9422-EF5342492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D0909587-01DE-424D-A15F-DAA28CF2C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3" name="object 3"/>
          <p:cNvSpPr txBox="1"/>
          <p:nvPr/>
        </p:nvSpPr>
        <p:spPr>
          <a:xfrm>
            <a:off x="5651869" y="762001"/>
            <a:ext cx="2672649" cy="648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1270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b="1" dirty="0" err="1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Sexta</a:t>
            </a:r>
            <a:r>
              <a:rPr lang="en-US" sz="4100" b="1" spc="-250" dirty="0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100" b="1" spc="-5" dirty="0" err="1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Cruzada</a:t>
            </a:r>
            <a:endParaRPr lang="en-US" sz="4100" b="1" dirty="0">
              <a:ln w="3175" cmpd="sng">
                <a:noFill/>
              </a:ln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9A54E25-1C05-48E5-A5CC-3778C1D36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9482" y="1092200"/>
            <a:ext cx="4457015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 descr="La Sexta Cruzada | Historia de la Iglesia">
            <a:extLst>
              <a:ext uri="{FF2B5EF4-FFF2-40B4-BE49-F238E27FC236}">
                <a16:creationId xmlns:a16="http://schemas.microsoft.com/office/drawing/2014/main" id="{8E144A1A-3A98-483B-94F2-E1E832F186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4" r="1" b="1"/>
          <a:stretch/>
        </p:blipFill>
        <p:spPr bwMode="auto">
          <a:xfrm>
            <a:off x="1059512" y="1410208"/>
            <a:ext cx="3959083" cy="385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0E5D0023-B23E-4823-8D72-B07FFF8CA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40066" y="2400639"/>
            <a:ext cx="25323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object 2"/>
          <p:cNvSpPr txBox="1"/>
          <p:nvPr/>
        </p:nvSpPr>
        <p:spPr>
          <a:xfrm>
            <a:off x="5288299" y="1562611"/>
            <a:ext cx="3474701" cy="44255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12700" marR="5080" algn="just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tabLst>
                <a:tab pos="287020" algn="l"/>
              </a:tabLst>
            </a:pPr>
            <a:r>
              <a:rPr lang="en-US" sz="1600" b="1" spc="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organización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</a:t>
            </a:r>
            <a:r>
              <a:rPr lang="en-US" sz="16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VI </a:t>
            </a:r>
            <a:r>
              <a:rPr lang="en-US" sz="16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Cruzada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fue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un </a:t>
            </a:r>
            <a:r>
              <a:rPr lang="en-US" sz="16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tanto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audaz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El papa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había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ordenado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al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emperador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Federico</a:t>
            </a:r>
            <a:r>
              <a:rPr lang="en-US" sz="16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II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pPr marL="12700" marR="5080" algn="just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tabLst>
                <a:tab pos="287020" algn="l"/>
              </a:tabLst>
            </a:pPr>
            <a:r>
              <a:rPr lang="en-US" sz="16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Hohenstaufen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que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fuera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las 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cruzadas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2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como</a:t>
            </a:r>
            <a:r>
              <a:rPr lang="en-US" sz="1600" b="1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penitencia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El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emperador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había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asentido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1600" b="1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pero</a:t>
            </a:r>
            <a:r>
              <a:rPr lang="en-US" sz="16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había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ido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demorando</a:t>
            </a:r>
            <a:r>
              <a:rPr lang="en-US" sz="16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partida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 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que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 </a:t>
            </a:r>
            <a:r>
              <a:rPr lang="en-US" sz="1600" b="1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valió</a:t>
            </a:r>
            <a:r>
              <a:rPr lang="en-US" sz="16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 </a:t>
            </a:r>
            <a:r>
              <a:rPr lang="en-US" sz="1600" b="1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excomunión</a:t>
            </a:r>
            <a:r>
              <a:rPr lang="en-US" sz="16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en-US" sz="1600" b="1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Finalmente</a:t>
            </a:r>
            <a:r>
              <a:rPr lang="en-US" sz="16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Federico</a:t>
            </a:r>
            <a:r>
              <a:rPr lang="en-US" sz="16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II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(que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tenía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pretensiones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propias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sobre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trono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Jerusalén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r>
              <a:rPr lang="en-US" sz="16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partió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1228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sin </a:t>
            </a:r>
            <a:r>
              <a:rPr lang="en-US" sz="16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permiso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papal. </a:t>
            </a:r>
            <a:r>
              <a:rPr lang="en-US" sz="1600" b="1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Sorprendentemente</a:t>
            </a:r>
            <a:r>
              <a:rPr lang="en-US" sz="16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16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emperador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consiguió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recuperar</a:t>
            </a:r>
            <a:r>
              <a:rPr lang="en-US" sz="1600" b="1" spc="52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Jerusalén</a:t>
            </a:r>
            <a:r>
              <a:rPr lang="en-US" sz="1600" b="1" spc="52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mediante</a:t>
            </a:r>
            <a:r>
              <a:rPr lang="en-US" sz="1600" b="1" spc="52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un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acuerdo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4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diplomático</a:t>
            </a:r>
            <a:r>
              <a:rPr lang="en-US" sz="16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autoproclamó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2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rey</a:t>
            </a:r>
            <a:r>
              <a:rPr lang="en-US" sz="16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Jerusalén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1229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y </a:t>
            </a:r>
            <a:r>
              <a:rPr lang="en-US" sz="1600" b="1" spc="-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también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obtuvo</a:t>
            </a:r>
            <a:r>
              <a:rPr lang="en-US" sz="1600" b="1" spc="-8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Belén</a:t>
            </a:r>
            <a:r>
              <a:rPr lang="en-US" sz="1600" b="1" spc="-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y</a:t>
            </a:r>
            <a:r>
              <a:rPr lang="en-US" sz="1600" b="1" spc="-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spc="-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Nazaret</a:t>
            </a:r>
            <a:r>
              <a:rPr lang="en-US" sz="1600" b="1" spc="-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333F0879-3DA0-4CB8-B35E-A0AD42558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324D2183-F388-476E-92A9-D6639D69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4603" y="496090"/>
            <a:ext cx="2867411" cy="588329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43462E7-1698-4B21-BE89-AEFAC7C2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6009" y="609602"/>
            <a:ext cx="2664004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object 3"/>
          <p:cNvSpPr txBox="1"/>
          <p:nvPr/>
        </p:nvSpPr>
        <p:spPr>
          <a:xfrm>
            <a:off x="696855" y="972766"/>
            <a:ext cx="2126598" cy="12548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12700" algn="ctr">
              <a:spcBef>
                <a:spcPct val="0"/>
              </a:spcBef>
              <a:spcAft>
                <a:spcPts val="600"/>
              </a:spcAft>
            </a:pPr>
            <a:r>
              <a:rPr lang="en-US" sz="3600" b="1" dirty="0" err="1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Séptima</a:t>
            </a:r>
            <a:r>
              <a:rPr lang="en-US" sz="3600" b="1" spc="-240" dirty="0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spc="-5" dirty="0" err="1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Cruzada</a:t>
            </a:r>
            <a:endParaRPr lang="en-US" sz="3600" b="1" dirty="0">
              <a:ln w="3175" cmpd="sng">
                <a:noFill/>
              </a:ln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96855" y="2430471"/>
            <a:ext cx="2126598" cy="35520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12065" marR="5080" algn="just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tabLst>
                <a:tab pos="285750" algn="l"/>
              </a:tabLst>
            </a:pPr>
            <a:r>
              <a:rPr lang="en-US" sz="1500" b="1" spc="-5" dirty="0" err="1">
                <a:solidFill>
                  <a:srgbClr val="262626"/>
                </a:solidFill>
              </a:rPr>
              <a:t>En</a:t>
            </a:r>
            <a:r>
              <a:rPr lang="en-US" sz="1500" b="1" spc="-5" dirty="0">
                <a:solidFill>
                  <a:srgbClr val="262626"/>
                </a:solidFill>
              </a:rPr>
              <a:t> </a:t>
            </a:r>
            <a:r>
              <a:rPr lang="en-US" sz="1500" b="1" dirty="0">
                <a:solidFill>
                  <a:srgbClr val="262626"/>
                </a:solidFill>
              </a:rPr>
              <a:t>1244 </a:t>
            </a:r>
            <a:r>
              <a:rPr lang="en-US" sz="1500" b="1" spc="-10" dirty="0" err="1">
                <a:solidFill>
                  <a:srgbClr val="262626"/>
                </a:solidFill>
              </a:rPr>
              <a:t>volvió</a:t>
            </a:r>
            <a:r>
              <a:rPr lang="en-US" sz="1500" b="1" spc="-10" dirty="0">
                <a:solidFill>
                  <a:srgbClr val="262626"/>
                </a:solidFill>
              </a:rPr>
              <a:t> </a:t>
            </a:r>
            <a:r>
              <a:rPr lang="en-US" sz="1500" b="1" dirty="0">
                <a:solidFill>
                  <a:srgbClr val="262626"/>
                </a:solidFill>
              </a:rPr>
              <a:t>a </a:t>
            </a:r>
            <a:r>
              <a:rPr lang="en-US" sz="1500" b="1" spc="-5" dirty="0" err="1">
                <a:solidFill>
                  <a:srgbClr val="262626"/>
                </a:solidFill>
              </a:rPr>
              <a:t>caer</a:t>
            </a:r>
            <a:r>
              <a:rPr lang="en-US" sz="1500" b="1" spc="-5" dirty="0">
                <a:solidFill>
                  <a:srgbClr val="262626"/>
                </a:solidFill>
              </a:rPr>
              <a:t> </a:t>
            </a:r>
            <a:r>
              <a:rPr lang="en-US" sz="1500" b="1" spc="-10" dirty="0" err="1">
                <a:solidFill>
                  <a:srgbClr val="262626"/>
                </a:solidFill>
              </a:rPr>
              <a:t>Jerusalén</a:t>
            </a:r>
            <a:r>
              <a:rPr lang="en-US" sz="1500" b="1" spc="-10" dirty="0">
                <a:solidFill>
                  <a:srgbClr val="262626"/>
                </a:solidFill>
              </a:rPr>
              <a:t> </a:t>
            </a:r>
            <a:r>
              <a:rPr lang="en-US" sz="1500" b="1" dirty="0">
                <a:solidFill>
                  <a:srgbClr val="262626"/>
                </a:solidFill>
              </a:rPr>
              <a:t>(</a:t>
            </a:r>
            <a:r>
              <a:rPr lang="en-US" sz="1500" b="1" dirty="0" err="1">
                <a:solidFill>
                  <a:srgbClr val="262626"/>
                </a:solidFill>
              </a:rPr>
              <a:t>esta</a:t>
            </a:r>
            <a:r>
              <a:rPr lang="en-US" sz="1500" b="1" dirty="0">
                <a:solidFill>
                  <a:srgbClr val="262626"/>
                </a:solidFill>
              </a:rPr>
              <a:t> </a:t>
            </a:r>
            <a:r>
              <a:rPr lang="en-US" sz="1500" b="1" spc="-20" dirty="0" err="1">
                <a:solidFill>
                  <a:srgbClr val="262626"/>
                </a:solidFill>
              </a:rPr>
              <a:t>vez</a:t>
            </a:r>
            <a:r>
              <a:rPr lang="en-US" sz="1500" b="1" spc="-20" dirty="0">
                <a:solidFill>
                  <a:srgbClr val="262626"/>
                </a:solidFill>
              </a:rPr>
              <a:t> </a:t>
            </a:r>
            <a:r>
              <a:rPr lang="en-US" sz="1500" b="1" spc="-5" dirty="0">
                <a:solidFill>
                  <a:srgbClr val="262626"/>
                </a:solidFill>
              </a:rPr>
              <a:t>de forma </a:t>
            </a:r>
            <a:r>
              <a:rPr lang="en-US" sz="1500" b="1" spc="-5" dirty="0" err="1">
                <a:solidFill>
                  <a:srgbClr val="262626"/>
                </a:solidFill>
              </a:rPr>
              <a:t>definitiva</a:t>
            </a:r>
            <a:r>
              <a:rPr lang="en-US" sz="1500" b="1" spc="-5" dirty="0">
                <a:solidFill>
                  <a:srgbClr val="262626"/>
                </a:solidFill>
              </a:rPr>
              <a:t>), </a:t>
            </a:r>
            <a:r>
              <a:rPr lang="en-US" sz="1500" b="1" dirty="0">
                <a:solidFill>
                  <a:srgbClr val="262626"/>
                </a:solidFill>
              </a:rPr>
              <a:t> </a:t>
            </a:r>
            <a:r>
              <a:rPr lang="en-US" sz="1500" b="1" spc="-5" dirty="0">
                <a:solidFill>
                  <a:srgbClr val="262626"/>
                </a:solidFill>
              </a:rPr>
              <a:t>lo que </a:t>
            </a:r>
            <a:r>
              <a:rPr lang="en-US" sz="1500" b="1" spc="-10" dirty="0" err="1">
                <a:solidFill>
                  <a:srgbClr val="262626"/>
                </a:solidFill>
              </a:rPr>
              <a:t>movió</a:t>
            </a:r>
            <a:r>
              <a:rPr lang="en-US" sz="1500" b="1" spc="-10" dirty="0">
                <a:solidFill>
                  <a:srgbClr val="262626"/>
                </a:solidFill>
              </a:rPr>
              <a:t> </a:t>
            </a:r>
            <a:r>
              <a:rPr lang="en-US" sz="1500" b="1" dirty="0">
                <a:solidFill>
                  <a:srgbClr val="262626"/>
                </a:solidFill>
              </a:rPr>
              <a:t>al </a:t>
            </a:r>
            <a:r>
              <a:rPr lang="en-US" sz="1500" b="1" spc="-20" dirty="0" err="1">
                <a:solidFill>
                  <a:srgbClr val="262626"/>
                </a:solidFill>
              </a:rPr>
              <a:t>devoto</a:t>
            </a:r>
            <a:r>
              <a:rPr lang="en-US" sz="1500" b="1" spc="-20" dirty="0">
                <a:solidFill>
                  <a:srgbClr val="262626"/>
                </a:solidFill>
              </a:rPr>
              <a:t> </a:t>
            </a:r>
            <a:r>
              <a:rPr lang="en-US" sz="1500" b="1" spc="-15" dirty="0" err="1">
                <a:solidFill>
                  <a:srgbClr val="262626"/>
                </a:solidFill>
              </a:rPr>
              <a:t>rey</a:t>
            </a:r>
            <a:r>
              <a:rPr lang="en-US" sz="1500" b="1" spc="-15" dirty="0">
                <a:solidFill>
                  <a:srgbClr val="262626"/>
                </a:solidFill>
              </a:rPr>
              <a:t> </a:t>
            </a:r>
            <a:r>
              <a:rPr lang="en-US" sz="1500" b="1" dirty="0">
                <a:solidFill>
                  <a:srgbClr val="262626"/>
                </a:solidFill>
              </a:rPr>
              <a:t>Luis IX </a:t>
            </a:r>
            <a:r>
              <a:rPr lang="en-US" sz="1500" b="1" spc="-5" dirty="0">
                <a:solidFill>
                  <a:srgbClr val="262626"/>
                </a:solidFill>
              </a:rPr>
              <a:t>de </a:t>
            </a:r>
            <a:r>
              <a:rPr lang="en-US" sz="1500" b="1" spc="-15" dirty="0">
                <a:solidFill>
                  <a:srgbClr val="262626"/>
                </a:solidFill>
              </a:rPr>
              <a:t>Francia </a:t>
            </a:r>
            <a:r>
              <a:rPr lang="en-US" sz="1500" b="1" dirty="0">
                <a:solidFill>
                  <a:srgbClr val="262626"/>
                </a:solidFill>
              </a:rPr>
              <a:t>(San Luis) a </a:t>
            </a:r>
            <a:r>
              <a:rPr lang="en-US" sz="1500" b="1" spc="5" dirty="0">
                <a:solidFill>
                  <a:srgbClr val="262626"/>
                </a:solidFill>
              </a:rPr>
              <a:t> </a:t>
            </a:r>
            <a:r>
              <a:rPr lang="en-US" sz="1500" b="1" spc="-5" dirty="0" err="1">
                <a:solidFill>
                  <a:srgbClr val="262626"/>
                </a:solidFill>
              </a:rPr>
              <a:t>organizar</a:t>
            </a:r>
            <a:r>
              <a:rPr lang="en-US" sz="1500" b="1" spc="-5" dirty="0">
                <a:solidFill>
                  <a:srgbClr val="262626"/>
                </a:solidFill>
              </a:rPr>
              <a:t> una </a:t>
            </a:r>
            <a:r>
              <a:rPr lang="en-US" sz="1500" b="1" spc="-10" dirty="0" err="1">
                <a:solidFill>
                  <a:srgbClr val="262626"/>
                </a:solidFill>
              </a:rPr>
              <a:t>nueva</a:t>
            </a:r>
            <a:r>
              <a:rPr lang="en-US" sz="1500" b="1" spc="-10" dirty="0">
                <a:solidFill>
                  <a:srgbClr val="262626"/>
                </a:solidFill>
              </a:rPr>
              <a:t> </a:t>
            </a:r>
            <a:r>
              <a:rPr lang="en-US" sz="1500" b="1" spc="-5" dirty="0" err="1">
                <a:solidFill>
                  <a:srgbClr val="262626"/>
                </a:solidFill>
              </a:rPr>
              <a:t>cruzada</a:t>
            </a:r>
            <a:r>
              <a:rPr lang="en-US" sz="1500" b="1" spc="-5" dirty="0">
                <a:solidFill>
                  <a:srgbClr val="262626"/>
                </a:solidFill>
              </a:rPr>
              <a:t>, la </a:t>
            </a:r>
            <a:r>
              <a:rPr lang="en-US" sz="1500" b="1" spc="-5" dirty="0" err="1">
                <a:solidFill>
                  <a:srgbClr val="262626"/>
                </a:solidFill>
              </a:rPr>
              <a:t>Séptima</a:t>
            </a:r>
            <a:r>
              <a:rPr lang="en-US" sz="1500" b="1" spc="-5" dirty="0">
                <a:solidFill>
                  <a:srgbClr val="262626"/>
                </a:solidFill>
              </a:rPr>
              <a:t>. </a:t>
            </a:r>
            <a:r>
              <a:rPr lang="en-US" sz="1500" b="1" spc="-10" dirty="0">
                <a:solidFill>
                  <a:srgbClr val="262626"/>
                </a:solidFill>
              </a:rPr>
              <a:t>Como </a:t>
            </a:r>
            <a:r>
              <a:rPr lang="en-US" sz="1500" b="1" spc="5" dirty="0" err="1">
                <a:solidFill>
                  <a:srgbClr val="262626"/>
                </a:solidFill>
              </a:rPr>
              <a:t>en</a:t>
            </a:r>
            <a:r>
              <a:rPr lang="en-US" sz="1500" b="1" spc="5" dirty="0">
                <a:solidFill>
                  <a:srgbClr val="262626"/>
                </a:solidFill>
              </a:rPr>
              <a:t> </a:t>
            </a:r>
            <a:r>
              <a:rPr lang="en-US" sz="1500" b="1" spc="-5" dirty="0">
                <a:solidFill>
                  <a:srgbClr val="262626"/>
                </a:solidFill>
              </a:rPr>
              <a:t>la </a:t>
            </a:r>
            <a:r>
              <a:rPr lang="en-US" sz="1500" b="1" spc="-130" dirty="0">
                <a:solidFill>
                  <a:srgbClr val="262626"/>
                </a:solidFill>
              </a:rPr>
              <a:t>V,</a:t>
            </a:r>
            <a:r>
              <a:rPr lang="en-US" sz="1500" b="1" spc="-125" dirty="0">
                <a:solidFill>
                  <a:srgbClr val="262626"/>
                </a:solidFill>
              </a:rPr>
              <a:t> </a:t>
            </a:r>
            <a:r>
              <a:rPr lang="en-US" sz="1500" b="1" dirty="0">
                <a:solidFill>
                  <a:srgbClr val="262626"/>
                </a:solidFill>
              </a:rPr>
              <a:t>se </a:t>
            </a:r>
            <a:r>
              <a:rPr lang="en-US" sz="1500" b="1" spc="5" dirty="0">
                <a:solidFill>
                  <a:srgbClr val="262626"/>
                </a:solidFill>
              </a:rPr>
              <a:t> </a:t>
            </a:r>
            <a:r>
              <a:rPr lang="en-US" sz="1500" b="1" spc="-5" dirty="0" err="1">
                <a:solidFill>
                  <a:srgbClr val="262626"/>
                </a:solidFill>
              </a:rPr>
              <a:t>dirigió</a:t>
            </a:r>
            <a:r>
              <a:rPr lang="en-US" sz="1500" b="1" dirty="0">
                <a:solidFill>
                  <a:srgbClr val="262626"/>
                </a:solidFill>
              </a:rPr>
              <a:t> </a:t>
            </a:r>
            <a:r>
              <a:rPr lang="en-US" sz="1500" b="1" spc="-20" dirty="0">
                <a:solidFill>
                  <a:srgbClr val="262626"/>
                </a:solidFill>
              </a:rPr>
              <a:t>contra</a:t>
            </a:r>
            <a:r>
              <a:rPr lang="en-US" sz="1500" b="1" spc="-15" dirty="0">
                <a:solidFill>
                  <a:srgbClr val="262626"/>
                </a:solidFill>
              </a:rPr>
              <a:t> </a:t>
            </a:r>
            <a:r>
              <a:rPr lang="en-US" sz="1500" b="1" spc="-10" dirty="0" err="1">
                <a:solidFill>
                  <a:srgbClr val="262626"/>
                </a:solidFill>
              </a:rPr>
              <a:t>Damieta</a:t>
            </a:r>
            <a:r>
              <a:rPr lang="en-US" sz="1500" b="1" spc="-10" dirty="0">
                <a:solidFill>
                  <a:srgbClr val="262626"/>
                </a:solidFill>
              </a:rPr>
              <a:t>,</a:t>
            </a:r>
            <a:r>
              <a:rPr lang="en-US" sz="1500" b="1" spc="-5" dirty="0">
                <a:solidFill>
                  <a:srgbClr val="262626"/>
                </a:solidFill>
              </a:rPr>
              <a:t> </a:t>
            </a:r>
            <a:r>
              <a:rPr lang="en-US" sz="1500" b="1" spc="-15" dirty="0" err="1">
                <a:solidFill>
                  <a:srgbClr val="262626"/>
                </a:solidFill>
              </a:rPr>
              <a:t>pero</a:t>
            </a:r>
            <a:r>
              <a:rPr lang="en-US" sz="1500" b="1" spc="575" dirty="0">
                <a:solidFill>
                  <a:srgbClr val="262626"/>
                </a:solidFill>
              </a:rPr>
              <a:t> </a:t>
            </a:r>
            <a:r>
              <a:rPr lang="en-US" sz="1500" b="1" dirty="0" err="1">
                <a:solidFill>
                  <a:srgbClr val="262626"/>
                </a:solidFill>
              </a:rPr>
              <a:t>fue</a:t>
            </a:r>
            <a:r>
              <a:rPr lang="en-US" sz="1500" b="1" spc="5" dirty="0">
                <a:solidFill>
                  <a:srgbClr val="262626"/>
                </a:solidFill>
              </a:rPr>
              <a:t> </a:t>
            </a:r>
            <a:r>
              <a:rPr lang="en-US" sz="1500" b="1" spc="-5" dirty="0" err="1">
                <a:solidFill>
                  <a:srgbClr val="262626"/>
                </a:solidFill>
              </a:rPr>
              <a:t>derrotado</a:t>
            </a:r>
            <a:r>
              <a:rPr lang="en-US" sz="1500" b="1" dirty="0">
                <a:solidFill>
                  <a:srgbClr val="262626"/>
                </a:solidFill>
              </a:rPr>
              <a:t> y</a:t>
            </a:r>
            <a:r>
              <a:rPr lang="en-US" sz="1500" b="1" spc="5" dirty="0">
                <a:solidFill>
                  <a:srgbClr val="262626"/>
                </a:solidFill>
              </a:rPr>
              <a:t> </a:t>
            </a:r>
            <a:r>
              <a:rPr lang="en-US" sz="1500" b="1" dirty="0" err="1">
                <a:solidFill>
                  <a:srgbClr val="262626"/>
                </a:solidFill>
              </a:rPr>
              <a:t>hecho</a:t>
            </a:r>
            <a:r>
              <a:rPr lang="en-US" sz="1500" b="1" dirty="0">
                <a:solidFill>
                  <a:srgbClr val="262626"/>
                </a:solidFill>
              </a:rPr>
              <a:t> </a:t>
            </a:r>
            <a:r>
              <a:rPr lang="en-US" sz="1500" b="1" spc="5" dirty="0">
                <a:solidFill>
                  <a:srgbClr val="262626"/>
                </a:solidFill>
              </a:rPr>
              <a:t> </a:t>
            </a:r>
            <a:r>
              <a:rPr lang="en-US" sz="1500" b="1" spc="-5" dirty="0" err="1">
                <a:solidFill>
                  <a:srgbClr val="262626"/>
                </a:solidFill>
              </a:rPr>
              <a:t>prisionero</a:t>
            </a:r>
            <a:r>
              <a:rPr lang="en-US" sz="1500" b="1" spc="-145" dirty="0">
                <a:solidFill>
                  <a:srgbClr val="262626"/>
                </a:solidFill>
              </a:rPr>
              <a:t> </a:t>
            </a:r>
            <a:r>
              <a:rPr lang="en-US" sz="1500" b="1" dirty="0" err="1">
                <a:solidFill>
                  <a:srgbClr val="262626"/>
                </a:solidFill>
              </a:rPr>
              <a:t>en</a:t>
            </a:r>
            <a:r>
              <a:rPr lang="en-US" sz="1500" b="1" spc="-45" dirty="0">
                <a:solidFill>
                  <a:srgbClr val="262626"/>
                </a:solidFill>
              </a:rPr>
              <a:t> </a:t>
            </a:r>
            <a:r>
              <a:rPr lang="en-US" sz="1500" b="1" spc="-10" dirty="0">
                <a:solidFill>
                  <a:srgbClr val="262626"/>
                </a:solidFill>
              </a:rPr>
              <a:t>Mansura</a:t>
            </a:r>
            <a:r>
              <a:rPr lang="en-US" sz="1500" b="1" spc="-65" dirty="0">
                <a:solidFill>
                  <a:srgbClr val="262626"/>
                </a:solidFill>
              </a:rPr>
              <a:t> </a:t>
            </a:r>
            <a:r>
              <a:rPr lang="en-US" sz="1500" b="1" spc="-5" dirty="0">
                <a:solidFill>
                  <a:srgbClr val="262626"/>
                </a:solidFill>
              </a:rPr>
              <a:t>(</a:t>
            </a:r>
            <a:r>
              <a:rPr lang="en-US" sz="1500" b="1" spc="-5" dirty="0" err="1">
                <a:solidFill>
                  <a:srgbClr val="262626"/>
                </a:solidFill>
              </a:rPr>
              <a:t>Egipto</a:t>
            </a:r>
            <a:r>
              <a:rPr lang="en-US" sz="1500" b="1" spc="-5" dirty="0">
                <a:solidFill>
                  <a:srgbClr val="262626"/>
                </a:solidFill>
              </a:rPr>
              <a:t>)</a:t>
            </a:r>
            <a:r>
              <a:rPr lang="en-US" sz="1500" b="1" spc="-75" dirty="0">
                <a:solidFill>
                  <a:srgbClr val="262626"/>
                </a:solidFill>
              </a:rPr>
              <a:t> </a:t>
            </a:r>
            <a:r>
              <a:rPr lang="en-US" sz="1500" b="1" spc="-20" dirty="0">
                <a:solidFill>
                  <a:srgbClr val="262626"/>
                </a:solidFill>
              </a:rPr>
              <a:t>con</a:t>
            </a:r>
            <a:r>
              <a:rPr lang="en-US" sz="1500" b="1" spc="-50" dirty="0">
                <a:solidFill>
                  <a:srgbClr val="262626"/>
                </a:solidFill>
              </a:rPr>
              <a:t> </a:t>
            </a:r>
            <a:r>
              <a:rPr lang="en-US" sz="1500" b="1" spc="-15" dirty="0" err="1">
                <a:solidFill>
                  <a:srgbClr val="262626"/>
                </a:solidFill>
              </a:rPr>
              <a:t>todo</a:t>
            </a:r>
            <a:r>
              <a:rPr lang="en-US" sz="1500" b="1" spc="-100" dirty="0">
                <a:solidFill>
                  <a:srgbClr val="262626"/>
                </a:solidFill>
              </a:rPr>
              <a:t> </a:t>
            </a:r>
            <a:r>
              <a:rPr lang="en-US" sz="1500" b="1" dirty="0" err="1">
                <a:solidFill>
                  <a:srgbClr val="262626"/>
                </a:solidFill>
              </a:rPr>
              <a:t>su</a:t>
            </a:r>
            <a:r>
              <a:rPr lang="en-US" sz="1500" b="1" spc="-85" dirty="0">
                <a:solidFill>
                  <a:srgbClr val="262626"/>
                </a:solidFill>
              </a:rPr>
              <a:t> </a:t>
            </a:r>
            <a:r>
              <a:rPr lang="en-US" sz="1500" b="1" spc="-20" dirty="0" err="1">
                <a:solidFill>
                  <a:srgbClr val="262626"/>
                </a:solidFill>
              </a:rPr>
              <a:t>ejército</a:t>
            </a:r>
            <a:r>
              <a:rPr lang="en-US" sz="1500" b="1" spc="-20" dirty="0">
                <a:solidFill>
                  <a:srgbClr val="262626"/>
                </a:solidFill>
              </a:rPr>
              <a:t>.</a:t>
            </a:r>
            <a:endParaRPr lang="en-US" sz="1500" b="1" dirty="0">
              <a:solidFill>
                <a:srgbClr val="262626"/>
              </a:solidFill>
            </a:endParaRPr>
          </a:p>
        </p:txBody>
      </p:sp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6C22FCAC-D7EC-4A52-B153-FF761E223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6618" y="0"/>
            <a:ext cx="5547382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4" name="Picture 2" descr="Séptima Cruzada - gaz.wiki">
            <a:extLst>
              <a:ext uri="{FF2B5EF4-FFF2-40B4-BE49-F238E27FC236}">
                <a16:creationId xmlns:a16="http://schemas.microsoft.com/office/drawing/2014/main" id="{BC3A2AF9-8D4C-456C-A9A9-1CF3D48AA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76932" y="1854193"/>
            <a:ext cx="4573531" cy="3098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333F0879-3DA0-4CB8-B35E-A0AD42558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324D2183-F388-476E-92A9-D6639D69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4603" y="496090"/>
            <a:ext cx="2867411" cy="588329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43462E7-1698-4B21-BE89-AEFAC7C2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6009" y="609602"/>
            <a:ext cx="2664004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object 3"/>
          <p:cNvSpPr txBox="1"/>
          <p:nvPr/>
        </p:nvSpPr>
        <p:spPr>
          <a:xfrm>
            <a:off x="696855" y="972766"/>
            <a:ext cx="2274945" cy="85603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12700" algn="ctr">
              <a:spcBef>
                <a:spcPct val="0"/>
              </a:spcBef>
              <a:spcAft>
                <a:spcPts val="600"/>
              </a:spcAft>
            </a:pPr>
            <a:r>
              <a:rPr lang="en-US" sz="2800" b="1" i="0" spc="-35" dirty="0" err="1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Octava</a:t>
            </a:r>
            <a:r>
              <a:rPr lang="en-US" sz="2800" b="1" i="0" spc="-245" dirty="0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i="0" spc="-5" dirty="0" err="1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Cruzada</a:t>
            </a:r>
            <a:endParaRPr lang="en-US" sz="2800" b="1" i="0" dirty="0">
              <a:ln w="3175" cmpd="sng">
                <a:noFill/>
              </a:ln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96855" y="2133601"/>
            <a:ext cx="2408512" cy="38489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R="5080" algn="just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tabLst>
                <a:tab pos="285750" algn="l"/>
              </a:tabLst>
            </a:pPr>
            <a:r>
              <a:rPr lang="en-US" b="1" i="0" spc="-25" dirty="0" err="1">
                <a:solidFill>
                  <a:srgbClr val="262626"/>
                </a:solidFill>
              </a:rPr>
              <a:t>Vuelto</a:t>
            </a:r>
            <a:r>
              <a:rPr lang="en-US" b="1" i="0" spc="-25" dirty="0">
                <a:solidFill>
                  <a:srgbClr val="262626"/>
                </a:solidFill>
              </a:rPr>
              <a:t> </a:t>
            </a:r>
            <a:r>
              <a:rPr lang="en-US" b="1" i="0" dirty="0">
                <a:solidFill>
                  <a:srgbClr val="262626"/>
                </a:solidFill>
              </a:rPr>
              <a:t>a </a:t>
            </a:r>
            <a:r>
              <a:rPr lang="en-US" b="1" i="0" spc="-10" dirty="0">
                <a:solidFill>
                  <a:srgbClr val="262626"/>
                </a:solidFill>
              </a:rPr>
              <a:t>Francia, </a:t>
            </a:r>
            <a:r>
              <a:rPr lang="en-US" b="1" i="0" dirty="0" err="1">
                <a:solidFill>
                  <a:srgbClr val="262626"/>
                </a:solidFill>
              </a:rPr>
              <a:t>el</a:t>
            </a:r>
            <a:r>
              <a:rPr lang="en-US" b="1" i="0" dirty="0">
                <a:solidFill>
                  <a:srgbClr val="262626"/>
                </a:solidFill>
              </a:rPr>
              <a:t> </a:t>
            </a:r>
            <a:r>
              <a:rPr lang="en-US" b="1" i="0" spc="-5" dirty="0" err="1">
                <a:solidFill>
                  <a:srgbClr val="262626"/>
                </a:solidFill>
              </a:rPr>
              <a:t>mismo</a:t>
            </a:r>
            <a:r>
              <a:rPr lang="en-US" b="1" i="0" spc="-5" dirty="0">
                <a:solidFill>
                  <a:srgbClr val="262626"/>
                </a:solidFill>
              </a:rPr>
              <a:t> </a:t>
            </a:r>
            <a:r>
              <a:rPr lang="en-US" b="1" i="0" spc="-15" dirty="0" err="1">
                <a:solidFill>
                  <a:srgbClr val="262626"/>
                </a:solidFill>
              </a:rPr>
              <a:t>rey</a:t>
            </a:r>
            <a:r>
              <a:rPr lang="en-US" b="1" i="0" spc="-15" dirty="0">
                <a:solidFill>
                  <a:srgbClr val="262626"/>
                </a:solidFill>
              </a:rPr>
              <a:t> </a:t>
            </a:r>
            <a:r>
              <a:rPr lang="en-US" b="1" i="0" spc="-10" dirty="0" err="1">
                <a:solidFill>
                  <a:srgbClr val="262626"/>
                </a:solidFill>
              </a:rPr>
              <a:t>emprendió</a:t>
            </a:r>
            <a:r>
              <a:rPr lang="en-US" b="1" i="0" spc="-10" dirty="0">
                <a:solidFill>
                  <a:srgbClr val="262626"/>
                </a:solidFill>
              </a:rPr>
              <a:t> </a:t>
            </a:r>
            <a:r>
              <a:rPr lang="en-US" b="1" i="0" spc="-5" dirty="0">
                <a:solidFill>
                  <a:srgbClr val="262626"/>
                </a:solidFill>
              </a:rPr>
              <a:t>la </a:t>
            </a:r>
            <a:r>
              <a:rPr lang="en-US" b="1" i="0" spc="-5" dirty="0" err="1">
                <a:solidFill>
                  <a:srgbClr val="262626"/>
                </a:solidFill>
              </a:rPr>
              <a:t>llamada</a:t>
            </a:r>
            <a:r>
              <a:rPr lang="en-US" b="1" i="0" spc="-5" dirty="0">
                <a:solidFill>
                  <a:srgbClr val="262626"/>
                </a:solidFill>
              </a:rPr>
              <a:t> </a:t>
            </a:r>
            <a:r>
              <a:rPr lang="en-US" b="1" i="0" dirty="0">
                <a:solidFill>
                  <a:srgbClr val="262626"/>
                </a:solidFill>
              </a:rPr>
              <a:t>VIII </a:t>
            </a:r>
            <a:r>
              <a:rPr lang="en-US" b="1" i="0" spc="5" dirty="0">
                <a:solidFill>
                  <a:srgbClr val="262626"/>
                </a:solidFill>
              </a:rPr>
              <a:t> </a:t>
            </a:r>
            <a:r>
              <a:rPr lang="en-US" b="1" i="0" spc="-5" dirty="0" err="1">
                <a:solidFill>
                  <a:srgbClr val="262626"/>
                </a:solidFill>
              </a:rPr>
              <a:t>Cruzada</a:t>
            </a:r>
            <a:r>
              <a:rPr lang="en-US" b="1" i="0" spc="-5" dirty="0">
                <a:solidFill>
                  <a:srgbClr val="262626"/>
                </a:solidFill>
              </a:rPr>
              <a:t> (1269)</a:t>
            </a:r>
            <a:r>
              <a:rPr lang="en-US" b="1" i="0" dirty="0">
                <a:solidFill>
                  <a:srgbClr val="262626"/>
                </a:solidFill>
              </a:rPr>
              <a:t> </a:t>
            </a:r>
            <a:r>
              <a:rPr lang="en-US" b="1" i="0" spc="-20" dirty="0">
                <a:solidFill>
                  <a:srgbClr val="262626"/>
                </a:solidFill>
              </a:rPr>
              <a:t>contra </a:t>
            </a:r>
            <a:r>
              <a:rPr lang="en-US" b="1" i="0" spc="-40" dirty="0" err="1">
                <a:solidFill>
                  <a:srgbClr val="262626"/>
                </a:solidFill>
              </a:rPr>
              <a:t>Túnez</a:t>
            </a:r>
            <a:r>
              <a:rPr lang="en-US" b="1" i="0" spc="-40" dirty="0">
                <a:solidFill>
                  <a:srgbClr val="262626"/>
                </a:solidFill>
              </a:rPr>
              <a:t>,</a:t>
            </a:r>
            <a:r>
              <a:rPr lang="en-US" b="1" i="0" spc="-35" dirty="0">
                <a:solidFill>
                  <a:srgbClr val="262626"/>
                </a:solidFill>
              </a:rPr>
              <a:t> </a:t>
            </a:r>
            <a:r>
              <a:rPr lang="en-US" b="1" i="0" spc="-5" dirty="0" err="1">
                <a:solidFill>
                  <a:srgbClr val="262626"/>
                </a:solidFill>
              </a:rPr>
              <a:t>aunque</a:t>
            </a:r>
            <a:r>
              <a:rPr lang="en-US" b="1" i="0" spc="-5" dirty="0">
                <a:solidFill>
                  <a:srgbClr val="262626"/>
                </a:solidFill>
              </a:rPr>
              <a:t> </a:t>
            </a:r>
            <a:r>
              <a:rPr lang="en-US" b="1" i="0" dirty="0" err="1">
                <a:solidFill>
                  <a:srgbClr val="262626"/>
                </a:solidFill>
              </a:rPr>
              <a:t>en</a:t>
            </a:r>
            <a:r>
              <a:rPr lang="en-US" b="1" i="0" dirty="0">
                <a:solidFill>
                  <a:srgbClr val="262626"/>
                </a:solidFill>
              </a:rPr>
              <a:t> </a:t>
            </a:r>
            <a:r>
              <a:rPr lang="en-US" b="1" i="0" spc="-5" dirty="0" err="1">
                <a:solidFill>
                  <a:srgbClr val="262626"/>
                </a:solidFill>
              </a:rPr>
              <a:t>realidad</a:t>
            </a:r>
            <a:r>
              <a:rPr lang="en-US" b="1" i="0" spc="-5" dirty="0">
                <a:solidFill>
                  <a:srgbClr val="262626"/>
                </a:solidFill>
              </a:rPr>
              <a:t> </a:t>
            </a:r>
            <a:r>
              <a:rPr lang="en-US" b="1" i="0" spc="-10" dirty="0">
                <a:solidFill>
                  <a:srgbClr val="262626"/>
                </a:solidFill>
              </a:rPr>
              <a:t>era </a:t>
            </a:r>
            <a:r>
              <a:rPr lang="en-US" b="1" i="0" dirty="0">
                <a:solidFill>
                  <a:srgbClr val="262626"/>
                </a:solidFill>
              </a:rPr>
              <a:t>un </a:t>
            </a:r>
            <a:r>
              <a:rPr lang="en-US" b="1" i="0" spc="5" dirty="0">
                <a:solidFill>
                  <a:srgbClr val="262626"/>
                </a:solidFill>
              </a:rPr>
              <a:t> </a:t>
            </a:r>
            <a:r>
              <a:rPr lang="en-US" b="1" i="0" dirty="0" err="1">
                <a:solidFill>
                  <a:srgbClr val="262626"/>
                </a:solidFill>
              </a:rPr>
              <a:t>peón</a:t>
            </a:r>
            <a:r>
              <a:rPr lang="en-US" b="1" i="0" dirty="0">
                <a:solidFill>
                  <a:srgbClr val="262626"/>
                </a:solidFill>
              </a:rPr>
              <a:t> </a:t>
            </a:r>
            <a:r>
              <a:rPr lang="en-US" b="1" i="0" dirty="0" err="1">
                <a:solidFill>
                  <a:srgbClr val="262626"/>
                </a:solidFill>
              </a:rPr>
              <a:t>en</a:t>
            </a:r>
            <a:r>
              <a:rPr lang="en-US" b="1" i="0" dirty="0">
                <a:solidFill>
                  <a:srgbClr val="262626"/>
                </a:solidFill>
              </a:rPr>
              <a:t> los </a:t>
            </a:r>
            <a:r>
              <a:rPr lang="en-US" b="1" i="0" spc="-10" dirty="0" err="1">
                <a:solidFill>
                  <a:srgbClr val="262626"/>
                </a:solidFill>
              </a:rPr>
              <a:t>intereses</a:t>
            </a:r>
            <a:r>
              <a:rPr lang="en-US" b="1" i="0" spc="-10" dirty="0">
                <a:solidFill>
                  <a:srgbClr val="262626"/>
                </a:solidFill>
              </a:rPr>
              <a:t> </a:t>
            </a:r>
            <a:r>
              <a:rPr lang="en-US" b="1" i="0" dirty="0">
                <a:solidFill>
                  <a:srgbClr val="262626"/>
                </a:solidFill>
              </a:rPr>
              <a:t>de </a:t>
            </a:r>
            <a:r>
              <a:rPr lang="en-US" b="1" i="0" spc="-5" dirty="0" err="1">
                <a:solidFill>
                  <a:srgbClr val="262626"/>
                </a:solidFill>
              </a:rPr>
              <a:t>su</a:t>
            </a:r>
            <a:r>
              <a:rPr lang="en-US" b="1" i="0" spc="-5" dirty="0">
                <a:solidFill>
                  <a:srgbClr val="262626"/>
                </a:solidFill>
              </a:rPr>
              <a:t> </a:t>
            </a:r>
            <a:r>
              <a:rPr lang="en-US" b="1" i="0" spc="-5" dirty="0" err="1">
                <a:solidFill>
                  <a:srgbClr val="262626"/>
                </a:solidFill>
              </a:rPr>
              <a:t>hermano</a:t>
            </a:r>
            <a:r>
              <a:rPr lang="en-US" b="1" i="0" spc="-5" dirty="0">
                <a:solidFill>
                  <a:srgbClr val="262626"/>
                </a:solidFill>
              </a:rPr>
              <a:t> Carlos </a:t>
            </a:r>
            <a:r>
              <a:rPr lang="en-US" b="1" i="0" dirty="0">
                <a:solidFill>
                  <a:srgbClr val="262626"/>
                </a:solidFill>
              </a:rPr>
              <a:t>de </a:t>
            </a:r>
            <a:r>
              <a:rPr lang="en-US" b="1" i="0" spc="-5" dirty="0">
                <a:solidFill>
                  <a:srgbClr val="262626"/>
                </a:solidFill>
              </a:rPr>
              <a:t>Anjou </a:t>
            </a:r>
            <a:r>
              <a:rPr lang="en-US" b="1" i="0" spc="-15" dirty="0" err="1">
                <a:solidFill>
                  <a:srgbClr val="262626"/>
                </a:solidFill>
              </a:rPr>
              <a:t>rey</a:t>
            </a:r>
            <a:r>
              <a:rPr lang="en-US" b="1" i="0" spc="-15" dirty="0">
                <a:solidFill>
                  <a:srgbClr val="262626"/>
                </a:solidFill>
              </a:rPr>
              <a:t> </a:t>
            </a:r>
            <a:r>
              <a:rPr lang="en-US" b="1" i="0" spc="-10" dirty="0">
                <a:solidFill>
                  <a:srgbClr val="262626"/>
                </a:solidFill>
              </a:rPr>
              <a:t>de </a:t>
            </a:r>
            <a:r>
              <a:rPr lang="en-US" b="1" i="0" spc="-590" dirty="0">
                <a:solidFill>
                  <a:srgbClr val="262626"/>
                </a:solidFill>
              </a:rPr>
              <a:t> </a:t>
            </a:r>
            <a:r>
              <a:rPr lang="en-US" b="1" i="0" spc="-10" dirty="0" err="1">
                <a:solidFill>
                  <a:srgbClr val="262626"/>
                </a:solidFill>
              </a:rPr>
              <a:t>Nápoles</a:t>
            </a:r>
            <a:r>
              <a:rPr lang="en-US" b="1" i="0" spc="-10" dirty="0">
                <a:solidFill>
                  <a:srgbClr val="262626"/>
                </a:solidFill>
              </a:rPr>
              <a:t>,</a:t>
            </a:r>
            <a:r>
              <a:rPr lang="en-US" b="1" i="0" spc="5" dirty="0">
                <a:solidFill>
                  <a:srgbClr val="262626"/>
                </a:solidFill>
              </a:rPr>
              <a:t> </a:t>
            </a:r>
            <a:r>
              <a:rPr lang="en-US" b="1" i="0" spc="-5" dirty="0">
                <a:solidFill>
                  <a:srgbClr val="262626"/>
                </a:solidFill>
              </a:rPr>
              <a:t>que</a:t>
            </a:r>
            <a:r>
              <a:rPr lang="en-US" b="1" i="0" spc="-45" dirty="0">
                <a:solidFill>
                  <a:srgbClr val="262626"/>
                </a:solidFill>
              </a:rPr>
              <a:t> </a:t>
            </a:r>
            <a:r>
              <a:rPr lang="en-US" b="1" i="0" spc="-5" dirty="0" err="1">
                <a:solidFill>
                  <a:srgbClr val="262626"/>
                </a:solidFill>
              </a:rPr>
              <a:t>quería</a:t>
            </a:r>
            <a:r>
              <a:rPr lang="en-US" b="1" i="0" spc="-45" dirty="0">
                <a:solidFill>
                  <a:srgbClr val="262626"/>
                </a:solidFill>
              </a:rPr>
              <a:t> </a:t>
            </a:r>
            <a:r>
              <a:rPr lang="en-US" b="1" i="0" spc="-5" dirty="0" err="1">
                <a:solidFill>
                  <a:srgbClr val="262626"/>
                </a:solidFill>
              </a:rPr>
              <a:t>evitar</a:t>
            </a:r>
            <a:r>
              <a:rPr lang="en-US" b="1" i="0" spc="-65" dirty="0">
                <a:solidFill>
                  <a:srgbClr val="262626"/>
                </a:solidFill>
              </a:rPr>
              <a:t> </a:t>
            </a:r>
            <a:r>
              <a:rPr lang="en-US" b="1" i="0" spc="-5" dirty="0">
                <a:solidFill>
                  <a:srgbClr val="262626"/>
                </a:solidFill>
              </a:rPr>
              <a:t>la</a:t>
            </a:r>
            <a:r>
              <a:rPr lang="en-US" b="1" i="0" spc="-40" dirty="0">
                <a:solidFill>
                  <a:srgbClr val="262626"/>
                </a:solidFill>
              </a:rPr>
              <a:t> </a:t>
            </a:r>
            <a:r>
              <a:rPr lang="en-US" b="1" i="0" spc="-10" dirty="0" err="1">
                <a:solidFill>
                  <a:srgbClr val="262626"/>
                </a:solidFill>
              </a:rPr>
              <a:t>competencia</a:t>
            </a:r>
            <a:r>
              <a:rPr lang="en-US" b="1" i="0" spc="-50" dirty="0">
                <a:solidFill>
                  <a:srgbClr val="262626"/>
                </a:solidFill>
              </a:rPr>
              <a:t> </a:t>
            </a:r>
            <a:r>
              <a:rPr lang="en-US" b="1" i="0" spc="-5" dirty="0">
                <a:solidFill>
                  <a:srgbClr val="262626"/>
                </a:solidFill>
              </a:rPr>
              <a:t>de</a:t>
            </a:r>
            <a:r>
              <a:rPr lang="en-US" b="1" i="0" spc="-40" dirty="0">
                <a:solidFill>
                  <a:srgbClr val="262626"/>
                </a:solidFill>
              </a:rPr>
              <a:t> </a:t>
            </a:r>
            <a:r>
              <a:rPr lang="en-US" b="1" i="0" dirty="0">
                <a:solidFill>
                  <a:srgbClr val="262626"/>
                </a:solidFill>
              </a:rPr>
              <a:t>los</a:t>
            </a:r>
            <a:r>
              <a:rPr lang="en-US" b="1" i="0" spc="-40" dirty="0">
                <a:solidFill>
                  <a:srgbClr val="262626"/>
                </a:solidFill>
              </a:rPr>
              <a:t> </a:t>
            </a:r>
            <a:r>
              <a:rPr lang="en-US" b="1" i="0" spc="-10" dirty="0" err="1">
                <a:solidFill>
                  <a:srgbClr val="262626"/>
                </a:solidFill>
              </a:rPr>
              <a:t>mercaderes</a:t>
            </a:r>
            <a:r>
              <a:rPr lang="en-US" b="1" i="0" spc="-10" dirty="0">
                <a:solidFill>
                  <a:srgbClr val="262626"/>
                </a:solidFill>
              </a:rPr>
              <a:t> </a:t>
            </a:r>
            <a:r>
              <a:rPr lang="en-US" b="1" i="0" spc="-595" dirty="0">
                <a:solidFill>
                  <a:srgbClr val="262626"/>
                </a:solidFill>
              </a:rPr>
              <a:t> </a:t>
            </a:r>
            <a:r>
              <a:rPr lang="en-US" b="1" i="0" spc="-10" dirty="0" err="1">
                <a:solidFill>
                  <a:srgbClr val="262626"/>
                </a:solidFill>
              </a:rPr>
              <a:t>tunecinos</a:t>
            </a:r>
            <a:r>
              <a:rPr lang="en-US" b="1" i="0" spc="-10" dirty="0">
                <a:solidFill>
                  <a:srgbClr val="262626"/>
                </a:solidFill>
              </a:rPr>
              <a:t>. </a:t>
            </a:r>
            <a:r>
              <a:rPr lang="en-US" b="1" i="0" spc="20" dirty="0">
                <a:solidFill>
                  <a:srgbClr val="262626"/>
                </a:solidFill>
              </a:rPr>
              <a:t>La </a:t>
            </a:r>
            <a:r>
              <a:rPr lang="en-US" b="1" i="0" spc="-10" dirty="0" err="1">
                <a:solidFill>
                  <a:srgbClr val="262626"/>
                </a:solidFill>
              </a:rPr>
              <a:t>peste</a:t>
            </a:r>
            <a:r>
              <a:rPr lang="en-US" b="1" i="0" spc="-10" dirty="0">
                <a:solidFill>
                  <a:srgbClr val="262626"/>
                </a:solidFill>
              </a:rPr>
              <a:t> </a:t>
            </a:r>
            <a:r>
              <a:rPr lang="en-US" b="1" i="0" dirty="0" err="1">
                <a:solidFill>
                  <a:srgbClr val="262626"/>
                </a:solidFill>
              </a:rPr>
              <a:t>acabó</a:t>
            </a:r>
            <a:r>
              <a:rPr lang="en-US" b="1" i="0" dirty="0">
                <a:solidFill>
                  <a:srgbClr val="262626"/>
                </a:solidFill>
              </a:rPr>
              <a:t> </a:t>
            </a:r>
            <a:r>
              <a:rPr lang="en-US" b="1" i="0" spc="-20" dirty="0">
                <a:solidFill>
                  <a:srgbClr val="262626"/>
                </a:solidFill>
              </a:rPr>
              <a:t>con </a:t>
            </a:r>
            <a:r>
              <a:rPr lang="en-US" b="1" i="0" dirty="0" err="1">
                <a:solidFill>
                  <a:srgbClr val="262626"/>
                </a:solidFill>
              </a:rPr>
              <a:t>el</a:t>
            </a:r>
            <a:r>
              <a:rPr lang="en-US" b="1" i="0" dirty="0">
                <a:solidFill>
                  <a:srgbClr val="262626"/>
                </a:solidFill>
              </a:rPr>
              <a:t> </a:t>
            </a:r>
            <a:r>
              <a:rPr lang="en-US" b="1" i="0" spc="-15" dirty="0" err="1">
                <a:solidFill>
                  <a:srgbClr val="262626"/>
                </a:solidFill>
              </a:rPr>
              <a:t>rey</a:t>
            </a:r>
            <a:r>
              <a:rPr lang="en-US" b="1" i="0" spc="-15" dirty="0">
                <a:solidFill>
                  <a:srgbClr val="262626"/>
                </a:solidFill>
              </a:rPr>
              <a:t> </a:t>
            </a:r>
            <a:r>
              <a:rPr lang="en-US" b="1" i="0" dirty="0">
                <a:solidFill>
                  <a:srgbClr val="262626"/>
                </a:solidFill>
              </a:rPr>
              <a:t>Luis y </a:t>
            </a:r>
            <a:r>
              <a:rPr lang="en-US" b="1" i="0" spc="-10" dirty="0">
                <a:solidFill>
                  <a:srgbClr val="262626"/>
                </a:solidFill>
              </a:rPr>
              <a:t>gran </a:t>
            </a:r>
            <a:r>
              <a:rPr lang="en-US" b="1" i="0" spc="-10" dirty="0" err="1">
                <a:solidFill>
                  <a:srgbClr val="262626"/>
                </a:solidFill>
              </a:rPr>
              <a:t>parte</a:t>
            </a:r>
            <a:r>
              <a:rPr lang="en-US" b="1" i="0" spc="-10" dirty="0">
                <a:solidFill>
                  <a:srgbClr val="262626"/>
                </a:solidFill>
              </a:rPr>
              <a:t> de </a:t>
            </a:r>
            <a:r>
              <a:rPr lang="en-US" b="1" i="0" dirty="0" err="1">
                <a:solidFill>
                  <a:srgbClr val="262626"/>
                </a:solidFill>
              </a:rPr>
              <a:t>su</a:t>
            </a:r>
            <a:r>
              <a:rPr lang="en-US" b="1" i="0" dirty="0">
                <a:solidFill>
                  <a:srgbClr val="262626"/>
                </a:solidFill>
              </a:rPr>
              <a:t> </a:t>
            </a:r>
            <a:r>
              <a:rPr lang="en-US" b="1" i="0" spc="5" dirty="0">
                <a:solidFill>
                  <a:srgbClr val="262626"/>
                </a:solidFill>
              </a:rPr>
              <a:t> </a:t>
            </a:r>
            <a:r>
              <a:rPr lang="en-US" b="1" i="0" dirty="0" err="1">
                <a:solidFill>
                  <a:srgbClr val="262626"/>
                </a:solidFill>
              </a:rPr>
              <a:t>ejé</a:t>
            </a:r>
            <a:r>
              <a:rPr lang="en-US" b="1" i="0" spc="-35" dirty="0" err="1">
                <a:solidFill>
                  <a:srgbClr val="262626"/>
                </a:solidFill>
              </a:rPr>
              <a:t>r</a:t>
            </a:r>
            <a:r>
              <a:rPr lang="en-US" b="1" i="0" spc="-5" dirty="0" err="1">
                <a:solidFill>
                  <a:srgbClr val="262626"/>
                </a:solidFill>
              </a:rPr>
              <a:t>ci</a:t>
            </a:r>
            <a:r>
              <a:rPr lang="en-US" b="1" i="0" spc="-35" dirty="0" err="1">
                <a:solidFill>
                  <a:srgbClr val="262626"/>
                </a:solidFill>
              </a:rPr>
              <a:t>t</a:t>
            </a:r>
            <a:r>
              <a:rPr lang="en-US" b="1" i="0" dirty="0" err="1">
                <a:solidFill>
                  <a:srgbClr val="262626"/>
                </a:solidFill>
              </a:rPr>
              <a:t>o</a:t>
            </a:r>
            <a:r>
              <a:rPr lang="en-US" b="1" i="0" spc="-140" dirty="0">
                <a:solidFill>
                  <a:srgbClr val="262626"/>
                </a:solidFill>
              </a:rPr>
              <a:t> </a:t>
            </a:r>
            <a:r>
              <a:rPr lang="en-US" b="1" i="0" dirty="0" err="1">
                <a:solidFill>
                  <a:srgbClr val="262626"/>
                </a:solidFill>
              </a:rPr>
              <a:t>en</a:t>
            </a:r>
            <a:r>
              <a:rPr lang="en-US" b="1" i="0" spc="-80" dirty="0">
                <a:solidFill>
                  <a:srgbClr val="262626"/>
                </a:solidFill>
              </a:rPr>
              <a:t> </a:t>
            </a:r>
            <a:r>
              <a:rPr lang="en-US" b="1" i="0" spc="-215" dirty="0" err="1">
                <a:solidFill>
                  <a:srgbClr val="262626"/>
                </a:solidFill>
              </a:rPr>
              <a:t>T</a:t>
            </a:r>
            <a:r>
              <a:rPr lang="en-US" b="1" i="0" spc="-5" dirty="0" err="1">
                <a:solidFill>
                  <a:srgbClr val="262626"/>
                </a:solidFill>
              </a:rPr>
              <a:t>úne</a:t>
            </a:r>
            <a:r>
              <a:rPr lang="en-US" b="1" i="0" dirty="0" err="1">
                <a:solidFill>
                  <a:srgbClr val="262626"/>
                </a:solidFill>
              </a:rPr>
              <a:t>z</a:t>
            </a:r>
            <a:r>
              <a:rPr lang="en-US" b="1" i="0" spc="-45" dirty="0">
                <a:solidFill>
                  <a:srgbClr val="262626"/>
                </a:solidFill>
              </a:rPr>
              <a:t> </a:t>
            </a:r>
            <a:r>
              <a:rPr lang="en-US" b="1" i="0" dirty="0">
                <a:solidFill>
                  <a:srgbClr val="262626"/>
                </a:solidFill>
              </a:rPr>
              <a:t>(1</a:t>
            </a:r>
            <a:r>
              <a:rPr lang="en-US" b="1" i="0" spc="-35" dirty="0">
                <a:solidFill>
                  <a:srgbClr val="262626"/>
                </a:solidFill>
              </a:rPr>
              <a:t>2</a:t>
            </a:r>
            <a:r>
              <a:rPr lang="en-US" b="1" i="0" spc="-25" dirty="0">
                <a:solidFill>
                  <a:srgbClr val="262626"/>
                </a:solidFill>
              </a:rPr>
              <a:t>7</a:t>
            </a:r>
            <a:r>
              <a:rPr lang="en-US" b="1" i="0" dirty="0">
                <a:solidFill>
                  <a:srgbClr val="262626"/>
                </a:solidFill>
              </a:rPr>
              <a:t>0).</a:t>
            </a:r>
          </a:p>
        </p:txBody>
      </p:sp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6C22FCAC-D7EC-4A52-B153-FF761E223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6618" y="0"/>
            <a:ext cx="5547382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93E88057-B6CE-4742-83A2-C7FD4E908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76932" y="1688402"/>
            <a:ext cx="4573531" cy="3430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á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á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á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82</TotalTime>
  <Words>1087</Words>
  <Application>Microsoft Office PowerPoint</Application>
  <PresentationFormat>Presentación en pantalla (4:3)</PresentationFormat>
  <Paragraphs>47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0" baseType="lpstr">
      <vt:lpstr>Arial</vt:lpstr>
      <vt:lpstr>Arial MT</vt:lpstr>
      <vt:lpstr>Constantia</vt:lpstr>
      <vt:lpstr>Garamond</vt:lpstr>
      <vt:lpstr>Orgánico</vt:lpstr>
      <vt:lpstr>Las Cruzadas</vt:lpstr>
      <vt:lpstr> Las Cruzadas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DwizOne</dc:creator>
  <cp:lastModifiedBy>Maria Sanz</cp:lastModifiedBy>
  <cp:revision>12</cp:revision>
  <dcterms:created xsi:type="dcterms:W3CDTF">2021-08-09T17:12:47Z</dcterms:created>
  <dcterms:modified xsi:type="dcterms:W3CDTF">2021-08-09T18:35:53Z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2014-05-31T00:00:00Z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2021-08-09T00:00:00Z</vt:filetime>
  </property>
</Properties>
</file>