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sldIdLst>
    <p:sldId id="256" r:id="rId2"/>
    <p:sldId id="257" r:id="rId3"/>
    <p:sldId id="265" r:id="rId4"/>
    <p:sldId id="258" r:id="rId5"/>
    <p:sldId id="259" r:id="rId6"/>
    <p:sldId id="263" r:id="rId7"/>
    <p:sldId id="260" r:id="rId8"/>
    <p:sldId id="266" r:id="rId9"/>
    <p:sldId id="268" r:id="rId10"/>
    <p:sldId id="269" r:id="rId11"/>
    <p:sldId id="267" r:id="rId12"/>
    <p:sldId id="261" r:id="rId13"/>
    <p:sldId id="262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9" autoAdjust="0"/>
    <p:restoredTop sz="90929"/>
  </p:normalViewPr>
  <p:slideViewPr>
    <p:cSldViewPr>
      <p:cViewPr varScale="1">
        <p:scale>
          <a:sx n="78" d="100"/>
          <a:sy n="78" d="100"/>
        </p:scale>
        <p:origin x="186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B3E22-7FF7-4329-9484-67E6E39447C1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C7ABD-DC94-45B9-98A4-6649F0AE80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03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C7ABD-DC94-45B9-98A4-6649F0AE80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43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>
            <a:extLst>
              <a:ext uri="{FF2B5EF4-FFF2-40B4-BE49-F238E27FC236}">
                <a16:creationId xmlns:a16="http://schemas.microsoft.com/office/drawing/2014/main" id="{C6A0C90A-C441-4958-BC5C-D001735FF2BF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84188" y="1549400"/>
            <a:ext cx="8158162" cy="1689100"/>
          </a:xfrm>
          <a:prstGeom prst="rect">
            <a:avLst/>
          </a:prstGeom>
          <a:pattFill prst="lgConfetti">
            <a:fgClr>
              <a:schemeClr val="accent2">
                <a:alpha val="50000"/>
              </a:schemeClr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3077" name="AutoShape 5">
            <a:extLst>
              <a:ext uri="{FF2B5EF4-FFF2-40B4-BE49-F238E27FC236}">
                <a16:creationId xmlns:a16="http://schemas.microsoft.com/office/drawing/2014/main" id="{F73A33D7-3763-4120-819F-21EA667B9816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228600" y="3206750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3129" name="AutoShape 57">
            <a:extLst>
              <a:ext uri="{FF2B5EF4-FFF2-40B4-BE49-F238E27FC236}">
                <a16:creationId xmlns:a16="http://schemas.microsoft.com/office/drawing/2014/main" id="{74681D12-5E4F-437B-A4AB-DB8D0C0F47B4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228600" y="1482725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3130" name="AutoShape 58">
            <a:extLst>
              <a:ext uri="{FF2B5EF4-FFF2-40B4-BE49-F238E27FC236}">
                <a16:creationId xmlns:a16="http://schemas.microsoft.com/office/drawing/2014/main" id="{419375A0-F332-414B-8C66-09D5F33465F4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623300" y="124618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3131" name="AutoShape 59">
            <a:extLst>
              <a:ext uri="{FF2B5EF4-FFF2-40B4-BE49-F238E27FC236}">
                <a16:creationId xmlns:a16="http://schemas.microsoft.com/office/drawing/2014/main" id="{D0454FCD-D1CD-4584-80F0-E13872332AFE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34975" y="125253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3133" name="AutoShape 61">
            <a:extLst>
              <a:ext uri="{FF2B5EF4-FFF2-40B4-BE49-F238E27FC236}">
                <a16:creationId xmlns:a16="http://schemas.microsoft.com/office/drawing/2014/main" id="{ECD05851-F53B-451D-9260-1E8F601568E7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2830513" y="5783263"/>
            <a:ext cx="3481387" cy="77787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3134" name="Rectangle 62">
            <a:extLst>
              <a:ext uri="{FF2B5EF4-FFF2-40B4-BE49-F238E27FC236}">
                <a16:creationId xmlns:a16="http://schemas.microsoft.com/office/drawing/2014/main" id="{BB4DC091-F9E4-4881-A288-06285798C7EA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095750" y="5734050"/>
            <a:ext cx="949325" cy="176213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3135" name="Rectangle 63">
            <a:extLst>
              <a:ext uri="{FF2B5EF4-FFF2-40B4-BE49-F238E27FC236}">
                <a16:creationId xmlns:a16="http://schemas.microsoft.com/office/drawing/2014/main" id="{4A7F60DD-6CD4-4E67-87C6-E684E5D2D31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143000"/>
          </a:xfrm>
          <a:pattFill prst="lgConfetti">
            <a:fgClr>
              <a:schemeClr val="accent2"/>
            </a:fgClr>
            <a:bgClr>
              <a:schemeClr val="folHlink"/>
            </a:bgClr>
          </a:patt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 altLang="es-ES" noProof="0"/>
              <a:t>Haga clic para modificar el estilo de título del patrón</a:t>
            </a:r>
          </a:p>
        </p:txBody>
      </p:sp>
      <p:sp>
        <p:nvSpPr>
          <p:cNvPr id="3136" name="Rectangle 64">
            <a:extLst>
              <a:ext uri="{FF2B5EF4-FFF2-40B4-BE49-F238E27FC236}">
                <a16:creationId xmlns:a16="http://schemas.microsoft.com/office/drawing/2014/main" id="{0B86131E-1BA4-4900-81AD-6168A199D5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465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s-ES" altLang="es-ES" noProof="0"/>
              <a:t>Haga clic para modificar el estilo de subtítulo del patrón</a:t>
            </a:r>
          </a:p>
        </p:txBody>
      </p:sp>
      <p:sp>
        <p:nvSpPr>
          <p:cNvPr id="3137" name="Rectangle 65">
            <a:extLst>
              <a:ext uri="{FF2B5EF4-FFF2-40B4-BE49-F238E27FC236}">
                <a16:creationId xmlns:a16="http://schemas.microsoft.com/office/drawing/2014/main" id="{E7F4BDBE-8160-489D-9A86-5C230919A5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3138" name="Rectangle 66">
            <a:extLst>
              <a:ext uri="{FF2B5EF4-FFF2-40B4-BE49-F238E27FC236}">
                <a16:creationId xmlns:a16="http://schemas.microsoft.com/office/drawing/2014/main" id="{750871C4-DBC2-4CF7-AE8B-3F8C9B57FC4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3139" name="Rectangle 67">
            <a:extLst>
              <a:ext uri="{FF2B5EF4-FFF2-40B4-BE49-F238E27FC236}">
                <a16:creationId xmlns:a16="http://schemas.microsoft.com/office/drawing/2014/main" id="{704599AB-ACFF-42A7-B1FA-F49D766E2AD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b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97FE45E-6E43-4F84-8463-2ADF251F216D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4741E7-27B3-4D09-ADD8-249B223AC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B4168B-5D8F-40BE-80D9-29184507B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9E5935-31BD-4D21-B39A-ECF34F0CB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A51244-CDC3-4EC3-A0F8-7AC167AC6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C6F5FF-AAEA-4144-BF6C-1456FAE9B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169BA-17A3-4DA9-972F-684F128222C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15762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6A6F9-FF03-4106-A564-65B0035EC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31E32B-2F40-4357-B85E-BBDD4A70D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486F39-FD2C-4CB0-8BC5-7D383DF72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350125-43C3-4731-8F4E-ED54974E4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0E1473-AA6A-457E-A90D-DD82B3824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E86BE9-7A7D-4E37-8E92-E2AF811E51F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65908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AFF06-CEAD-43F2-A987-F9438CF63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950C90-81E3-4553-AD13-B913AB338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D78E63-3E7C-4D3A-A9D6-A42F168C3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CB7CF8-C04A-4530-852C-2822048F5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E27D16-1834-478D-9EE5-0351FAE3B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813C5D-2AB2-4041-8282-93CA29761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EB393-D03A-4325-9DB1-5D83F7FD3A2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7152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4DDBD4-A8C8-463F-8ADB-48AE0D073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92FFE6-15E2-4367-A09E-E86A5D2F5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DA74B8-FC1A-43A9-88D0-1AB35D79DD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B4D5664-E0FD-4DA2-8A17-40EBAAB50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1FE4DF7-B104-422D-9007-AA3BDB81E2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748206-DC57-49F4-A7F3-95DC17685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E96E76-4392-4377-B688-4CA4DAB26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695D20-1312-42A1-B774-992B1C20D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3515B8-EF11-41CB-9BFA-3B96D0B9281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98017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79E334-C777-44EB-A2E5-72FFE12B0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EE59D97-F476-4FB9-B122-9F24606C3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3073B2A-CFE7-465B-92D7-BB5562D40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F9C225D-7751-4150-A033-0BC44DFB2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3E2E1-91E9-4947-A8F0-7E38960BA88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4543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22692E3-5909-432A-A519-838151300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26F0814-B6E0-4CE7-A247-EE54BBD36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589537-FB82-48A0-BEFA-705D3168D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02ABD-313F-4B3C-9C83-7DF0EA8D747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47903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C38F05-FCC0-44B2-8F80-93BC5F081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AEB9FB-48EA-49D5-A174-098B2B860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6D1D4BF-A2C0-42C2-B8C3-1158AF745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6B705F-3C66-45AC-AC2B-56207E8EC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9BF2F2-751A-43A9-9E5B-F8D7C169A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D07A0D-5196-4165-AC17-C15438CAC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5D3858-A28A-4597-9F98-2D1F969FCB1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66328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6107B2-4C5E-4A75-B17C-FFE7F9D62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4B2EF-B711-4BD5-AAE8-91CE373836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3B11EA-6600-47DE-94CA-00EB7CE6F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571B4B-F1B3-433C-BB48-8B070C54A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20DE1C-68C5-4A8C-ABA3-A3CDA03A5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4AAFC4-1D4A-49D5-8CDC-791948DC7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3912F-F5F6-4A00-9B23-CAA64873ACF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38364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9F3B6-1265-4EC5-8E22-688A53D25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5B9D267-19AA-40AA-9ADC-42FD78DCC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FC6644-72D3-4184-8465-C286B4AC6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79341D-455B-4CF4-80AE-723E5D7B7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2C28DE-A81F-4895-B9A4-0BE472D5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576E8-654C-4F97-A431-EA41091D459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036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C8D5371-8172-460D-B254-84B4F6C148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21488" y="284163"/>
            <a:ext cx="2044700" cy="58118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25AAE9-6875-4E81-B704-7243E573DB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284163"/>
            <a:ext cx="5983288" cy="581183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2E50D2-FC05-465D-98A6-0B0EA23D3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8E87F5-C98F-44D0-9A60-DE2B38999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9BD0F3-2D06-4FD5-B30E-E5E29A019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F451C4-136C-47FF-827F-06D3EA718C6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498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Rectangle 58">
            <a:extLst>
              <a:ext uri="{FF2B5EF4-FFF2-40B4-BE49-F238E27FC236}">
                <a16:creationId xmlns:a16="http://schemas.microsoft.com/office/drawing/2014/main" id="{1581F381-F2B2-41E7-81D7-C16546D21D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93788" y="28416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pattFill prst="lgConfetti">
                  <a:fgClr>
                    <a:schemeClr val="accent2"/>
                  </a:fgClr>
                  <a:bgClr>
                    <a:schemeClr val="folHlink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2107" name="Rectangle 59">
            <a:extLst>
              <a:ext uri="{FF2B5EF4-FFF2-40B4-BE49-F238E27FC236}">
                <a16:creationId xmlns:a16="http://schemas.microsoft.com/office/drawing/2014/main" id="{5ABC0F7B-7ECB-4ABF-A86A-B955FD6BE2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2108" name="Rectangle 60">
            <a:extLst>
              <a:ext uri="{FF2B5EF4-FFF2-40B4-BE49-F238E27FC236}">
                <a16:creationId xmlns:a16="http://schemas.microsoft.com/office/drawing/2014/main" id="{F130480C-F64A-44F5-89AB-40E8CA376FE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s-ES" altLang="es-ES"/>
          </a:p>
        </p:txBody>
      </p:sp>
      <p:sp>
        <p:nvSpPr>
          <p:cNvPr id="2109" name="Rectangle 61">
            <a:extLst>
              <a:ext uri="{FF2B5EF4-FFF2-40B4-BE49-F238E27FC236}">
                <a16:creationId xmlns:a16="http://schemas.microsoft.com/office/drawing/2014/main" id="{9A129BC2-3CA9-4AFC-BE5F-20E8DFB1B2B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s-ES" altLang="es-ES"/>
          </a:p>
        </p:txBody>
      </p:sp>
      <p:sp>
        <p:nvSpPr>
          <p:cNvPr id="2114" name="Rectangle 66">
            <a:extLst>
              <a:ext uri="{FF2B5EF4-FFF2-40B4-BE49-F238E27FC236}">
                <a16:creationId xmlns:a16="http://schemas.microsoft.com/office/drawing/2014/main" id="{5AC53840-4B9B-4AA0-94DF-C50F3F201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2115" name="Rectangle 67">
            <a:extLst>
              <a:ext uri="{FF2B5EF4-FFF2-40B4-BE49-F238E27FC236}">
                <a16:creationId xmlns:a16="http://schemas.microsoft.com/office/drawing/2014/main" id="{092D5C9D-A314-473A-80FE-A1838C53E2F7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2116" name="Rectangle 68">
            <a:extLst>
              <a:ext uri="{FF2B5EF4-FFF2-40B4-BE49-F238E27FC236}">
                <a16:creationId xmlns:a16="http://schemas.microsoft.com/office/drawing/2014/main" id="{B661EAA4-E65D-40E8-9EF5-73ECF3454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2110" name="Rectangle 62">
            <a:extLst>
              <a:ext uri="{FF2B5EF4-FFF2-40B4-BE49-F238E27FC236}">
                <a16:creationId xmlns:a16="http://schemas.microsoft.com/office/drawing/2014/main" id="{DCAB1605-4A74-4D3F-A0AB-34E1E65662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fld id="{F6ED154B-3F72-4151-9673-930ABEDBB762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0" name="Picture 8" descr="reino visigodo contra los musulmanes">
            <a:extLst>
              <a:ext uri="{FF2B5EF4-FFF2-40B4-BE49-F238E27FC236}">
                <a16:creationId xmlns:a16="http://schemas.microsoft.com/office/drawing/2014/main" id="{C3E0EA67-A493-4772-BCEC-60A2BAACD6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r="-1" b="-1"/>
          <a:stretch/>
        </p:blipFill>
        <p:spPr bwMode="auto">
          <a:xfrm>
            <a:off x="20" y="206071"/>
            <a:ext cx="9143980" cy="480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D266A5D8-E184-4E8F-9001-D6F41E397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9122"/>
          <a:stretch/>
        </p:blipFill>
        <p:spPr>
          <a:xfrm flipV="1">
            <a:off x="0" y="0"/>
            <a:ext cx="9143999" cy="1713062"/>
          </a:xfrm>
          <a:custGeom>
            <a:avLst/>
            <a:gdLst>
              <a:gd name="connsiteX0" fmla="*/ 0 w 12191999"/>
              <a:gd name="connsiteY0" fmla="*/ 1713062 h 1713062"/>
              <a:gd name="connsiteX1" fmla="*/ 12191999 w 12191999"/>
              <a:gd name="connsiteY1" fmla="*/ 1713062 h 1713062"/>
              <a:gd name="connsiteX2" fmla="*/ 12191999 w 12191999"/>
              <a:gd name="connsiteY2" fmla="*/ 0 h 1713062"/>
              <a:gd name="connsiteX3" fmla="*/ 0 w 12191999"/>
              <a:gd name="connsiteY3" fmla="*/ 0 h 171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713062">
                <a:moveTo>
                  <a:pt x="0" y="1713062"/>
                </a:moveTo>
                <a:lnTo>
                  <a:pt x="12191999" y="1713062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EB1D02B-BBFA-4A97-A021-7816ECC34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3840845"/>
            <a:ext cx="9146285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BDD7BED2-CC5E-4866-AC0C-DCF928AF8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5390368"/>
            <a:ext cx="9141714" cy="14676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98D77F24-B0C1-4845-A204-0B1DD6684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62" y="5184297"/>
            <a:ext cx="8217109" cy="14676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altLang="es-ES" sz="3500" b="1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altLang="es-ES" sz="35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LA MONARQUÍA VISIGODA</a:t>
            </a:r>
          </a:p>
          <a:p>
            <a:pPr algn="r">
              <a:lnSpc>
                <a:spcPct val="90000"/>
              </a:lnSpc>
              <a:spcAft>
                <a:spcPts val="600"/>
              </a:spcAft>
            </a:pPr>
            <a:endParaRPr lang="en-US" altLang="es-ES" sz="1600" b="1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altLang="es-ES" sz="16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MARÍA SANZ</a:t>
            </a:r>
          </a:p>
          <a:p>
            <a:pPr algn="r">
              <a:lnSpc>
                <a:spcPct val="90000"/>
              </a:lnSpc>
              <a:spcAft>
                <a:spcPts val="600"/>
              </a:spcAft>
            </a:pPr>
            <a:endParaRPr lang="en-US" altLang="es-ES" sz="1600" b="1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DEE6364D-B767-425F-8E74-BD1B7F55D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1. ETAPAS DEL DOMINIO VISIGODO DE LA PENÍNSULA</a:t>
            </a:r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85A9D5D2-9B1D-41CC-8360-D1C145AC2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5480" y="0"/>
            <a:ext cx="5701015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2200" b="1" dirty="0">
                <a:latin typeface="+mn-lt"/>
              </a:rPr>
              <a:t>1ª Etapa: 416-507: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Asentados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en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b="1" i="1" dirty="0" err="1">
                <a:latin typeface="+mn-lt"/>
              </a:rPr>
              <a:t>Tolosa</a:t>
            </a:r>
            <a:r>
              <a:rPr lang="en-US" altLang="es-ES" sz="2200" dirty="0">
                <a:latin typeface="+mn-lt"/>
              </a:rPr>
              <a:t>. </a:t>
            </a:r>
            <a:r>
              <a:rPr lang="en-US" altLang="es-ES" sz="2200" dirty="0" err="1">
                <a:latin typeface="+mn-lt"/>
              </a:rPr>
              <a:t>Cumplen</a:t>
            </a:r>
            <a:r>
              <a:rPr lang="en-US" altLang="es-ES" sz="2200" dirty="0">
                <a:latin typeface="+mn-lt"/>
              </a:rPr>
              <a:t> con el </a:t>
            </a:r>
            <a:r>
              <a:rPr lang="en-US" altLang="es-ES" sz="2200" dirty="0" err="1">
                <a:latin typeface="+mn-lt"/>
              </a:rPr>
              <a:t>acuerdo</a:t>
            </a:r>
            <a:r>
              <a:rPr lang="en-US" altLang="es-ES" sz="2200" dirty="0">
                <a:latin typeface="+mn-lt"/>
              </a:rPr>
              <a:t> que </a:t>
            </a:r>
            <a:r>
              <a:rPr lang="en-US" altLang="es-ES" sz="2200" dirty="0" err="1">
                <a:latin typeface="+mn-lt"/>
              </a:rPr>
              <a:t>tenían</a:t>
            </a:r>
            <a:r>
              <a:rPr lang="en-US" altLang="es-ES" sz="2200" dirty="0">
                <a:latin typeface="+mn-lt"/>
              </a:rPr>
              <a:t> con Roma , </a:t>
            </a:r>
            <a:r>
              <a:rPr lang="en-US" altLang="es-ES" sz="2200" dirty="0" err="1">
                <a:latin typeface="+mn-lt"/>
              </a:rPr>
              <a:t>acabando</a:t>
            </a:r>
            <a:r>
              <a:rPr lang="en-US" altLang="es-ES" sz="2200" dirty="0">
                <a:latin typeface="+mn-lt"/>
              </a:rPr>
              <a:t> con los </a:t>
            </a:r>
            <a:r>
              <a:rPr lang="en-US" altLang="es-ES" sz="2200" b="1" i="1" dirty="0" err="1">
                <a:latin typeface="+mn-lt"/>
              </a:rPr>
              <a:t>alanos</a:t>
            </a:r>
            <a:r>
              <a:rPr lang="en-US" altLang="es-ES" sz="2200" dirty="0">
                <a:latin typeface="+mn-lt"/>
              </a:rPr>
              <a:t> y </a:t>
            </a:r>
            <a:r>
              <a:rPr lang="en-US" altLang="es-ES" sz="2200" dirty="0" err="1">
                <a:latin typeface="+mn-lt"/>
              </a:rPr>
              <a:t>echando</a:t>
            </a:r>
            <a:r>
              <a:rPr lang="en-US" altLang="es-ES" sz="2200" dirty="0">
                <a:latin typeface="+mn-lt"/>
              </a:rPr>
              <a:t> a los </a:t>
            </a:r>
            <a:r>
              <a:rPr lang="en-US" altLang="es-ES" sz="2200" b="1" i="1" dirty="0" err="1">
                <a:latin typeface="+mn-lt"/>
              </a:rPr>
              <a:t>vándalos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hacia</a:t>
            </a:r>
            <a:r>
              <a:rPr lang="en-US" altLang="es-ES" sz="2200" dirty="0">
                <a:latin typeface="+mn-lt"/>
              </a:rPr>
              <a:t> el </a:t>
            </a:r>
            <a:r>
              <a:rPr lang="en-US" altLang="es-ES" sz="2200" dirty="0" err="1">
                <a:latin typeface="+mn-lt"/>
              </a:rPr>
              <a:t>norte</a:t>
            </a:r>
            <a:r>
              <a:rPr lang="en-US" altLang="es-ES" sz="2200" dirty="0">
                <a:latin typeface="+mn-lt"/>
              </a:rPr>
              <a:t> de </a:t>
            </a:r>
            <a:r>
              <a:rPr lang="en-US" altLang="es-ES" sz="2200" dirty="0" err="1">
                <a:latin typeface="+mn-lt"/>
              </a:rPr>
              <a:t>África</a:t>
            </a:r>
            <a:r>
              <a:rPr lang="en-US" altLang="es-ES" sz="2200" dirty="0">
                <a:latin typeface="+mn-lt"/>
              </a:rPr>
              <a:t>. </a:t>
            </a:r>
            <a:r>
              <a:rPr lang="en-US" altLang="es-ES" sz="2200" dirty="0" err="1">
                <a:latin typeface="+mn-lt"/>
              </a:rPr>
              <a:t>Gradualmente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fueron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asentándose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en</a:t>
            </a:r>
            <a:r>
              <a:rPr lang="en-US" altLang="es-ES" sz="2200" dirty="0">
                <a:latin typeface="+mn-lt"/>
              </a:rPr>
              <a:t> la </a:t>
            </a:r>
            <a:r>
              <a:rPr lang="en-US" altLang="es-ES" sz="2200" dirty="0" err="1">
                <a:latin typeface="+mn-lt"/>
              </a:rPr>
              <a:t>península</a:t>
            </a:r>
            <a:r>
              <a:rPr lang="en-US" altLang="es-ES" sz="2200" dirty="0">
                <a:latin typeface="+mn-lt"/>
              </a:rPr>
              <a:t>. Los </a:t>
            </a:r>
            <a:r>
              <a:rPr lang="en-US" altLang="es-ES" sz="2200" b="1" i="1" dirty="0" err="1">
                <a:latin typeface="+mn-lt"/>
              </a:rPr>
              <a:t>suevos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quedan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recluidos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en</a:t>
            </a:r>
            <a:r>
              <a:rPr lang="en-US" altLang="es-ES" sz="2200" dirty="0">
                <a:latin typeface="+mn-lt"/>
              </a:rPr>
              <a:t> entre el Tajo y el </a:t>
            </a:r>
            <a:r>
              <a:rPr lang="en-US" altLang="es-ES" sz="2200" dirty="0" err="1">
                <a:latin typeface="+mn-lt"/>
              </a:rPr>
              <a:t>cantábrico</a:t>
            </a:r>
            <a:r>
              <a:rPr lang="en-US" altLang="es-ES" sz="2200" dirty="0">
                <a:latin typeface="+mn-lt"/>
              </a:rPr>
              <a:t>. Los pueblos </a:t>
            </a:r>
            <a:r>
              <a:rPr lang="en-US" altLang="es-ES" sz="2200" dirty="0" err="1">
                <a:latin typeface="+mn-lt"/>
              </a:rPr>
              <a:t>montañeses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quedan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prácticamente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independientes</a:t>
            </a:r>
            <a:r>
              <a:rPr lang="en-US" altLang="es-ES" sz="2200" dirty="0">
                <a:latin typeface="+mn-lt"/>
              </a:rPr>
              <a:t>. </a:t>
            </a:r>
            <a:r>
              <a:rPr lang="en-US" altLang="es-ES" sz="2200" dirty="0" err="1">
                <a:latin typeface="+mn-lt"/>
              </a:rPr>
              <a:t>Derrota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frente</a:t>
            </a:r>
            <a:r>
              <a:rPr lang="en-US" altLang="es-ES" sz="2200" dirty="0">
                <a:latin typeface="+mn-lt"/>
              </a:rPr>
              <a:t> a los </a:t>
            </a:r>
            <a:r>
              <a:rPr lang="en-US" altLang="es-ES" sz="2200" dirty="0" err="1">
                <a:latin typeface="+mn-lt"/>
              </a:rPr>
              <a:t>Francos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en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Vouille</a:t>
            </a:r>
            <a:r>
              <a:rPr lang="en-US" altLang="es-ES" sz="2200" dirty="0">
                <a:latin typeface="+mn-lt"/>
              </a:rPr>
              <a:t> (Poitiers) los </a:t>
            </a:r>
            <a:r>
              <a:rPr lang="en-US" altLang="es-ES" sz="2200" dirty="0" err="1">
                <a:latin typeface="+mn-lt"/>
              </a:rPr>
              <a:t>desplaza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definitivamente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hacia</a:t>
            </a:r>
            <a:r>
              <a:rPr lang="en-US" altLang="es-ES" sz="2200" dirty="0">
                <a:latin typeface="+mn-lt"/>
              </a:rPr>
              <a:t> Hispania, </a:t>
            </a:r>
            <a:r>
              <a:rPr lang="en-US" altLang="es-ES" sz="2200" dirty="0" err="1">
                <a:latin typeface="+mn-lt"/>
              </a:rPr>
              <a:t>manteniendo</a:t>
            </a:r>
            <a:r>
              <a:rPr lang="en-US" altLang="es-ES" sz="2200" dirty="0">
                <a:latin typeface="+mn-lt"/>
              </a:rPr>
              <a:t> la </a:t>
            </a:r>
            <a:r>
              <a:rPr lang="en-US" altLang="es-ES" sz="2200" dirty="0" err="1">
                <a:latin typeface="+mn-lt"/>
              </a:rPr>
              <a:t>Narbonense</a:t>
            </a:r>
            <a:r>
              <a:rPr lang="en-US" altLang="es-ES" sz="2200" dirty="0">
                <a:latin typeface="+mn-lt"/>
              </a:rPr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sz="2200" dirty="0">
              <a:latin typeface="+mn-lt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2200" b="1" dirty="0">
                <a:latin typeface="+mn-lt"/>
              </a:rPr>
              <a:t>2ª Etapa 507-569: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Sitúan</a:t>
            </a:r>
            <a:r>
              <a:rPr lang="en-US" altLang="es-ES" sz="2200" dirty="0">
                <a:latin typeface="+mn-lt"/>
              </a:rPr>
              <a:t> la capital </a:t>
            </a:r>
            <a:r>
              <a:rPr lang="en-US" altLang="es-ES" sz="2200" dirty="0" err="1">
                <a:latin typeface="+mn-lt"/>
              </a:rPr>
              <a:t>en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b="1" i="1" dirty="0">
                <a:latin typeface="+mn-lt"/>
              </a:rPr>
              <a:t>Toledo</a:t>
            </a:r>
            <a:r>
              <a:rPr lang="en-US" altLang="es-ES" sz="2200" dirty="0">
                <a:latin typeface="+mn-lt"/>
              </a:rPr>
              <a:t> (</a:t>
            </a:r>
            <a:r>
              <a:rPr lang="en-US" altLang="es-ES" sz="2200" dirty="0" err="1">
                <a:latin typeface="+mn-lt"/>
              </a:rPr>
              <a:t>centricidad</a:t>
            </a:r>
            <a:r>
              <a:rPr lang="en-US" altLang="es-ES" sz="2200" dirty="0">
                <a:latin typeface="+mn-lt"/>
              </a:rPr>
              <a:t>) y toman tierras </a:t>
            </a:r>
            <a:r>
              <a:rPr lang="en-US" altLang="es-ES" sz="2200" dirty="0" err="1">
                <a:latin typeface="+mn-lt"/>
              </a:rPr>
              <a:t>Bizantinas</a:t>
            </a:r>
            <a:r>
              <a:rPr lang="en-US" altLang="es-ES" sz="2200" dirty="0">
                <a:latin typeface="+mn-lt"/>
              </a:rPr>
              <a:t> (costa </a:t>
            </a:r>
            <a:r>
              <a:rPr lang="en-US" altLang="es-ES" sz="2200" dirty="0" err="1">
                <a:latin typeface="+mn-lt"/>
              </a:rPr>
              <a:t>andaluza</a:t>
            </a:r>
            <a:r>
              <a:rPr lang="en-US" altLang="es-ES" sz="2200" dirty="0">
                <a:latin typeface="+mn-lt"/>
              </a:rPr>
              <a:t>) y Baleares (que </a:t>
            </a:r>
            <a:r>
              <a:rPr lang="en-US" altLang="es-ES" sz="2200" dirty="0" err="1">
                <a:latin typeface="+mn-lt"/>
              </a:rPr>
              <a:t>aun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poseían</a:t>
            </a:r>
            <a:r>
              <a:rPr lang="en-US" altLang="es-ES" sz="2200" dirty="0">
                <a:latin typeface="+mn-lt"/>
              </a:rPr>
              <a:t> los </a:t>
            </a:r>
            <a:r>
              <a:rPr lang="en-US" altLang="es-ES" sz="2200" dirty="0" err="1">
                <a:latin typeface="+mn-lt"/>
              </a:rPr>
              <a:t>vándalos</a:t>
            </a:r>
            <a:r>
              <a:rPr lang="en-US" altLang="es-ES" sz="2200" dirty="0">
                <a:latin typeface="+mn-lt"/>
              </a:rPr>
              <a:t>).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sz="2200" dirty="0">
              <a:latin typeface="+mn-lt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2200" b="1" dirty="0">
                <a:latin typeface="+mn-lt"/>
              </a:rPr>
              <a:t>3ª Etapa 569-711: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Consolidación</a:t>
            </a:r>
            <a:r>
              <a:rPr lang="en-US" altLang="es-ES" sz="2200" dirty="0">
                <a:latin typeface="+mn-lt"/>
              </a:rPr>
              <a:t> del </a:t>
            </a:r>
            <a:r>
              <a:rPr lang="en-US" altLang="es-ES" sz="2200" dirty="0" err="1">
                <a:latin typeface="+mn-lt"/>
              </a:rPr>
              <a:t>dominio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en</a:t>
            </a:r>
            <a:r>
              <a:rPr lang="en-US" altLang="es-ES" sz="2200" dirty="0">
                <a:latin typeface="+mn-lt"/>
              </a:rPr>
              <a:t> la </a:t>
            </a:r>
            <a:r>
              <a:rPr lang="en-US" altLang="es-ES" sz="2200" dirty="0" err="1">
                <a:latin typeface="+mn-lt"/>
              </a:rPr>
              <a:t>península</a:t>
            </a:r>
            <a:r>
              <a:rPr lang="en-US" altLang="es-ES" sz="2200" dirty="0">
                <a:latin typeface="+mn-lt"/>
              </a:rPr>
              <a:t>. Conquista del </a:t>
            </a:r>
            <a:r>
              <a:rPr lang="en-US" altLang="es-ES" sz="2200" dirty="0" err="1">
                <a:latin typeface="+mn-lt"/>
              </a:rPr>
              <a:t>reino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suevo</a:t>
            </a:r>
            <a:r>
              <a:rPr lang="en-US" altLang="es-ES" sz="2200" dirty="0">
                <a:latin typeface="+mn-lt"/>
              </a:rPr>
              <a:t> (</a:t>
            </a:r>
            <a:r>
              <a:rPr lang="en-US" altLang="es-ES" sz="2200" b="1" i="1" dirty="0" err="1">
                <a:latin typeface="+mn-lt"/>
              </a:rPr>
              <a:t>Leovilgildo</a:t>
            </a:r>
            <a:r>
              <a:rPr lang="en-US" altLang="es-ES" sz="2200" dirty="0">
                <a:latin typeface="+mn-lt"/>
              </a:rPr>
              <a:t>, 585) y </a:t>
            </a:r>
            <a:r>
              <a:rPr lang="en-US" altLang="es-ES" sz="2200" dirty="0" err="1">
                <a:latin typeface="+mn-lt"/>
              </a:rPr>
              <a:t>sometimiento</a:t>
            </a:r>
            <a:r>
              <a:rPr lang="en-US" altLang="es-ES" sz="2200" dirty="0">
                <a:latin typeface="+mn-lt"/>
              </a:rPr>
              <a:t> de enclaves </a:t>
            </a:r>
            <a:r>
              <a:rPr lang="en-US" altLang="es-ES" sz="2200" dirty="0" err="1">
                <a:latin typeface="+mn-lt"/>
              </a:rPr>
              <a:t>bizantinos</a:t>
            </a:r>
            <a:r>
              <a:rPr lang="en-US" altLang="es-ES" sz="2200" dirty="0">
                <a:latin typeface="+mn-lt"/>
              </a:rPr>
              <a:t>. Con </a:t>
            </a:r>
            <a:r>
              <a:rPr lang="en-US" altLang="es-ES" sz="2200" b="1" i="1" dirty="0" err="1">
                <a:latin typeface="+mn-lt"/>
              </a:rPr>
              <a:t>Suintila</a:t>
            </a:r>
            <a:r>
              <a:rPr lang="en-US" altLang="es-ES" sz="2200" dirty="0">
                <a:latin typeface="+mn-lt"/>
              </a:rPr>
              <a:t> (625) </a:t>
            </a:r>
            <a:r>
              <a:rPr lang="en-US" altLang="es-ES" sz="2200" dirty="0" err="1">
                <a:latin typeface="+mn-lt"/>
              </a:rPr>
              <a:t>toda</a:t>
            </a:r>
            <a:r>
              <a:rPr lang="en-US" altLang="es-ES" sz="2200" dirty="0">
                <a:latin typeface="+mn-lt"/>
              </a:rPr>
              <a:t> la </a:t>
            </a:r>
            <a:r>
              <a:rPr lang="en-US" altLang="es-ES" sz="2200" dirty="0" err="1">
                <a:latin typeface="+mn-lt"/>
              </a:rPr>
              <a:t>península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estuvo</a:t>
            </a:r>
            <a:r>
              <a:rPr lang="en-US" altLang="es-ES" sz="2200" dirty="0">
                <a:latin typeface="+mn-lt"/>
              </a:rPr>
              <a:t> </a:t>
            </a:r>
            <a:r>
              <a:rPr lang="en-US" altLang="es-ES" sz="2200" dirty="0" err="1">
                <a:latin typeface="+mn-lt"/>
              </a:rPr>
              <a:t>en</a:t>
            </a:r>
            <a:r>
              <a:rPr lang="en-US" altLang="es-ES" sz="2200" dirty="0">
                <a:latin typeface="+mn-lt"/>
              </a:rPr>
              <a:t> manos </a:t>
            </a:r>
            <a:r>
              <a:rPr lang="en-US" altLang="es-ES" sz="2200" dirty="0" err="1">
                <a:latin typeface="+mn-lt"/>
              </a:rPr>
              <a:t>visigodas</a:t>
            </a:r>
            <a:endParaRPr lang="en-US" altLang="es-ES" sz="2200" b="1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463354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34C70960-F2CF-4D7A-8336-612D6E932E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646" y="4862770"/>
            <a:ext cx="8354891" cy="9304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altLang="es-ES" sz="4700" b="1" dirty="0">
                <a:solidFill>
                  <a:srgbClr val="FFFFFF"/>
                </a:solidFill>
              </a:rPr>
              <a:t>EVOLUCIÓN  REINO VISIGODO</a:t>
            </a:r>
          </a:p>
        </p:txBody>
      </p:sp>
      <p:pic>
        <p:nvPicPr>
          <p:cNvPr id="2" name="Picture 11" descr="Ubicación de Reino visigodo">
            <a:extLst>
              <a:ext uri="{FF2B5EF4-FFF2-40B4-BE49-F238E27FC236}">
                <a16:creationId xmlns:a16="http://schemas.microsoft.com/office/drawing/2014/main" id="{687C364C-04F9-4485-9D74-1F1C7DF68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136" y="307731"/>
            <a:ext cx="3847725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81" name="Picture 13" descr="Reino Visigodo | Historia de España">
            <a:extLst>
              <a:ext uri="{FF2B5EF4-FFF2-40B4-BE49-F238E27FC236}">
                <a16:creationId xmlns:a16="http://schemas.microsoft.com/office/drawing/2014/main" id="{CABBD4A1-D62B-4088-9354-53D368DAE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2032" y="439603"/>
            <a:ext cx="4091938" cy="373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573869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1027">
            <a:extLst>
              <a:ext uri="{FF2B5EF4-FFF2-40B4-BE49-F238E27FC236}">
                <a16:creationId xmlns:a16="http://schemas.microsoft.com/office/drawing/2014/main" id="{16B9E1FC-5C52-4597-9522-ADCCE5FD5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0759" y="3752849"/>
            <a:ext cx="1762969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altLang="es-ES" sz="2400" b="1" dirty="0">
                <a:solidFill>
                  <a:schemeClr val="tx1"/>
                </a:solidFill>
              </a:rPr>
              <a:t>LA  HISPANIA VISIGODA</a:t>
            </a:r>
          </a:p>
        </p:txBody>
      </p:sp>
      <p:pic>
        <p:nvPicPr>
          <p:cNvPr id="25607" name="Picture 1031" descr="hebilla de cinturón visigodas de los talleres toledanos, las dos tan ricas  que sólo pudieron pertenecer a la realeza… | Joyería antigua, Joyería  medieval, Medieval">
            <a:extLst>
              <a:ext uri="{FF2B5EF4-FFF2-40B4-BE49-F238E27FC236}">
                <a16:creationId xmlns:a16="http://schemas.microsoft.com/office/drawing/2014/main" id="{5AA8CD9B-E9EC-4792-998A-170516D1E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39" b="12693"/>
          <a:stretch/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4" name="Text Box 1028">
            <a:extLst>
              <a:ext uri="{FF2B5EF4-FFF2-40B4-BE49-F238E27FC236}">
                <a16:creationId xmlns:a16="http://schemas.microsoft.com/office/drawing/2014/main" id="{DD5A4F3F-319C-4ED6-A8F5-560C3F7F2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3752850"/>
            <a:ext cx="6442294" cy="27724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1400" b="1" dirty="0" err="1">
                <a:latin typeface="+mn-lt"/>
              </a:rPr>
              <a:t>Número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habitantes</a:t>
            </a:r>
            <a:r>
              <a:rPr lang="en-US" altLang="es-ES" sz="1400" b="1" dirty="0">
                <a:latin typeface="+mn-lt"/>
              </a:rPr>
              <a:t>: </a:t>
            </a:r>
            <a:r>
              <a:rPr lang="en-US" altLang="es-ES" sz="1400" b="1" dirty="0" err="1">
                <a:latin typeface="+mn-lt"/>
              </a:rPr>
              <a:t>varios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millones</a:t>
            </a:r>
            <a:r>
              <a:rPr lang="en-US" altLang="es-ES" sz="1400" b="1" dirty="0">
                <a:latin typeface="+mn-lt"/>
              </a:rPr>
              <a:t> de </a:t>
            </a:r>
            <a:r>
              <a:rPr lang="en-US" altLang="es-ES" sz="1400" b="1" dirty="0" err="1">
                <a:latin typeface="+mn-lt"/>
              </a:rPr>
              <a:t>hispano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romanos</a:t>
            </a:r>
            <a:r>
              <a:rPr lang="en-US" altLang="es-ES" sz="1400" b="1" dirty="0">
                <a:latin typeface="+mn-lt"/>
              </a:rPr>
              <a:t> y entre 100000 y 200000 </a:t>
            </a:r>
            <a:r>
              <a:rPr lang="en-US" altLang="es-ES" sz="1400" b="1" dirty="0" err="1">
                <a:latin typeface="+mn-lt"/>
              </a:rPr>
              <a:t>godos</a:t>
            </a:r>
            <a:r>
              <a:rPr lang="en-US" altLang="es-ES" sz="1400" b="1" dirty="0">
                <a:latin typeface="+mn-lt"/>
              </a:rPr>
              <a:t>. </a:t>
            </a:r>
            <a:r>
              <a:rPr lang="en-US" altLang="es-ES" sz="1400" b="1" dirty="0" err="1">
                <a:latin typeface="+mn-lt"/>
              </a:rPr>
              <a:t>Esa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diferencia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explica</a:t>
            </a:r>
            <a:r>
              <a:rPr lang="en-US" altLang="es-ES" sz="1400" b="1" dirty="0">
                <a:latin typeface="+mn-lt"/>
              </a:rPr>
              <a:t> que los </a:t>
            </a:r>
            <a:r>
              <a:rPr lang="en-US" altLang="es-ES" sz="1400" b="1" dirty="0" err="1">
                <a:latin typeface="+mn-lt"/>
              </a:rPr>
              <a:t>godos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fueran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asimilando</a:t>
            </a:r>
            <a:r>
              <a:rPr lang="en-US" altLang="es-ES" sz="1400" b="1" dirty="0">
                <a:latin typeface="+mn-lt"/>
              </a:rPr>
              <a:t> la </a:t>
            </a:r>
            <a:r>
              <a:rPr lang="en-US" altLang="es-ES" sz="1400" b="1" dirty="0" err="1">
                <a:latin typeface="+mn-lt"/>
              </a:rPr>
              <a:t>cultura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hispano-romana</a:t>
            </a:r>
            <a:r>
              <a:rPr lang="en-US" altLang="es-ES" sz="1400" b="1" dirty="0">
                <a:latin typeface="+mn-lt"/>
              </a:rPr>
              <a:t> (</a:t>
            </a:r>
            <a:r>
              <a:rPr lang="en-US" altLang="es-ES" sz="1400" b="1" dirty="0" err="1">
                <a:latin typeface="+mn-lt"/>
              </a:rPr>
              <a:t>lengua</a:t>
            </a:r>
            <a:r>
              <a:rPr lang="en-US" altLang="es-ES" sz="1400" b="1" dirty="0">
                <a:latin typeface="+mn-lt"/>
              </a:rPr>
              <a:t>, derecho, </a:t>
            </a:r>
            <a:r>
              <a:rPr lang="en-US" altLang="es-ES" sz="1400" b="1" dirty="0" err="1">
                <a:latin typeface="+mn-lt"/>
              </a:rPr>
              <a:t>religión</a:t>
            </a:r>
            <a:r>
              <a:rPr lang="en-US" altLang="es-ES" sz="1400" b="1" dirty="0">
                <a:latin typeface="+mn-lt"/>
              </a:rPr>
              <a:t>...)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1400" b="1" dirty="0" err="1">
                <a:latin typeface="+mn-lt"/>
              </a:rPr>
              <a:t>En</a:t>
            </a:r>
            <a:r>
              <a:rPr lang="en-US" altLang="es-ES" sz="1400" b="1" dirty="0">
                <a:latin typeface="+mn-lt"/>
              </a:rPr>
              <a:t> un principio </a:t>
            </a:r>
            <a:r>
              <a:rPr lang="en-US" altLang="es-ES" sz="1400" b="1" dirty="0" err="1">
                <a:latin typeface="+mn-lt"/>
              </a:rPr>
              <a:t>existió</a:t>
            </a:r>
            <a:r>
              <a:rPr lang="en-US" altLang="es-ES" sz="1400" b="1" dirty="0">
                <a:latin typeface="+mn-lt"/>
              </a:rPr>
              <a:t> la </a:t>
            </a:r>
            <a:r>
              <a:rPr lang="en-US" altLang="es-ES" sz="1400" b="1" dirty="0" err="1">
                <a:latin typeface="+mn-lt"/>
              </a:rPr>
              <a:t>separación</a:t>
            </a:r>
            <a:r>
              <a:rPr lang="en-US" altLang="es-ES" sz="1400" b="1" dirty="0">
                <a:latin typeface="+mn-lt"/>
              </a:rPr>
              <a:t> de </a:t>
            </a:r>
            <a:r>
              <a:rPr lang="en-US" altLang="es-ES" sz="1400" b="1" dirty="0" err="1">
                <a:latin typeface="+mn-lt"/>
              </a:rPr>
              <a:t>etnias</a:t>
            </a:r>
            <a:r>
              <a:rPr lang="en-US" altLang="es-ES" sz="1400" b="1" dirty="0">
                <a:latin typeface="+mn-lt"/>
              </a:rPr>
              <a:t>, </a:t>
            </a:r>
            <a:r>
              <a:rPr lang="en-US" altLang="es-ES" sz="1400" b="1" dirty="0" err="1">
                <a:latin typeface="+mn-lt"/>
              </a:rPr>
              <a:t>cada</a:t>
            </a:r>
            <a:r>
              <a:rPr lang="en-US" altLang="es-ES" sz="1400" b="1" dirty="0">
                <a:latin typeface="+mn-lt"/>
              </a:rPr>
              <a:t> una con </a:t>
            </a:r>
            <a:r>
              <a:rPr lang="en-US" altLang="es-ES" sz="1400" b="1" dirty="0" err="1">
                <a:latin typeface="+mn-lt"/>
              </a:rPr>
              <a:t>su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propia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religión</a:t>
            </a:r>
            <a:r>
              <a:rPr lang="en-US" altLang="es-ES" sz="1400" b="1" dirty="0">
                <a:latin typeface="+mn-lt"/>
              </a:rPr>
              <a:t>: </a:t>
            </a:r>
            <a:r>
              <a:rPr lang="en-US" altLang="es-ES" sz="1400" b="1" dirty="0" err="1">
                <a:latin typeface="+mn-lt"/>
              </a:rPr>
              <a:t>Arrianismo</a:t>
            </a:r>
            <a:r>
              <a:rPr lang="en-US" altLang="es-ES" sz="1400" b="1" dirty="0">
                <a:latin typeface="+mn-lt"/>
              </a:rPr>
              <a:t> (</a:t>
            </a:r>
            <a:r>
              <a:rPr lang="en-US" altLang="es-ES" sz="1400" b="1" dirty="0" err="1">
                <a:latin typeface="+mn-lt"/>
              </a:rPr>
              <a:t>visigodos</a:t>
            </a:r>
            <a:r>
              <a:rPr lang="en-US" altLang="es-ES" sz="1400" b="1" dirty="0">
                <a:latin typeface="+mn-lt"/>
              </a:rPr>
              <a:t>) </a:t>
            </a:r>
            <a:r>
              <a:rPr lang="en-US" altLang="es-ES" sz="1400" b="1" dirty="0" err="1">
                <a:latin typeface="+mn-lt"/>
              </a:rPr>
              <a:t>católicos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romanos</a:t>
            </a:r>
            <a:r>
              <a:rPr lang="en-US" altLang="es-ES" sz="1400" b="1" dirty="0">
                <a:latin typeface="+mn-lt"/>
              </a:rPr>
              <a:t> (</a:t>
            </a:r>
            <a:r>
              <a:rPr lang="en-US" altLang="es-ES" sz="1400" b="1" dirty="0" err="1">
                <a:latin typeface="+mn-lt"/>
              </a:rPr>
              <a:t>hispanos</a:t>
            </a:r>
            <a:r>
              <a:rPr lang="en-US" altLang="es-ES" sz="1400" b="1" dirty="0">
                <a:latin typeface="+mn-lt"/>
              </a:rPr>
              <a:t>)</a:t>
            </a:r>
          </a:p>
          <a:p>
            <a:pPr marL="171450" indent="-17145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1400" b="1" dirty="0">
                <a:latin typeface="+mn-lt"/>
              </a:rPr>
              <a:t>Derecho: Código de </a:t>
            </a:r>
            <a:r>
              <a:rPr lang="en-US" altLang="es-ES" sz="1400" b="1" dirty="0" err="1">
                <a:latin typeface="+mn-lt"/>
              </a:rPr>
              <a:t>Ervigio</a:t>
            </a:r>
            <a:r>
              <a:rPr lang="en-US" altLang="es-ES" sz="1400" b="1" dirty="0">
                <a:latin typeface="+mn-lt"/>
              </a:rPr>
              <a:t> (</a:t>
            </a:r>
            <a:r>
              <a:rPr lang="en-US" altLang="es-ES" sz="1400" b="1" dirty="0" err="1">
                <a:latin typeface="+mn-lt"/>
              </a:rPr>
              <a:t>visigodos</a:t>
            </a:r>
            <a:r>
              <a:rPr lang="en-US" altLang="es-ES" sz="1400" b="1" dirty="0">
                <a:latin typeface="+mn-lt"/>
              </a:rPr>
              <a:t>) Lex Romanorum  para  (</a:t>
            </a:r>
            <a:r>
              <a:rPr lang="en-US" altLang="es-ES" sz="1400" b="1" dirty="0" err="1">
                <a:latin typeface="+mn-lt"/>
              </a:rPr>
              <a:t>hispano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romanos</a:t>
            </a:r>
            <a:r>
              <a:rPr lang="en-US" altLang="es-ES" sz="1400" b="1" dirty="0">
                <a:latin typeface="+mn-lt"/>
              </a:rPr>
              <a:t>)</a:t>
            </a:r>
          </a:p>
          <a:p>
            <a:pPr marL="171450" indent="-17145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gobierno</a:t>
            </a:r>
            <a:r>
              <a:rPr lang="en-US" altLang="es-ES" sz="1400" b="1" dirty="0">
                <a:latin typeface="+mn-lt"/>
              </a:rPr>
              <a:t>: Comes </a:t>
            </a:r>
            <a:r>
              <a:rPr lang="en-US" altLang="es-ES" sz="1400" b="1" dirty="0" err="1">
                <a:latin typeface="+mn-lt"/>
              </a:rPr>
              <a:t>civitatis</a:t>
            </a:r>
            <a:r>
              <a:rPr lang="en-US" altLang="es-ES" sz="1400" b="1" dirty="0">
                <a:latin typeface="+mn-lt"/>
              </a:rPr>
              <a:t> (</a:t>
            </a:r>
            <a:r>
              <a:rPr lang="en-US" altLang="es-ES" sz="1400" b="1" dirty="0" err="1">
                <a:latin typeface="+mn-lt"/>
              </a:rPr>
              <a:t>visigodos</a:t>
            </a:r>
            <a:r>
              <a:rPr lang="en-US" altLang="es-ES" sz="1400" b="1" dirty="0">
                <a:latin typeface="+mn-lt"/>
              </a:rPr>
              <a:t>), </a:t>
            </a:r>
            <a:r>
              <a:rPr lang="en-US" altLang="es-ES" sz="1400" b="1" dirty="0" err="1">
                <a:latin typeface="+mn-lt"/>
              </a:rPr>
              <a:t>propio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gobierno</a:t>
            </a:r>
            <a:r>
              <a:rPr lang="en-US" altLang="es-ES" sz="1400" b="1" dirty="0">
                <a:latin typeface="+mn-lt"/>
              </a:rPr>
              <a:t> municipal y provincial (</a:t>
            </a:r>
            <a:r>
              <a:rPr lang="en-US" altLang="es-ES" sz="1400" b="1" dirty="0" err="1">
                <a:latin typeface="+mn-lt"/>
              </a:rPr>
              <a:t>romanos</a:t>
            </a:r>
            <a:r>
              <a:rPr lang="en-US" altLang="es-ES" sz="1400" b="1" dirty="0">
                <a:latin typeface="+mn-lt"/>
              </a:rPr>
              <a:t>)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1400" b="1" dirty="0">
                <a:latin typeface="+mn-lt"/>
              </a:rPr>
              <a:t>La </a:t>
            </a:r>
            <a:r>
              <a:rPr lang="en-US" altLang="es-ES" sz="1400" b="1" dirty="0" err="1">
                <a:latin typeface="+mn-lt"/>
              </a:rPr>
              <a:t>monarquía</a:t>
            </a:r>
            <a:r>
              <a:rPr lang="en-US" altLang="es-ES" sz="1400" b="1" dirty="0">
                <a:latin typeface="+mn-lt"/>
              </a:rPr>
              <a:t> era </a:t>
            </a:r>
            <a:r>
              <a:rPr lang="en-US" altLang="es-ES" sz="1400" b="1" dirty="0" err="1">
                <a:latin typeface="+mn-lt"/>
              </a:rPr>
              <a:t>electiva</a:t>
            </a:r>
            <a:r>
              <a:rPr lang="en-US" altLang="es-ES" sz="1400" b="1" dirty="0">
                <a:latin typeface="+mn-lt"/>
              </a:rPr>
              <a:t> (salvo </a:t>
            </a:r>
            <a:r>
              <a:rPr lang="en-US" altLang="es-ES" sz="1400" b="1" dirty="0" err="1">
                <a:latin typeface="+mn-lt"/>
              </a:rPr>
              <a:t>excepciones</a:t>
            </a:r>
            <a:r>
              <a:rPr lang="en-US" altLang="es-ES" sz="1400" b="1" dirty="0">
                <a:latin typeface="+mn-lt"/>
              </a:rPr>
              <a:t>), lo que </a:t>
            </a:r>
            <a:r>
              <a:rPr lang="en-US" altLang="es-ES" sz="1400" b="1" dirty="0" err="1">
                <a:latin typeface="+mn-lt"/>
              </a:rPr>
              <a:t>contribuyó</a:t>
            </a:r>
            <a:r>
              <a:rPr lang="en-US" altLang="es-ES" sz="1400" b="1" dirty="0">
                <a:latin typeface="+mn-lt"/>
              </a:rPr>
              <a:t> a </a:t>
            </a:r>
            <a:r>
              <a:rPr lang="en-US" altLang="es-ES" sz="1400" b="1" dirty="0" err="1">
                <a:latin typeface="+mn-lt"/>
              </a:rPr>
              <a:t>sucesiones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conflictivas</a:t>
            </a:r>
            <a:r>
              <a:rPr lang="en-US" altLang="es-ES" sz="1400" b="1" dirty="0">
                <a:latin typeface="+mn-lt"/>
              </a:rPr>
              <a:t> (</a:t>
            </a:r>
            <a:r>
              <a:rPr lang="en-US" altLang="es-ES" sz="1400" b="1" dirty="0" err="1">
                <a:latin typeface="+mn-lt"/>
              </a:rPr>
              <a:t>rebeliones</a:t>
            </a:r>
            <a:r>
              <a:rPr lang="en-US" altLang="es-ES" sz="1400" b="1" dirty="0">
                <a:latin typeface="+mn-lt"/>
              </a:rPr>
              <a:t>, golpes de </a:t>
            </a:r>
            <a:r>
              <a:rPr lang="en-US" altLang="es-ES" sz="1400" b="1" dirty="0" err="1">
                <a:latin typeface="+mn-lt"/>
              </a:rPr>
              <a:t>estado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luchas</a:t>
            </a:r>
            <a:r>
              <a:rPr lang="en-US" altLang="es-ES" sz="1400" b="1" dirty="0">
                <a:latin typeface="+mn-lt"/>
              </a:rPr>
              <a:t> </a:t>
            </a:r>
            <a:r>
              <a:rPr lang="en-US" altLang="es-ES" sz="1400" b="1" dirty="0" err="1">
                <a:latin typeface="+mn-lt"/>
              </a:rPr>
              <a:t>intestinas</a:t>
            </a:r>
            <a:r>
              <a:rPr lang="en-US" altLang="es-ES" sz="1400" b="1" dirty="0">
                <a:latin typeface="+mn-lt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39DAE88-E743-4898-9D53-E2C090C77D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0759" y="3752849"/>
            <a:ext cx="233903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838200" indent="-838200" algn="ctr">
              <a:lnSpc>
                <a:spcPct val="90000"/>
              </a:lnSpc>
            </a:pPr>
            <a:r>
              <a:rPr lang="en-US" altLang="es-ES" sz="2000" b="1" dirty="0">
                <a:solidFill>
                  <a:schemeClr val="tx1"/>
                </a:solidFill>
              </a:rPr>
              <a:t>ORGANIZACIÓN POLÍTICA</a:t>
            </a:r>
          </a:p>
        </p:txBody>
      </p:sp>
      <p:pic>
        <p:nvPicPr>
          <p:cNvPr id="26630" name="Picture 6" descr="Liber Iudiciorum - Turismo Prerrománico">
            <a:extLst>
              <a:ext uri="{FF2B5EF4-FFF2-40B4-BE49-F238E27FC236}">
                <a16:creationId xmlns:a16="http://schemas.microsoft.com/office/drawing/2014/main" id="{FB9A4E7C-368C-4661-807E-2E44D66D9C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27" b="32059"/>
          <a:stretch/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Rectangle 3">
            <a:extLst>
              <a:ext uri="{FF2B5EF4-FFF2-40B4-BE49-F238E27FC236}">
                <a16:creationId xmlns:a16="http://schemas.microsoft.com/office/drawing/2014/main" id="{4F6CE507-85F1-462C-929C-DCEA64547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92" y="3429000"/>
            <a:ext cx="6336704" cy="3429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s-ES" dirty="0">
                <a:latin typeface="+mn-lt"/>
              </a:rPr>
              <a:t> </a:t>
            </a:r>
            <a:r>
              <a:rPr lang="en-US" altLang="es-ES" sz="1600" b="1" dirty="0" err="1">
                <a:latin typeface="+mn-lt"/>
              </a:rPr>
              <a:t>Intentos</a:t>
            </a:r>
            <a:r>
              <a:rPr lang="en-US" altLang="es-ES" sz="1600" b="1" dirty="0">
                <a:latin typeface="+mn-lt"/>
              </a:rPr>
              <a:t> de </a:t>
            </a:r>
            <a:r>
              <a:rPr lang="en-US" altLang="es-ES" sz="1600" b="1" dirty="0" err="1">
                <a:latin typeface="+mn-lt"/>
              </a:rPr>
              <a:t>conseguir</a:t>
            </a:r>
            <a:r>
              <a:rPr lang="en-US" altLang="es-ES" sz="1600" b="1" dirty="0">
                <a:latin typeface="+mn-lt"/>
              </a:rPr>
              <a:t> una </a:t>
            </a:r>
            <a:r>
              <a:rPr lang="en-US" altLang="es-ES" sz="1600" b="1" dirty="0" err="1">
                <a:latin typeface="+mn-lt"/>
              </a:rPr>
              <a:t>monarquía</a:t>
            </a:r>
            <a:r>
              <a:rPr lang="en-US" altLang="es-ES" sz="1600" b="1" dirty="0">
                <a:latin typeface="+mn-lt"/>
              </a:rPr>
              <a:t> </a:t>
            </a:r>
            <a:r>
              <a:rPr lang="en-US" altLang="es-ES" sz="1600" b="1" dirty="0" err="1">
                <a:latin typeface="+mn-lt"/>
              </a:rPr>
              <a:t>fuerte</a:t>
            </a:r>
            <a:r>
              <a:rPr lang="en-US" altLang="es-ES" sz="1600" b="1" dirty="0">
                <a:latin typeface="+mn-lt"/>
              </a:rPr>
              <a:t>:</a:t>
            </a:r>
          </a:p>
          <a:p>
            <a:pPr lvl="1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s-ES" sz="1600" b="1" dirty="0" err="1">
                <a:latin typeface="+mn-lt"/>
              </a:rPr>
              <a:t>Intentos</a:t>
            </a:r>
            <a:r>
              <a:rPr lang="en-US" altLang="es-ES" sz="1600" b="1" dirty="0">
                <a:latin typeface="+mn-lt"/>
              </a:rPr>
              <a:t> de </a:t>
            </a:r>
            <a:r>
              <a:rPr lang="en-US" altLang="es-ES" sz="1600" b="1" dirty="0" err="1">
                <a:latin typeface="+mn-lt"/>
              </a:rPr>
              <a:t>transformación</a:t>
            </a:r>
            <a:r>
              <a:rPr lang="en-US" altLang="es-ES" sz="1600" b="1" dirty="0">
                <a:latin typeface="+mn-lt"/>
              </a:rPr>
              <a:t> </a:t>
            </a:r>
            <a:r>
              <a:rPr lang="en-US" altLang="es-ES" sz="1600" b="1" dirty="0" err="1">
                <a:latin typeface="+mn-lt"/>
              </a:rPr>
              <a:t>en</a:t>
            </a:r>
            <a:r>
              <a:rPr lang="en-US" altLang="es-ES" sz="1600" b="1" dirty="0">
                <a:latin typeface="+mn-lt"/>
              </a:rPr>
              <a:t> </a:t>
            </a:r>
            <a:r>
              <a:rPr lang="en-US" altLang="es-ES" sz="1600" b="1" dirty="0" err="1">
                <a:latin typeface="+mn-lt"/>
              </a:rPr>
              <a:t>monarquía</a:t>
            </a:r>
            <a:r>
              <a:rPr lang="en-US" altLang="es-ES" sz="1600" b="1" dirty="0">
                <a:latin typeface="+mn-lt"/>
              </a:rPr>
              <a:t> </a:t>
            </a:r>
            <a:r>
              <a:rPr lang="en-US" altLang="es-ES" sz="1600" b="1" dirty="0" err="1">
                <a:latin typeface="+mn-lt"/>
              </a:rPr>
              <a:t>hereditaria</a:t>
            </a:r>
            <a:r>
              <a:rPr lang="en-US" altLang="es-ES" sz="1600" dirty="0">
                <a:latin typeface="+mn-lt"/>
              </a:rPr>
              <a:t> (</a:t>
            </a:r>
            <a:r>
              <a:rPr lang="en-US" altLang="es-ES" sz="1600" dirty="0" err="1">
                <a:latin typeface="+mn-lt"/>
              </a:rPr>
              <a:t>Leovigildo</a:t>
            </a:r>
            <a:r>
              <a:rPr lang="en-US" altLang="es-ES" sz="1600" dirty="0">
                <a:latin typeface="+mn-lt"/>
              </a:rPr>
              <a:t>, </a:t>
            </a:r>
            <a:r>
              <a:rPr lang="en-US" altLang="es-ES" sz="1600" dirty="0" err="1">
                <a:latin typeface="+mn-lt"/>
              </a:rPr>
              <a:t>Chindasvinto</a:t>
            </a:r>
            <a:r>
              <a:rPr lang="en-US" altLang="es-ES" sz="1600" dirty="0">
                <a:latin typeface="+mn-lt"/>
              </a:rPr>
              <a:t>, </a:t>
            </a:r>
            <a:r>
              <a:rPr lang="en-US" altLang="es-ES" sz="1600" dirty="0" err="1">
                <a:latin typeface="+mn-lt"/>
              </a:rPr>
              <a:t>Égica</a:t>
            </a:r>
            <a:r>
              <a:rPr lang="en-US" altLang="es-ES" sz="1600" dirty="0">
                <a:latin typeface="+mn-lt"/>
              </a:rPr>
              <a:t>), </a:t>
            </a:r>
            <a:r>
              <a:rPr lang="en-US" altLang="es-ES" sz="1600" dirty="0" err="1">
                <a:latin typeface="+mn-lt"/>
              </a:rPr>
              <a:t>pero</a:t>
            </a:r>
            <a:r>
              <a:rPr lang="en-US" altLang="es-ES" sz="1600" dirty="0">
                <a:latin typeface="+mn-lt"/>
              </a:rPr>
              <a:t> </a:t>
            </a:r>
            <a:r>
              <a:rPr lang="en-US" altLang="es-ES" sz="1600" dirty="0" err="1">
                <a:latin typeface="+mn-lt"/>
              </a:rPr>
              <a:t>fracasó</a:t>
            </a:r>
            <a:r>
              <a:rPr lang="en-US" altLang="es-ES" sz="1600" dirty="0">
                <a:latin typeface="+mn-lt"/>
              </a:rPr>
              <a:t>.</a:t>
            </a:r>
          </a:p>
          <a:p>
            <a:pPr lvl="1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s-ES" sz="1600" b="1" dirty="0">
                <a:latin typeface="+mn-lt"/>
              </a:rPr>
              <a:t>Estado </a:t>
            </a:r>
            <a:r>
              <a:rPr lang="en-US" altLang="es-ES" sz="1600" b="1" dirty="0" err="1">
                <a:latin typeface="+mn-lt"/>
              </a:rPr>
              <a:t>basado</a:t>
            </a:r>
            <a:r>
              <a:rPr lang="en-US" altLang="es-ES" sz="1600" b="1" dirty="0">
                <a:latin typeface="+mn-lt"/>
              </a:rPr>
              <a:t> </a:t>
            </a:r>
            <a:r>
              <a:rPr lang="en-US" altLang="es-ES" sz="1600" b="1" dirty="0" err="1">
                <a:latin typeface="+mn-lt"/>
              </a:rPr>
              <a:t>en</a:t>
            </a:r>
            <a:r>
              <a:rPr lang="en-US" altLang="es-ES" sz="1600" b="1" dirty="0">
                <a:latin typeface="+mn-lt"/>
              </a:rPr>
              <a:t> el derecho </a:t>
            </a:r>
            <a:r>
              <a:rPr lang="en-US" altLang="es-ES" sz="1600" b="1" dirty="0" err="1">
                <a:latin typeface="+mn-lt"/>
              </a:rPr>
              <a:t>romano</a:t>
            </a:r>
            <a:r>
              <a:rPr lang="en-US" altLang="es-ES" sz="1600" dirty="0">
                <a:latin typeface="+mn-lt"/>
              </a:rPr>
              <a:t>, con </a:t>
            </a:r>
            <a:r>
              <a:rPr lang="en-US" altLang="es-ES" sz="1600" dirty="0" err="1">
                <a:latin typeface="+mn-lt"/>
              </a:rPr>
              <a:t>algunas</a:t>
            </a:r>
            <a:r>
              <a:rPr lang="en-US" altLang="es-ES" sz="1600" dirty="0">
                <a:latin typeface="+mn-lt"/>
              </a:rPr>
              <a:t> </a:t>
            </a:r>
            <a:r>
              <a:rPr lang="en-US" altLang="es-ES" sz="1600" dirty="0" err="1">
                <a:latin typeface="+mn-lt"/>
              </a:rPr>
              <a:t>aportaciones</a:t>
            </a:r>
            <a:r>
              <a:rPr lang="en-US" altLang="es-ES" sz="1600" dirty="0">
                <a:latin typeface="+mn-lt"/>
              </a:rPr>
              <a:t> </a:t>
            </a:r>
            <a:r>
              <a:rPr lang="en-US" altLang="es-ES" sz="1600" dirty="0" err="1">
                <a:latin typeface="+mn-lt"/>
              </a:rPr>
              <a:t>visigodas</a:t>
            </a:r>
            <a:r>
              <a:rPr lang="en-US" altLang="es-ES" sz="1600" dirty="0">
                <a:latin typeface="+mn-lt"/>
              </a:rPr>
              <a:t>, </a:t>
            </a:r>
            <a:r>
              <a:rPr lang="en-US" altLang="es-ES" sz="1600" dirty="0" err="1">
                <a:latin typeface="+mn-lt"/>
              </a:rPr>
              <a:t>aceptable</a:t>
            </a:r>
            <a:r>
              <a:rPr lang="en-US" altLang="es-ES" sz="1600" dirty="0">
                <a:latin typeface="+mn-lt"/>
              </a:rPr>
              <a:t> por </a:t>
            </a:r>
            <a:r>
              <a:rPr lang="en-US" altLang="es-ES" sz="1600" dirty="0" err="1">
                <a:latin typeface="+mn-lt"/>
              </a:rPr>
              <a:t>godos</a:t>
            </a:r>
            <a:r>
              <a:rPr lang="en-US" altLang="es-ES" sz="1600" dirty="0">
                <a:latin typeface="+mn-lt"/>
              </a:rPr>
              <a:t> e </a:t>
            </a:r>
            <a:r>
              <a:rPr lang="en-US" altLang="es-ES" sz="1600" dirty="0" err="1">
                <a:latin typeface="+mn-lt"/>
              </a:rPr>
              <a:t>hispano</a:t>
            </a:r>
            <a:r>
              <a:rPr lang="en-US" altLang="es-ES" sz="1600" dirty="0">
                <a:latin typeface="+mn-lt"/>
              </a:rPr>
              <a:t> </a:t>
            </a:r>
            <a:r>
              <a:rPr lang="en-US" altLang="es-ES" sz="1600" dirty="0" err="1">
                <a:latin typeface="+mn-lt"/>
              </a:rPr>
              <a:t>romanos</a:t>
            </a:r>
            <a:r>
              <a:rPr lang="en-US" altLang="es-ES" sz="1600" dirty="0">
                <a:latin typeface="+mn-lt"/>
              </a:rPr>
              <a:t>.</a:t>
            </a:r>
          </a:p>
          <a:p>
            <a:pPr lvl="1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s-ES" sz="1600" b="1" dirty="0" err="1">
                <a:latin typeface="+mn-lt"/>
              </a:rPr>
              <a:t>Unificación</a:t>
            </a:r>
            <a:r>
              <a:rPr lang="en-US" altLang="es-ES" sz="1600" b="1" dirty="0">
                <a:latin typeface="+mn-lt"/>
              </a:rPr>
              <a:t> </a:t>
            </a:r>
            <a:r>
              <a:rPr lang="en-US" altLang="es-ES" sz="1600" b="1" dirty="0" err="1">
                <a:latin typeface="+mn-lt"/>
              </a:rPr>
              <a:t>legislativa</a:t>
            </a:r>
            <a:r>
              <a:rPr lang="en-US" altLang="es-ES" sz="1600" dirty="0">
                <a:latin typeface="+mn-lt"/>
              </a:rPr>
              <a:t> (Liber </a:t>
            </a:r>
            <a:r>
              <a:rPr lang="en-US" altLang="es-ES" sz="1600" dirty="0" err="1">
                <a:latin typeface="+mn-lt"/>
              </a:rPr>
              <a:t>Iudicum</a:t>
            </a:r>
            <a:r>
              <a:rPr lang="en-US" altLang="es-ES" sz="1600" dirty="0">
                <a:latin typeface="+mn-lt"/>
              </a:rPr>
              <a:t>)</a:t>
            </a:r>
          </a:p>
          <a:p>
            <a:pPr lvl="1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s-ES" sz="1600" b="1" dirty="0">
                <a:latin typeface="+mn-lt"/>
              </a:rPr>
              <a:t>Control de la </a:t>
            </a:r>
            <a:r>
              <a:rPr lang="en-US" altLang="es-ES" sz="1600" b="1" dirty="0" err="1">
                <a:latin typeface="+mn-lt"/>
              </a:rPr>
              <a:t>Iglesia</a:t>
            </a:r>
            <a:r>
              <a:rPr lang="en-US" altLang="es-ES" sz="1600" b="1" dirty="0">
                <a:latin typeface="+mn-lt"/>
              </a:rPr>
              <a:t> </a:t>
            </a:r>
            <a:r>
              <a:rPr lang="en-US" altLang="es-ES" sz="1600" b="1" dirty="0" err="1">
                <a:latin typeface="+mn-lt"/>
              </a:rPr>
              <a:t>Católica</a:t>
            </a:r>
            <a:r>
              <a:rPr lang="en-US" altLang="es-ES" sz="1600" dirty="0">
                <a:latin typeface="+mn-lt"/>
              </a:rPr>
              <a:t> (fundamental para </a:t>
            </a:r>
            <a:r>
              <a:rPr lang="en-US" altLang="es-ES" sz="1600" dirty="0" err="1">
                <a:latin typeface="+mn-lt"/>
              </a:rPr>
              <a:t>controlar</a:t>
            </a:r>
            <a:r>
              <a:rPr lang="en-US" altLang="es-ES" sz="1600" dirty="0">
                <a:latin typeface="+mn-lt"/>
              </a:rPr>
              <a:t> el </a:t>
            </a:r>
            <a:r>
              <a:rPr lang="en-US" altLang="es-ES" sz="1600" dirty="0" err="1">
                <a:latin typeface="+mn-lt"/>
              </a:rPr>
              <a:t>territorio</a:t>
            </a:r>
            <a:r>
              <a:rPr lang="en-US" altLang="es-ES" sz="1600" dirty="0">
                <a:latin typeface="+mn-lt"/>
              </a:rPr>
              <a:t>) </a:t>
            </a:r>
            <a:r>
              <a:rPr lang="en-US" altLang="es-ES" sz="1600" dirty="0" err="1">
                <a:latin typeface="+mn-lt"/>
              </a:rPr>
              <a:t>finalmente</a:t>
            </a:r>
            <a:r>
              <a:rPr lang="en-US" altLang="es-ES" sz="1600" dirty="0">
                <a:latin typeface="+mn-lt"/>
              </a:rPr>
              <a:t> se </a:t>
            </a:r>
            <a:r>
              <a:rPr lang="en-US" altLang="es-ES" sz="1600" dirty="0" err="1">
                <a:latin typeface="+mn-lt"/>
              </a:rPr>
              <a:t>produjo</a:t>
            </a:r>
            <a:r>
              <a:rPr lang="en-US" altLang="es-ES" sz="1600" dirty="0">
                <a:latin typeface="+mn-lt"/>
              </a:rPr>
              <a:t> la </a:t>
            </a:r>
            <a:r>
              <a:rPr lang="en-US" altLang="es-ES" sz="1600" dirty="0" err="1">
                <a:latin typeface="+mn-lt"/>
              </a:rPr>
              <a:t>conversión</a:t>
            </a:r>
            <a:r>
              <a:rPr lang="en-US" altLang="es-ES" sz="1600" dirty="0">
                <a:latin typeface="+mn-lt"/>
              </a:rPr>
              <a:t> al </a:t>
            </a:r>
            <a:r>
              <a:rPr lang="en-US" altLang="es-ES" sz="1600" dirty="0" err="1">
                <a:latin typeface="+mn-lt"/>
              </a:rPr>
              <a:t>catolicismo</a:t>
            </a:r>
            <a:r>
              <a:rPr lang="en-US" altLang="es-ES" sz="1600" dirty="0">
                <a:latin typeface="+mn-lt"/>
              </a:rPr>
              <a:t> de </a:t>
            </a:r>
            <a:r>
              <a:rPr lang="en-US" altLang="es-ES" sz="1600" dirty="0" err="1">
                <a:latin typeface="+mn-lt"/>
              </a:rPr>
              <a:t>Recaredo</a:t>
            </a:r>
            <a:r>
              <a:rPr lang="en-US" altLang="es-ES" sz="1600" dirty="0">
                <a:latin typeface="+mn-lt"/>
              </a:rPr>
              <a:t> y los </a:t>
            </a:r>
            <a:r>
              <a:rPr lang="en-US" altLang="es-ES" sz="1600" dirty="0" err="1">
                <a:latin typeface="+mn-lt"/>
              </a:rPr>
              <a:t>visigodos</a:t>
            </a:r>
            <a:r>
              <a:rPr lang="en-US" altLang="es-ES" sz="1600" dirty="0">
                <a:latin typeface="+mn-lt"/>
              </a:rPr>
              <a:t> (III </a:t>
            </a:r>
            <a:r>
              <a:rPr lang="en-US" altLang="es-ES" sz="1600" dirty="0" err="1">
                <a:latin typeface="+mn-lt"/>
              </a:rPr>
              <a:t>Concilio</a:t>
            </a:r>
            <a:r>
              <a:rPr lang="en-US" altLang="es-ES" sz="1600" dirty="0">
                <a:latin typeface="+mn-lt"/>
              </a:rPr>
              <a:t> de Toledo 589): </a:t>
            </a:r>
            <a:r>
              <a:rPr lang="en-US" altLang="es-ES" sz="1600" b="1" dirty="0" err="1">
                <a:latin typeface="+mn-lt"/>
              </a:rPr>
              <a:t>Unificación</a:t>
            </a:r>
            <a:r>
              <a:rPr lang="en-US" altLang="es-ES" sz="1600" b="1" dirty="0">
                <a:latin typeface="+mn-lt"/>
              </a:rPr>
              <a:t> Religiosa.</a:t>
            </a:r>
          </a:p>
          <a:p>
            <a:pPr lvl="1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s-ES" sz="1600" dirty="0">
                <a:latin typeface="+mn-lt"/>
              </a:rPr>
              <a:t>Los </a:t>
            </a:r>
            <a:r>
              <a:rPr lang="en-US" altLang="es-ES" sz="1600" b="1" dirty="0" err="1">
                <a:latin typeface="+mn-lt"/>
              </a:rPr>
              <a:t>concilios</a:t>
            </a:r>
            <a:r>
              <a:rPr lang="en-US" altLang="es-ES" sz="1600" dirty="0">
                <a:latin typeface="+mn-lt"/>
              </a:rPr>
              <a:t> se </a:t>
            </a:r>
            <a:r>
              <a:rPr lang="en-US" altLang="es-ES" sz="1600" dirty="0" err="1">
                <a:latin typeface="+mn-lt"/>
              </a:rPr>
              <a:t>convirtieron</a:t>
            </a:r>
            <a:r>
              <a:rPr lang="en-US" altLang="es-ES" sz="1600" dirty="0">
                <a:latin typeface="+mn-lt"/>
              </a:rPr>
              <a:t> </a:t>
            </a:r>
            <a:r>
              <a:rPr lang="en-US" altLang="es-ES" sz="1600" dirty="0" err="1">
                <a:latin typeface="+mn-lt"/>
              </a:rPr>
              <a:t>en</a:t>
            </a:r>
            <a:r>
              <a:rPr lang="en-US" altLang="es-ES" sz="1600" dirty="0">
                <a:latin typeface="+mn-lt"/>
              </a:rPr>
              <a:t> </a:t>
            </a:r>
            <a:r>
              <a:rPr lang="en-US" altLang="es-ES" sz="1600" dirty="0" err="1">
                <a:latin typeface="+mn-lt"/>
              </a:rPr>
              <a:t>asambleas</a:t>
            </a:r>
            <a:r>
              <a:rPr lang="en-US" altLang="es-ES" sz="1600" dirty="0">
                <a:latin typeface="+mn-lt"/>
              </a:rPr>
              <a:t> </a:t>
            </a:r>
            <a:r>
              <a:rPr lang="en-US" altLang="es-ES" sz="1600" dirty="0" err="1">
                <a:latin typeface="+mn-lt"/>
              </a:rPr>
              <a:t>magnas</a:t>
            </a:r>
            <a:r>
              <a:rPr lang="en-US" altLang="es-ES" sz="1600" dirty="0">
                <a:latin typeface="+mn-lt"/>
              </a:rPr>
              <a:t> del Estado, no </a:t>
            </a:r>
            <a:r>
              <a:rPr lang="en-US" altLang="es-ES" sz="1600" dirty="0" err="1">
                <a:latin typeface="+mn-lt"/>
              </a:rPr>
              <a:t>solamente</a:t>
            </a:r>
            <a:r>
              <a:rPr lang="en-US" altLang="es-ES" sz="1600" dirty="0">
                <a:latin typeface="+mn-lt"/>
              </a:rPr>
              <a:t> </a:t>
            </a:r>
            <a:r>
              <a:rPr lang="en-US" altLang="es-ES" sz="1600" dirty="0" err="1">
                <a:latin typeface="+mn-lt"/>
              </a:rPr>
              <a:t>religiosas</a:t>
            </a:r>
            <a:r>
              <a:rPr lang="en-US" altLang="es-ES" sz="1600" dirty="0">
                <a:latin typeface="+mn-lt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5CF4190-3F7F-4E0D-A76C-D2EA6328B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284163"/>
            <a:ext cx="7848600" cy="1143000"/>
          </a:xfrm>
        </p:spPr>
        <p:txBody>
          <a:bodyPr/>
          <a:lstStyle/>
          <a:p>
            <a:pPr algn="ctr"/>
            <a:r>
              <a:rPr lang="es-ES_tradnl" altLang="es-ES" sz="2400" b="1" dirty="0">
                <a:solidFill>
                  <a:schemeClr val="tx1"/>
                </a:solidFill>
                <a:latin typeface="Arial" panose="020B0604020202020204" pitchFamily="34" charset="0"/>
              </a:rPr>
              <a:t>ORGANIZACIÓN POLÍTICA</a:t>
            </a:r>
            <a:endParaRPr lang="es-ES" altLang="es-E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30749" name="Group 29">
            <a:extLst>
              <a:ext uri="{FF2B5EF4-FFF2-40B4-BE49-F238E27FC236}">
                <a16:creationId xmlns:a16="http://schemas.microsoft.com/office/drawing/2014/main" id="{03FF9D23-81EC-45EE-A533-81A202838F30}"/>
              </a:ext>
            </a:extLst>
          </p:cNvPr>
          <p:cNvGrpSpPr>
            <a:grpSpLocks/>
          </p:cNvGrpSpPr>
          <p:nvPr/>
        </p:nvGrpSpPr>
        <p:grpSpPr bwMode="auto">
          <a:xfrm>
            <a:off x="1104900" y="1981200"/>
            <a:ext cx="6934200" cy="4572000"/>
            <a:chOff x="696" y="1248"/>
            <a:chExt cx="4368" cy="2880"/>
          </a:xfrm>
        </p:grpSpPr>
        <p:sp>
          <p:nvSpPr>
            <p:cNvPr id="30725" name="Rectangle 5">
              <a:extLst>
                <a:ext uri="{FF2B5EF4-FFF2-40B4-BE49-F238E27FC236}">
                  <a16:creationId xmlns:a16="http://schemas.microsoft.com/office/drawing/2014/main" id="{9578D8EF-E4DC-4802-A9DB-01A034A60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1248"/>
              <a:ext cx="1824" cy="38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s-ES_tradnl" altLang="es-ES" sz="2400" b="1"/>
                <a:t>R E Y</a:t>
              </a:r>
              <a:endParaRPr lang="es-ES" altLang="es-ES" sz="2400" b="1"/>
            </a:p>
          </p:txBody>
        </p:sp>
        <p:sp>
          <p:nvSpPr>
            <p:cNvPr id="30726" name="Rectangle 6">
              <a:extLst>
                <a:ext uri="{FF2B5EF4-FFF2-40B4-BE49-F238E27FC236}">
                  <a16:creationId xmlns:a16="http://schemas.microsoft.com/office/drawing/2014/main" id="{B43137EA-3640-4803-82DE-ECBB02D95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" y="2016"/>
              <a:ext cx="1728" cy="48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s-ES_tradnl" altLang="es-ES" sz="2000" b="1"/>
                <a:t>ADMINISTRACIÓN</a:t>
              </a:r>
            </a:p>
            <a:p>
              <a:pPr algn="ctr"/>
              <a:r>
                <a:rPr lang="es-ES_tradnl" altLang="es-ES" sz="2000" b="1"/>
                <a:t>CENTRAL</a:t>
              </a:r>
              <a:endParaRPr lang="es-ES" altLang="es-ES" sz="2000" b="1"/>
            </a:p>
          </p:txBody>
        </p:sp>
        <p:sp>
          <p:nvSpPr>
            <p:cNvPr id="30728" name="Rectangle 8">
              <a:extLst>
                <a:ext uri="{FF2B5EF4-FFF2-40B4-BE49-F238E27FC236}">
                  <a16:creationId xmlns:a16="http://schemas.microsoft.com/office/drawing/2014/main" id="{7A3EFEEA-EF40-4CFA-A08C-14E5191AD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" y="2704"/>
              <a:ext cx="1728" cy="28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s-ES_tradnl" altLang="es-ES" sz="1600" b="1"/>
                <a:t>OFFICIUM PALATINO</a:t>
              </a:r>
            </a:p>
            <a:p>
              <a:pPr algn="ctr"/>
              <a:r>
                <a:rPr lang="es-ES_tradnl" altLang="es-ES" sz="1600" b="1"/>
                <a:t>Consejo real (Condes)</a:t>
              </a:r>
              <a:endParaRPr lang="es-ES" altLang="es-ES" sz="1600" b="1"/>
            </a:p>
          </p:txBody>
        </p:sp>
        <p:sp>
          <p:nvSpPr>
            <p:cNvPr id="30729" name="Rectangle 9">
              <a:extLst>
                <a:ext uri="{FF2B5EF4-FFF2-40B4-BE49-F238E27FC236}">
                  <a16:creationId xmlns:a16="http://schemas.microsoft.com/office/drawing/2014/main" id="{1D3301CB-FFFB-4C10-AD87-00461A068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" y="3200"/>
              <a:ext cx="1728" cy="28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s-ES_tradnl" altLang="es-ES" sz="1600" b="1"/>
                <a:t>AULA REGIA</a:t>
              </a:r>
            </a:p>
            <a:p>
              <a:pPr algn="ctr"/>
              <a:r>
                <a:rPr lang="es-ES_tradnl" altLang="es-ES" sz="1600" b="1"/>
                <a:t>Nobles, fideles regis</a:t>
              </a:r>
              <a:endParaRPr lang="es-ES" altLang="es-ES" sz="1600" b="1"/>
            </a:p>
          </p:txBody>
        </p:sp>
        <p:sp>
          <p:nvSpPr>
            <p:cNvPr id="30730" name="Rectangle 10">
              <a:extLst>
                <a:ext uri="{FF2B5EF4-FFF2-40B4-BE49-F238E27FC236}">
                  <a16:creationId xmlns:a16="http://schemas.microsoft.com/office/drawing/2014/main" id="{E95BA943-540F-4B2E-9BA4-051A352BC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" y="3696"/>
              <a:ext cx="1728" cy="4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s-ES_tradnl" altLang="es-ES" sz="1600" b="1"/>
                <a:t>CONCILIOS DE LA IGLESIA</a:t>
              </a:r>
            </a:p>
            <a:p>
              <a:pPr algn="ctr"/>
              <a:r>
                <a:rPr lang="es-ES_tradnl" altLang="es-ES" sz="1600" b="1"/>
                <a:t>Asambleas legislativas</a:t>
              </a:r>
            </a:p>
            <a:p>
              <a:pPr algn="ctr"/>
              <a:r>
                <a:rPr lang="es-ES_tradnl" altLang="es-ES" sz="1600" b="1"/>
                <a:t>De obispos y nobles</a:t>
              </a:r>
              <a:endParaRPr lang="es-ES" altLang="es-ES" sz="1600" b="1"/>
            </a:p>
          </p:txBody>
        </p:sp>
        <p:sp>
          <p:nvSpPr>
            <p:cNvPr id="30727" name="Rectangle 7">
              <a:extLst>
                <a:ext uri="{FF2B5EF4-FFF2-40B4-BE49-F238E27FC236}">
                  <a16:creationId xmlns:a16="http://schemas.microsoft.com/office/drawing/2014/main" id="{0C80F34C-FED4-42E1-9AA8-53466733B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" y="2016"/>
              <a:ext cx="1728" cy="48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s-ES_tradnl" altLang="es-ES" sz="2000" b="1"/>
                <a:t>ADMINISTRACIÓN </a:t>
              </a:r>
            </a:p>
            <a:p>
              <a:pPr algn="ctr"/>
              <a:r>
                <a:rPr lang="es-ES_tradnl" altLang="es-ES" sz="2000" b="1"/>
                <a:t>TERRITORIAL</a:t>
              </a:r>
              <a:endParaRPr lang="es-ES" altLang="es-ES" sz="2000" b="1"/>
            </a:p>
          </p:txBody>
        </p:sp>
        <p:sp>
          <p:nvSpPr>
            <p:cNvPr id="30731" name="Rectangle 11">
              <a:extLst>
                <a:ext uri="{FF2B5EF4-FFF2-40B4-BE49-F238E27FC236}">
                  <a16:creationId xmlns:a16="http://schemas.microsoft.com/office/drawing/2014/main" id="{029756E5-6A92-4204-B929-2AFA83821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" y="2832"/>
              <a:ext cx="1728" cy="28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s-ES_tradnl" altLang="es-ES" sz="1600" b="1"/>
                <a:t>DUX</a:t>
              </a:r>
            </a:p>
            <a:p>
              <a:pPr algn="ctr"/>
              <a:r>
                <a:rPr lang="es-ES_tradnl" altLang="es-ES" sz="1600" b="1"/>
                <a:t>Gobernador de provincia</a:t>
              </a:r>
              <a:endParaRPr lang="es-ES" altLang="es-ES" sz="1600" b="1"/>
            </a:p>
          </p:txBody>
        </p:sp>
        <p:sp>
          <p:nvSpPr>
            <p:cNvPr id="30732" name="Rectangle 12">
              <a:extLst>
                <a:ext uri="{FF2B5EF4-FFF2-40B4-BE49-F238E27FC236}">
                  <a16:creationId xmlns:a16="http://schemas.microsoft.com/office/drawing/2014/main" id="{0A831A27-D661-4FC0-B6B0-2DD90D4A5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" y="3456"/>
              <a:ext cx="1728" cy="28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s-ES_tradnl" altLang="es-ES" sz="1600" b="1"/>
                <a:t>COMITÉ</a:t>
              </a:r>
            </a:p>
            <a:p>
              <a:pPr algn="ctr"/>
              <a:r>
                <a:rPr lang="es-ES_tradnl" altLang="es-ES" sz="1600" b="1"/>
                <a:t>Gobernador de la ciudad</a:t>
              </a:r>
              <a:endParaRPr lang="es-ES" altLang="es-ES" sz="1600" b="1"/>
            </a:p>
          </p:txBody>
        </p:sp>
        <p:cxnSp>
          <p:nvCxnSpPr>
            <p:cNvPr id="30744" name="AutoShape 24">
              <a:extLst>
                <a:ext uri="{FF2B5EF4-FFF2-40B4-BE49-F238E27FC236}">
                  <a16:creationId xmlns:a16="http://schemas.microsoft.com/office/drawing/2014/main" id="{D498827E-AA68-48EF-ACF2-986EAC99E6C5}"/>
                </a:ext>
              </a:extLst>
            </p:cNvPr>
            <p:cNvCxnSpPr>
              <a:cxnSpLocks noChangeShapeType="1"/>
              <a:stCxn id="30725" idx="1"/>
              <a:endCxn id="30726" idx="0"/>
            </p:cNvCxnSpPr>
            <p:nvPr/>
          </p:nvCxnSpPr>
          <p:spPr bwMode="auto">
            <a:xfrm rot="10800000" flipV="1">
              <a:off x="1560" y="1440"/>
              <a:ext cx="408" cy="576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746" name="AutoShape 26">
              <a:extLst>
                <a:ext uri="{FF2B5EF4-FFF2-40B4-BE49-F238E27FC236}">
                  <a16:creationId xmlns:a16="http://schemas.microsoft.com/office/drawing/2014/main" id="{4CA6619A-8824-4373-9608-AD0F61556D88}"/>
                </a:ext>
              </a:extLst>
            </p:cNvPr>
            <p:cNvCxnSpPr>
              <a:cxnSpLocks noChangeShapeType="1"/>
              <a:stCxn id="30725" idx="3"/>
              <a:endCxn id="30727" idx="0"/>
            </p:cNvCxnSpPr>
            <p:nvPr/>
          </p:nvCxnSpPr>
          <p:spPr bwMode="auto">
            <a:xfrm>
              <a:off x="3792" y="1440"/>
              <a:ext cx="408" cy="576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0750" name="AutoShape 30">
            <a:extLst>
              <a:ext uri="{FF2B5EF4-FFF2-40B4-BE49-F238E27FC236}">
                <a16:creationId xmlns:a16="http://schemas.microsoft.com/office/drawing/2014/main" id="{96D27D32-DFAB-4CAF-B66A-8F5BEBF54298}"/>
              </a:ext>
            </a:extLst>
          </p:cNvPr>
          <p:cNvCxnSpPr>
            <a:cxnSpLocks noChangeShapeType="1"/>
            <a:stCxn id="30726" idx="2"/>
            <a:endCxn id="30728" idx="0"/>
          </p:cNvCxnSpPr>
          <p:nvPr/>
        </p:nvCxnSpPr>
        <p:spPr bwMode="auto">
          <a:xfrm>
            <a:off x="2476500" y="3962400"/>
            <a:ext cx="0" cy="330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51" name="AutoShape 31">
            <a:extLst>
              <a:ext uri="{FF2B5EF4-FFF2-40B4-BE49-F238E27FC236}">
                <a16:creationId xmlns:a16="http://schemas.microsoft.com/office/drawing/2014/main" id="{FD128AA8-6535-4994-8680-AD2143E04E3C}"/>
              </a:ext>
            </a:extLst>
          </p:cNvPr>
          <p:cNvCxnSpPr>
            <a:cxnSpLocks noChangeShapeType="1"/>
            <a:stCxn id="30728" idx="2"/>
            <a:endCxn id="30729" idx="0"/>
          </p:cNvCxnSpPr>
          <p:nvPr/>
        </p:nvCxnSpPr>
        <p:spPr bwMode="auto">
          <a:xfrm>
            <a:off x="2476500" y="4749800"/>
            <a:ext cx="0" cy="330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52" name="AutoShape 32">
            <a:extLst>
              <a:ext uri="{FF2B5EF4-FFF2-40B4-BE49-F238E27FC236}">
                <a16:creationId xmlns:a16="http://schemas.microsoft.com/office/drawing/2014/main" id="{47F1B8B4-4FC2-4D81-9393-E9B3C91CD5F2}"/>
              </a:ext>
            </a:extLst>
          </p:cNvPr>
          <p:cNvCxnSpPr>
            <a:cxnSpLocks noChangeShapeType="1"/>
            <a:stCxn id="30729" idx="2"/>
            <a:endCxn id="30730" idx="0"/>
          </p:cNvCxnSpPr>
          <p:nvPr/>
        </p:nvCxnSpPr>
        <p:spPr bwMode="auto">
          <a:xfrm>
            <a:off x="2476500" y="5537200"/>
            <a:ext cx="0" cy="330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53" name="AutoShape 33">
            <a:extLst>
              <a:ext uri="{FF2B5EF4-FFF2-40B4-BE49-F238E27FC236}">
                <a16:creationId xmlns:a16="http://schemas.microsoft.com/office/drawing/2014/main" id="{1C0F34AE-53C4-4062-AA86-67BB48550B49}"/>
              </a:ext>
            </a:extLst>
          </p:cNvPr>
          <p:cNvCxnSpPr>
            <a:cxnSpLocks noChangeShapeType="1"/>
            <a:stCxn id="30727" idx="2"/>
            <a:endCxn id="30731" idx="0"/>
          </p:cNvCxnSpPr>
          <p:nvPr/>
        </p:nvCxnSpPr>
        <p:spPr bwMode="auto">
          <a:xfrm>
            <a:off x="6667500" y="3962400"/>
            <a:ext cx="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54" name="AutoShape 34">
            <a:extLst>
              <a:ext uri="{FF2B5EF4-FFF2-40B4-BE49-F238E27FC236}">
                <a16:creationId xmlns:a16="http://schemas.microsoft.com/office/drawing/2014/main" id="{8EBDC708-0750-469E-AD01-763B98EF41F0}"/>
              </a:ext>
            </a:extLst>
          </p:cNvPr>
          <p:cNvCxnSpPr>
            <a:cxnSpLocks noChangeShapeType="1"/>
            <a:stCxn id="30731" idx="2"/>
            <a:endCxn id="30732" idx="0"/>
          </p:cNvCxnSpPr>
          <p:nvPr/>
        </p:nvCxnSpPr>
        <p:spPr bwMode="auto">
          <a:xfrm>
            <a:off x="6667500" y="4953000"/>
            <a:ext cx="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5D57E52-CEC5-4B15-8906-A7616E87FDB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7505" y="3789040"/>
            <a:ext cx="1872207" cy="24164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altLang="es-ES" sz="2600" b="1" dirty="0">
                <a:solidFill>
                  <a:schemeClr val="tx1"/>
                </a:solidFill>
              </a:rPr>
              <a:t>ARTE</a:t>
            </a:r>
          </a:p>
        </p:txBody>
      </p:sp>
      <p:pic>
        <p:nvPicPr>
          <p:cNvPr id="27654" name="Picture 6" descr="SAN PEDRO DE LA NAVE - TEMPLO VISIGODO - A.Garcia Omedes">
            <a:extLst>
              <a:ext uri="{FF2B5EF4-FFF2-40B4-BE49-F238E27FC236}">
                <a16:creationId xmlns:a16="http://schemas.microsoft.com/office/drawing/2014/main" id="{E97DDBFA-50D3-4F4E-AFDF-54136517AB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9" b="17613"/>
          <a:stretch/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Text Box 3">
            <a:extLst>
              <a:ext uri="{FF2B5EF4-FFF2-40B4-BE49-F238E27FC236}">
                <a16:creationId xmlns:a16="http://schemas.microsoft.com/office/drawing/2014/main" id="{15B876BB-CA9F-4C21-9546-BA4027A69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3429000"/>
            <a:ext cx="7272807" cy="3429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es-ES" sz="1400" dirty="0">
              <a:latin typeface="+mn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s-ES" sz="2000" b="1" i="1" dirty="0" err="1">
                <a:latin typeface="+mn-lt"/>
              </a:rPr>
              <a:t>Arte</a:t>
            </a:r>
            <a:r>
              <a:rPr lang="en-US" altLang="es-ES" sz="2000" b="1" i="1" dirty="0">
                <a:latin typeface="+mn-lt"/>
              </a:rPr>
              <a:t> </a:t>
            </a:r>
            <a:r>
              <a:rPr lang="en-US" altLang="es-ES" sz="2000" b="1" i="1" dirty="0" err="1">
                <a:latin typeface="+mn-lt"/>
              </a:rPr>
              <a:t>visigodo</a:t>
            </a:r>
            <a:r>
              <a:rPr lang="en-US" altLang="es-ES" sz="2000" dirty="0">
                <a:latin typeface="+mn-lt"/>
              </a:rPr>
              <a:t> (</a:t>
            </a:r>
            <a:r>
              <a:rPr lang="en-US" altLang="es-ES" sz="2000" dirty="0" err="1">
                <a:latin typeface="+mn-lt"/>
              </a:rPr>
              <a:t>ejemplo</a:t>
            </a:r>
            <a:r>
              <a:rPr lang="en-US" altLang="es-ES" sz="2000" dirty="0">
                <a:latin typeface="+mn-lt"/>
              </a:rPr>
              <a:t> de </a:t>
            </a:r>
            <a:r>
              <a:rPr lang="en-US" altLang="es-ES" sz="2000" dirty="0" err="1">
                <a:latin typeface="+mn-lt"/>
              </a:rPr>
              <a:t>arte</a:t>
            </a:r>
            <a:r>
              <a:rPr lang="en-US" altLang="es-ES" sz="2000" dirty="0">
                <a:latin typeface="+mn-lt"/>
              </a:rPr>
              <a:t> </a:t>
            </a:r>
            <a:r>
              <a:rPr lang="en-US" altLang="es-ES" sz="2000" dirty="0" err="1">
                <a:latin typeface="+mn-lt"/>
              </a:rPr>
              <a:t>prerrománico</a:t>
            </a:r>
            <a:r>
              <a:rPr lang="en-US" altLang="es-ES" sz="2000" dirty="0">
                <a:latin typeface="+mn-lt"/>
              </a:rPr>
              <a:t> </a:t>
            </a:r>
            <a:r>
              <a:rPr lang="en-US" altLang="es-ES" sz="2000" dirty="0" err="1">
                <a:latin typeface="+mn-lt"/>
              </a:rPr>
              <a:t>europeo</a:t>
            </a:r>
            <a:r>
              <a:rPr lang="en-US" altLang="es-ES" sz="2000" dirty="0">
                <a:latin typeface="+mn-lt"/>
              </a:rPr>
              <a:t>):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sz="2000" dirty="0">
              <a:latin typeface="+mn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s-ES" sz="2000" b="1" i="1" dirty="0">
                <a:latin typeface="+mn-lt"/>
              </a:rPr>
              <a:t>- </a:t>
            </a:r>
            <a:r>
              <a:rPr lang="en-US" altLang="es-ES" sz="2000" b="1" u="sng" dirty="0" err="1">
                <a:latin typeface="+mn-lt"/>
              </a:rPr>
              <a:t>Arquitectura</a:t>
            </a:r>
            <a:r>
              <a:rPr lang="en-US" altLang="es-ES" sz="2000" dirty="0" err="1">
                <a:latin typeface="+mn-lt"/>
              </a:rPr>
              <a:t>:</a:t>
            </a:r>
            <a:r>
              <a:rPr lang="en-US" altLang="es-ES" sz="2000" b="1" i="1" dirty="0" err="1">
                <a:latin typeface="+mn-lt"/>
              </a:rPr>
              <a:t>San</a:t>
            </a:r>
            <a:r>
              <a:rPr lang="en-US" altLang="es-ES" sz="2000" b="1" i="1" dirty="0">
                <a:latin typeface="+mn-lt"/>
              </a:rPr>
              <a:t> Juan de </a:t>
            </a:r>
            <a:r>
              <a:rPr lang="en-US" altLang="es-ES" sz="2000" b="1" i="1" dirty="0" err="1">
                <a:latin typeface="+mn-lt"/>
              </a:rPr>
              <a:t>Baños</a:t>
            </a:r>
            <a:r>
              <a:rPr lang="en-US" altLang="es-ES" sz="2000" b="1" i="1" dirty="0">
                <a:latin typeface="+mn-lt"/>
              </a:rPr>
              <a:t> </a:t>
            </a:r>
            <a:r>
              <a:rPr lang="en-US" altLang="es-ES" sz="2000" dirty="0">
                <a:latin typeface="+mn-lt"/>
              </a:rPr>
              <a:t>(Palencia)</a:t>
            </a:r>
            <a:r>
              <a:rPr lang="en-US" altLang="es-ES" sz="2000" b="1" i="1" dirty="0">
                <a:latin typeface="+mn-lt"/>
              </a:rPr>
              <a:t>, San Pedro de 	la Nave</a:t>
            </a:r>
            <a:r>
              <a:rPr lang="en-US" altLang="es-ES" sz="2000" dirty="0">
                <a:latin typeface="+mn-lt"/>
              </a:rPr>
              <a:t> (Zamora)</a:t>
            </a:r>
            <a:r>
              <a:rPr lang="en-US" altLang="es-ES" sz="2000" b="1" i="1" dirty="0">
                <a:latin typeface="+mn-lt"/>
              </a:rPr>
              <a:t>, Quintanilla de las </a:t>
            </a:r>
            <a:r>
              <a:rPr lang="en-US" altLang="es-ES" sz="2000" b="1" i="1" dirty="0" err="1">
                <a:latin typeface="+mn-lt"/>
              </a:rPr>
              <a:t>Viñas</a:t>
            </a:r>
            <a:r>
              <a:rPr lang="en-US" altLang="es-ES" sz="2000" b="1" i="1" dirty="0">
                <a:latin typeface="+mn-lt"/>
              </a:rPr>
              <a:t> </a:t>
            </a:r>
            <a:r>
              <a:rPr lang="en-US" altLang="es-ES" sz="2000" dirty="0">
                <a:latin typeface="+mn-lt"/>
              </a:rPr>
              <a:t>(Burgos), </a:t>
            </a:r>
            <a:r>
              <a:rPr lang="en-US" altLang="es-ES" sz="2000" b="1" i="1" dirty="0">
                <a:latin typeface="+mn-lt"/>
              </a:rPr>
              <a:t>Santa Lucía del </a:t>
            </a:r>
            <a:r>
              <a:rPr lang="en-US" altLang="es-ES" sz="2000" b="1" i="1" dirty="0" err="1">
                <a:latin typeface="+mn-lt"/>
              </a:rPr>
              <a:t>Trampal</a:t>
            </a:r>
            <a:r>
              <a:rPr lang="en-US" altLang="es-ES" sz="2000" b="1" dirty="0">
                <a:latin typeface="+mn-lt"/>
              </a:rPr>
              <a:t> </a:t>
            </a:r>
            <a:r>
              <a:rPr lang="en-US" altLang="es-ES" sz="2000" dirty="0">
                <a:latin typeface="+mn-lt"/>
              </a:rPr>
              <a:t>(</a:t>
            </a:r>
            <a:r>
              <a:rPr lang="en-US" altLang="es-ES" sz="2000" dirty="0" err="1">
                <a:latin typeface="+mn-lt"/>
              </a:rPr>
              <a:t>Alcuéscar</a:t>
            </a:r>
            <a:r>
              <a:rPr lang="en-US" altLang="es-ES" sz="2000" dirty="0">
                <a:latin typeface="+mn-lt"/>
              </a:rPr>
              <a:t>, </a:t>
            </a:r>
            <a:r>
              <a:rPr lang="en-US" altLang="es-ES" sz="2000" dirty="0" err="1">
                <a:latin typeface="+mn-lt"/>
              </a:rPr>
              <a:t>Cáceres</a:t>
            </a:r>
            <a:r>
              <a:rPr lang="en-US" altLang="es-ES" sz="2000" dirty="0">
                <a:latin typeface="+mn-lt"/>
              </a:rPr>
              <a:t>). </a:t>
            </a:r>
            <a:r>
              <a:rPr lang="en-US" altLang="es-ES" sz="2000" dirty="0" err="1">
                <a:latin typeface="+mn-lt"/>
              </a:rPr>
              <a:t>Siglo</a:t>
            </a:r>
            <a:r>
              <a:rPr lang="en-US" altLang="es-ES" sz="2000" dirty="0">
                <a:latin typeface="+mn-lt"/>
              </a:rPr>
              <a:t> VII. Arco de </a:t>
            </a:r>
            <a:r>
              <a:rPr lang="en-US" altLang="es-ES" sz="2000" dirty="0" err="1">
                <a:latin typeface="+mn-lt"/>
              </a:rPr>
              <a:t>herradura</a:t>
            </a:r>
            <a:r>
              <a:rPr lang="en-US" altLang="es-ES" sz="2000" dirty="0">
                <a:latin typeface="+mn-lt"/>
              </a:rPr>
              <a:t> y </a:t>
            </a:r>
            <a:r>
              <a:rPr lang="en-US" altLang="es-ES" sz="2000" dirty="0" err="1">
                <a:latin typeface="+mn-lt"/>
              </a:rPr>
              <a:t>capiteles</a:t>
            </a:r>
            <a:r>
              <a:rPr lang="en-US" altLang="es-ES" sz="2000" dirty="0">
                <a:latin typeface="+mn-lt"/>
              </a:rPr>
              <a:t> </a:t>
            </a:r>
            <a:r>
              <a:rPr lang="en-US" altLang="es-ES" sz="2000" dirty="0" err="1">
                <a:latin typeface="+mn-lt"/>
              </a:rPr>
              <a:t>tallados</a:t>
            </a:r>
            <a:r>
              <a:rPr lang="en-US" altLang="es-ES" sz="2000" dirty="0">
                <a:latin typeface="+mn-lt"/>
              </a:rPr>
              <a:t> con </a:t>
            </a:r>
            <a:r>
              <a:rPr lang="en-US" altLang="es-ES" sz="2000" dirty="0" err="1">
                <a:latin typeface="+mn-lt"/>
              </a:rPr>
              <a:t>escenas</a:t>
            </a:r>
            <a:r>
              <a:rPr lang="en-US" altLang="es-ES" sz="2000" dirty="0">
                <a:latin typeface="+mn-lt"/>
              </a:rPr>
              <a:t> </a:t>
            </a:r>
            <a:r>
              <a:rPr lang="en-US" altLang="es-ES" sz="2000" dirty="0" err="1">
                <a:latin typeface="+mn-lt"/>
              </a:rPr>
              <a:t>bíblicas</a:t>
            </a:r>
            <a:r>
              <a:rPr lang="en-US" altLang="es-ES" sz="2000" dirty="0">
                <a:latin typeface="+mn-lt"/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sz="2000" dirty="0">
              <a:latin typeface="+mn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s-ES" sz="2000" b="1" i="1" dirty="0">
                <a:latin typeface="+mn-lt"/>
              </a:rPr>
              <a:t>- </a:t>
            </a:r>
            <a:r>
              <a:rPr lang="en-US" altLang="es-ES" sz="2000" b="1" u="sng" dirty="0" err="1">
                <a:latin typeface="+mn-lt"/>
              </a:rPr>
              <a:t>Orfebrería</a:t>
            </a:r>
            <a:r>
              <a:rPr lang="en-US" altLang="es-ES" sz="2000" b="1" u="sng" dirty="0">
                <a:latin typeface="+mn-lt"/>
              </a:rPr>
              <a:t>:</a:t>
            </a:r>
            <a:r>
              <a:rPr lang="en-US" altLang="es-ES" sz="2000" dirty="0">
                <a:latin typeface="+mn-lt"/>
              </a:rPr>
              <a:t> Tesoro de </a:t>
            </a:r>
            <a:r>
              <a:rPr lang="en-US" altLang="es-ES" sz="2000" dirty="0" err="1">
                <a:latin typeface="+mn-lt"/>
              </a:rPr>
              <a:t>Guarrazar</a:t>
            </a:r>
            <a:r>
              <a:rPr lang="en-US" altLang="es-ES" sz="2000" dirty="0">
                <a:latin typeface="+mn-lt"/>
              </a:rPr>
              <a:t> (Toledo), </a:t>
            </a:r>
            <a:r>
              <a:rPr lang="en-US" altLang="es-ES" sz="2000" dirty="0" err="1">
                <a:latin typeface="+mn-lt"/>
              </a:rPr>
              <a:t>Torredonjimeno</a:t>
            </a:r>
            <a:r>
              <a:rPr lang="en-US" altLang="es-ES" sz="2000" dirty="0">
                <a:latin typeface="+mn-lt"/>
              </a:rPr>
              <a:t> (</a:t>
            </a:r>
            <a:r>
              <a:rPr lang="en-US" altLang="es-ES" sz="2000" dirty="0" err="1">
                <a:latin typeface="+mn-lt"/>
              </a:rPr>
              <a:t>Jaén</a:t>
            </a:r>
            <a:r>
              <a:rPr lang="en-US" altLang="es-ES" sz="2000" dirty="0">
                <a:latin typeface="+mn-lt"/>
              </a:rPr>
              <a:t>)</a:t>
            </a:r>
            <a:endParaRPr lang="en-US" altLang="es-ES" sz="2000" b="1" u="sng" dirty="0"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E6386970-51B5-4C75-AA98-04E0A2E77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96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BDC3C9AB-8AB8-47F0-A847-E97FD1FD2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51980" y="7106469"/>
            <a:ext cx="91440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en-US" altLang="es-ES" sz="2600" b="1">
              <a:solidFill>
                <a:srgbClr val="003322"/>
              </a:solidFill>
            </a:endParaRPr>
          </a:p>
          <a:p>
            <a:pPr eaLnBrk="0" hangingPunct="0"/>
            <a:endParaRPr lang="en-US" altLang="es-ES" sz="2400">
              <a:latin typeface="Times New Roman" panose="02020603050405020304" pitchFamily="18" charset="0"/>
            </a:endParaRPr>
          </a:p>
        </p:txBody>
      </p:sp>
      <p:pic>
        <p:nvPicPr>
          <p:cNvPr id="33801" name="Picture 9">
            <a:extLst>
              <a:ext uri="{FF2B5EF4-FFF2-40B4-BE49-F238E27FC236}">
                <a16:creationId xmlns:a16="http://schemas.microsoft.com/office/drawing/2014/main" id="{543D2A1A-A644-42A2-8254-92C500B9B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" y="827881"/>
            <a:ext cx="3772372" cy="520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11" name="Picture 19" descr="IGLESIA DE SANTA MARIA DE QUINTANILLA DE LAS VIÑAS">
            <a:extLst>
              <a:ext uri="{FF2B5EF4-FFF2-40B4-BE49-F238E27FC236}">
                <a16:creationId xmlns:a16="http://schemas.microsoft.com/office/drawing/2014/main" id="{394A3A06-16B3-4F34-85FD-59A833253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372" y="73991"/>
            <a:ext cx="5350190" cy="315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13" name="Picture 21">
            <a:extLst>
              <a:ext uri="{FF2B5EF4-FFF2-40B4-BE49-F238E27FC236}">
                <a16:creationId xmlns:a16="http://schemas.microsoft.com/office/drawing/2014/main" id="{D0227A51-0199-48FB-8C53-73D6FE928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131" y="4192452"/>
            <a:ext cx="5845869" cy="293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Iglesia de San Pedro de la Nave: un templo visigodo en Zamora">
            <a:extLst>
              <a:ext uri="{FF2B5EF4-FFF2-40B4-BE49-F238E27FC236}">
                <a16:creationId xmlns:a16="http://schemas.microsoft.com/office/drawing/2014/main" id="{1261C3F7-4C06-4818-8FEE-6151918FA5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" r="2382" b="3"/>
          <a:stretch/>
        </p:blipFill>
        <p:spPr bwMode="auto">
          <a:xfrm>
            <a:off x="3871539" y="3272588"/>
            <a:ext cx="4579036" cy="358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VENTA DE BAÑOS-SAN JUAN DE BAÑOS DEL CERRATO -A.Garcia Omedes">
            <a:extLst>
              <a:ext uri="{FF2B5EF4-FFF2-40B4-BE49-F238E27FC236}">
                <a16:creationId xmlns:a16="http://schemas.microsoft.com/office/drawing/2014/main" id="{C34D0233-6CDF-4433-B6F1-B75F9035D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876"/>
          <a:stretch/>
        </p:blipFill>
        <p:spPr bwMode="auto">
          <a:xfrm>
            <a:off x="20" y="9"/>
            <a:ext cx="5459914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B3DA-AEF0-428A-A317-C42827E6C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3726" y="0"/>
            <a:ext cx="2856849" cy="311698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A06AD8B-0227-4FF6-AEB4-C66C5A53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3750889" cy="2788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DFACEB2-7564-4FB9-B739-C2CE339BA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67928" y="0"/>
            <a:ext cx="576072" cy="6858000"/>
          </a:xfrm>
          <a:prstGeom prst="rect">
            <a:avLst/>
          </a:prstGeom>
          <a:solidFill>
            <a:srgbClr val="3E512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25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Tesoro de Guarrazar | La guía de Historia del Arte">
            <a:extLst>
              <a:ext uri="{FF2B5EF4-FFF2-40B4-BE49-F238E27FC236}">
                <a16:creationId xmlns:a16="http://schemas.microsoft.com/office/drawing/2014/main" id="{1B3B10E0-D5AD-4D8A-BA9D-902B5596C7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9" r="5006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2393" y="1"/>
            <a:ext cx="547160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5844" name="Picture 4">
            <a:extLst>
              <a:ext uri="{FF2B5EF4-FFF2-40B4-BE49-F238E27FC236}">
                <a16:creationId xmlns:a16="http://schemas.microsoft.com/office/drawing/2014/main" id="{39F6F387-4942-49ED-B383-1CD52CAB36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0" r="1" b="17381"/>
          <a:stretch/>
        </p:blipFill>
        <p:spPr bwMode="auto">
          <a:xfrm>
            <a:off x="3797316" y="1"/>
            <a:ext cx="5346685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355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108D317-7CBD-4897-BD1F-959436D2A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A3C7AC4-CF94-40E5-8B00-E13BA19A5F15}"/>
              </a:ext>
            </a:extLst>
          </p:cNvPr>
          <p:cNvSpPr/>
          <p:nvPr/>
        </p:nvSpPr>
        <p:spPr bwMode="auto">
          <a:xfrm>
            <a:off x="5441673" y="476672"/>
            <a:ext cx="3235983" cy="1107451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fontAlgn="base">
              <a:lnSpc>
                <a:spcPct val="90000"/>
              </a:lnSpc>
              <a:spcAft>
                <a:spcPts val="600"/>
              </a:spcAft>
              <a:buClrTx/>
              <a:buSzTx/>
              <a:tabLst/>
            </a:pPr>
            <a:r>
              <a:rPr kumimoji="0" lang="en-US" sz="4800" b="1" i="0" u="none" strike="noStrike" cap="none" normalizeH="0" baseline="0" dirty="0">
                <a:ln>
                  <a:noFill/>
                </a:ln>
                <a:effectLst/>
                <a:latin typeface="+mj-lt"/>
                <a:ea typeface="+mj-ea"/>
                <a:cs typeface="+mj-cs"/>
              </a:rPr>
              <a:t>CULTURA</a:t>
            </a:r>
          </a:p>
        </p:txBody>
      </p:sp>
      <p:pic>
        <p:nvPicPr>
          <p:cNvPr id="36866" name="Picture 2" descr="Etimologías - Wikipedia, la enciclopedia libre">
            <a:extLst>
              <a:ext uri="{FF2B5EF4-FFF2-40B4-BE49-F238E27FC236}">
                <a16:creationId xmlns:a16="http://schemas.microsoft.com/office/drawing/2014/main" id="{5EF31A21-D131-4E46-B2F0-12FDA931EA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8" r="-1" b="-1"/>
          <a:stretch/>
        </p:blipFill>
        <p:spPr bwMode="auto">
          <a:xfrm>
            <a:off x="20" y="10"/>
            <a:ext cx="5038072" cy="6857990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noFill/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0" name="Rectangle 72">
            <a:extLst>
              <a:ext uri="{FF2B5EF4-FFF2-40B4-BE49-F238E27FC236}">
                <a16:creationId xmlns:a16="http://schemas.microsoft.com/office/drawing/2014/main" id="{D6297641-8B9F-4767-9606-8A1131322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83254" y="456519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871" name="Rectangle 74">
            <a:extLst>
              <a:ext uri="{FF2B5EF4-FFF2-40B4-BE49-F238E27FC236}">
                <a16:creationId xmlns:a16="http://schemas.microsoft.com/office/drawing/2014/main" id="{D8F3CA65-EA00-46B4-9616-39E6853F7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2129" y="2240371"/>
            <a:ext cx="31546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F0E66B8-20B5-4E4A-B8C3-BE76A0312E01}"/>
              </a:ext>
            </a:extLst>
          </p:cNvPr>
          <p:cNvSpPr txBox="1"/>
          <p:nvPr/>
        </p:nvSpPr>
        <p:spPr>
          <a:xfrm>
            <a:off x="5441672" y="1733134"/>
            <a:ext cx="3702308" cy="51248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2800" dirty="0" err="1">
                <a:latin typeface="+mn-lt"/>
              </a:rPr>
              <a:t>Escritores</a:t>
            </a:r>
            <a:r>
              <a:rPr lang="en-US" altLang="es-ES" sz="2800" dirty="0">
                <a:latin typeface="+mn-lt"/>
              </a:rPr>
              <a:t> y </a:t>
            </a:r>
            <a:r>
              <a:rPr lang="en-US" altLang="es-ES" sz="2800" dirty="0" err="1">
                <a:latin typeface="+mn-lt"/>
              </a:rPr>
              <a:t>pensadores</a:t>
            </a:r>
            <a:r>
              <a:rPr lang="en-US" altLang="es-ES" sz="2800" dirty="0">
                <a:latin typeface="+mn-lt"/>
              </a:rPr>
              <a:t> </a:t>
            </a:r>
            <a:r>
              <a:rPr lang="en-US" altLang="es-ES" sz="2800" dirty="0" err="1">
                <a:latin typeface="+mn-lt"/>
              </a:rPr>
              <a:t>eclesiásticos</a:t>
            </a:r>
            <a:r>
              <a:rPr lang="en-US" altLang="es-ES" sz="2800" dirty="0">
                <a:latin typeface="+mn-lt"/>
              </a:rPr>
              <a:t>: </a:t>
            </a:r>
            <a:r>
              <a:rPr lang="en-US" altLang="es-ES" sz="2800" b="1" dirty="0">
                <a:latin typeface="+mn-lt"/>
              </a:rPr>
              <a:t>San </a:t>
            </a:r>
            <a:r>
              <a:rPr lang="en-US" altLang="es-ES" sz="2800" b="1" dirty="0" err="1">
                <a:latin typeface="+mn-lt"/>
              </a:rPr>
              <a:t>Isidoro</a:t>
            </a:r>
            <a:r>
              <a:rPr lang="en-US" altLang="es-ES" sz="2800" b="1" dirty="0">
                <a:latin typeface="+mn-lt"/>
              </a:rPr>
              <a:t> de Sevilla</a:t>
            </a:r>
            <a:r>
              <a:rPr lang="en-US" altLang="es-ES" sz="2800" dirty="0">
                <a:latin typeface="+mn-lt"/>
              </a:rPr>
              <a:t> (560-636), </a:t>
            </a:r>
            <a:r>
              <a:rPr lang="en-US" altLang="es-ES" sz="2800" dirty="0" err="1">
                <a:latin typeface="+mn-lt"/>
              </a:rPr>
              <a:t>autor</a:t>
            </a:r>
            <a:r>
              <a:rPr lang="en-US" altLang="es-ES" sz="2800" dirty="0">
                <a:latin typeface="+mn-lt"/>
              </a:rPr>
              <a:t> de </a:t>
            </a:r>
            <a:r>
              <a:rPr lang="en-US" altLang="es-ES" sz="2800" b="1" i="1" dirty="0">
                <a:latin typeface="+mn-lt"/>
              </a:rPr>
              <a:t>Historia </a:t>
            </a:r>
            <a:r>
              <a:rPr lang="en-US" altLang="es-ES" sz="2800" b="1" i="1" dirty="0" err="1">
                <a:latin typeface="+mn-lt"/>
              </a:rPr>
              <a:t>Regibus</a:t>
            </a:r>
            <a:r>
              <a:rPr lang="en-US" altLang="es-ES" sz="2800" b="1" i="1" dirty="0">
                <a:latin typeface="+mn-lt"/>
              </a:rPr>
              <a:t> </a:t>
            </a:r>
            <a:r>
              <a:rPr lang="en-US" altLang="es-ES" sz="2800" b="1" i="1" dirty="0" err="1">
                <a:latin typeface="+mn-lt"/>
              </a:rPr>
              <a:t>Gothorum</a:t>
            </a:r>
            <a:r>
              <a:rPr lang="en-US" altLang="es-ES" sz="2800" dirty="0">
                <a:latin typeface="+mn-lt"/>
              </a:rPr>
              <a:t> (</a:t>
            </a:r>
            <a:r>
              <a:rPr lang="en-US" altLang="es-ES" sz="2800" dirty="0" err="1">
                <a:latin typeface="+mn-lt"/>
              </a:rPr>
              <a:t>biografía</a:t>
            </a:r>
            <a:r>
              <a:rPr lang="en-US" altLang="es-ES" sz="2800" dirty="0">
                <a:latin typeface="+mn-lt"/>
              </a:rPr>
              <a:t> de </a:t>
            </a:r>
            <a:r>
              <a:rPr lang="en-US" altLang="es-ES" sz="2800" dirty="0" err="1">
                <a:latin typeface="+mn-lt"/>
              </a:rPr>
              <a:t>reyes</a:t>
            </a:r>
            <a:r>
              <a:rPr lang="en-US" altLang="es-ES" sz="2800" dirty="0">
                <a:latin typeface="+mn-lt"/>
              </a:rPr>
              <a:t> </a:t>
            </a:r>
            <a:r>
              <a:rPr lang="en-US" altLang="es-ES" sz="2800" dirty="0" err="1">
                <a:latin typeface="+mn-lt"/>
              </a:rPr>
              <a:t>godos</a:t>
            </a:r>
            <a:r>
              <a:rPr lang="en-US" altLang="es-ES" sz="2800" dirty="0">
                <a:latin typeface="+mn-lt"/>
              </a:rPr>
              <a:t>) y de las </a:t>
            </a:r>
            <a:r>
              <a:rPr lang="en-US" altLang="es-ES" sz="2800" b="1" i="1" dirty="0" err="1">
                <a:latin typeface="+mn-lt"/>
              </a:rPr>
              <a:t>Etimologías</a:t>
            </a:r>
            <a:r>
              <a:rPr lang="en-US" altLang="es-ES" sz="2800" b="1" i="1" dirty="0">
                <a:latin typeface="+mn-lt"/>
              </a:rPr>
              <a:t> </a:t>
            </a:r>
            <a:r>
              <a:rPr lang="en-US" altLang="es-ES" sz="2800" dirty="0" err="1">
                <a:latin typeface="+mn-lt"/>
              </a:rPr>
              <a:t>recopilación</a:t>
            </a:r>
            <a:r>
              <a:rPr lang="en-US" altLang="es-ES" sz="2800" dirty="0">
                <a:latin typeface="+mn-lt"/>
              </a:rPr>
              <a:t> de </a:t>
            </a:r>
            <a:r>
              <a:rPr lang="en-US" altLang="es-ES" sz="2800" dirty="0" err="1">
                <a:latin typeface="+mn-lt"/>
              </a:rPr>
              <a:t>saberes</a:t>
            </a:r>
            <a:r>
              <a:rPr lang="en-US" altLang="es-ES" sz="2800" dirty="0">
                <a:latin typeface="+mn-lt"/>
              </a:rPr>
              <a:t> de la </a:t>
            </a:r>
            <a:r>
              <a:rPr lang="en-US" altLang="es-ES" sz="2800" dirty="0" err="1">
                <a:latin typeface="+mn-lt"/>
              </a:rPr>
              <a:t>época</a:t>
            </a:r>
            <a:r>
              <a:rPr lang="en-US" altLang="es-ES" sz="2800" dirty="0">
                <a:latin typeface="+mn-lt"/>
              </a:rPr>
              <a:t> con gran </a:t>
            </a:r>
            <a:r>
              <a:rPr lang="en-US" altLang="es-ES" sz="2800" dirty="0" err="1">
                <a:latin typeface="+mn-lt"/>
              </a:rPr>
              <a:t>influencia</a:t>
            </a:r>
            <a:r>
              <a:rPr lang="en-US" altLang="es-ES" sz="2800" dirty="0">
                <a:latin typeface="+mn-lt"/>
              </a:rPr>
              <a:t> </a:t>
            </a:r>
            <a:r>
              <a:rPr lang="en-US" altLang="es-ES" sz="2800" dirty="0" err="1">
                <a:latin typeface="+mn-lt"/>
              </a:rPr>
              <a:t>en</a:t>
            </a:r>
            <a:r>
              <a:rPr lang="en-US" altLang="es-ES" sz="2800" dirty="0">
                <a:latin typeface="+mn-lt"/>
              </a:rPr>
              <a:t> la Europa medieval.</a:t>
            </a:r>
          </a:p>
        </p:txBody>
      </p:sp>
    </p:spTree>
    <p:extLst>
      <p:ext uri="{BB962C8B-B14F-4D97-AF65-F5344CB8AC3E}">
        <p14:creationId xmlns:p14="http://schemas.microsoft.com/office/powerpoint/2010/main" val="208716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8675" name="Rectangle 3">
            <a:extLst>
              <a:ext uri="{FF2B5EF4-FFF2-40B4-BE49-F238E27FC236}">
                <a16:creationId xmlns:a16="http://schemas.microsoft.com/office/drawing/2014/main" id="{5FF6268B-2B15-4B8B-AC69-02572E150B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2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RURALIZACIÓN DE LA ECONOMÍA</a:t>
            </a:r>
          </a:p>
        </p:txBody>
      </p:sp>
      <p:sp>
        <p:nvSpPr>
          <p:cNvPr id="28677" name="Text Box 5">
            <a:extLst>
              <a:ext uri="{FF2B5EF4-FFF2-40B4-BE49-F238E27FC236}">
                <a16:creationId xmlns:a16="http://schemas.microsoft.com/office/drawing/2014/main" id="{4F8C901C-A089-484C-B478-5F9D67426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5910" y="801866"/>
            <a:ext cx="5158090" cy="523063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2400" b="1" dirty="0" err="1">
                <a:solidFill>
                  <a:srgbClr val="000000"/>
                </a:solidFill>
                <a:latin typeface="+mn-lt"/>
              </a:rPr>
              <a:t>Continuación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del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proceso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de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colonato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o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feudalización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social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iniciado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en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el Bajo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Imperio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y la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consiguiente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ruralización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de la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sociedad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sz="2400" dirty="0">
              <a:solidFill>
                <a:srgbClr val="000000"/>
              </a:solidFill>
              <a:latin typeface="+mn-lt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Fusión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de los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grupos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sociales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esclavos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(que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mejoran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su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posición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) y los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colonos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(que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cedían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sus tierras a los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señores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):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Resultado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un solo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grupo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: </a:t>
            </a:r>
            <a:r>
              <a:rPr lang="en-US" altLang="es-ES" sz="2400" b="1" dirty="0">
                <a:solidFill>
                  <a:srgbClr val="000000"/>
                </a:solidFill>
                <a:latin typeface="+mn-lt"/>
              </a:rPr>
              <a:t>SIERVOS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(campesinos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dependientes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).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sz="2400" dirty="0">
              <a:solidFill>
                <a:srgbClr val="000000"/>
              </a:solidFill>
              <a:latin typeface="+mn-lt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Continuo </a:t>
            </a:r>
            <a:r>
              <a:rPr lang="en-US" altLang="es-ES" sz="2400" b="1" dirty="0" err="1">
                <a:solidFill>
                  <a:srgbClr val="000000"/>
                </a:solidFill>
                <a:latin typeface="+mn-lt"/>
              </a:rPr>
              <a:t>debilitamiento</a:t>
            </a:r>
            <a:r>
              <a:rPr lang="en-US" altLang="es-ES" sz="2400" b="1" dirty="0">
                <a:solidFill>
                  <a:srgbClr val="000000"/>
                </a:solidFill>
                <a:latin typeface="+mn-lt"/>
              </a:rPr>
              <a:t> de la </a:t>
            </a:r>
            <a:r>
              <a:rPr lang="en-US" altLang="es-ES" sz="2400" b="1" dirty="0" err="1">
                <a:solidFill>
                  <a:srgbClr val="000000"/>
                </a:solidFill>
                <a:latin typeface="+mn-lt"/>
              </a:rPr>
              <a:t>monarquía</a:t>
            </a:r>
            <a:r>
              <a:rPr lang="en-US" altLang="es-ES" sz="24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b="1" dirty="0" err="1">
                <a:solidFill>
                  <a:srgbClr val="000000"/>
                </a:solidFill>
                <a:latin typeface="+mn-lt"/>
              </a:rPr>
              <a:t>frente</a:t>
            </a:r>
            <a:r>
              <a:rPr lang="en-US" altLang="es-ES" sz="2400" b="1" dirty="0">
                <a:solidFill>
                  <a:srgbClr val="000000"/>
                </a:solidFill>
                <a:latin typeface="+mn-lt"/>
              </a:rPr>
              <a:t> a la </a:t>
            </a:r>
            <a:r>
              <a:rPr lang="en-US" altLang="es-ES" sz="2400" b="1" dirty="0" err="1">
                <a:solidFill>
                  <a:srgbClr val="000000"/>
                </a:solidFill>
                <a:latin typeface="+mn-lt"/>
              </a:rPr>
              <a:t>nobleza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,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en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algunos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casos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los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reyes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son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manejados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por los nobles,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mientras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que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estos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en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muchas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ocasiones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se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negaban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a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aportar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tropas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 para el </a:t>
            </a:r>
            <a:r>
              <a:rPr lang="en-US" altLang="es-ES" sz="2400" dirty="0" err="1">
                <a:solidFill>
                  <a:srgbClr val="000000"/>
                </a:solidFill>
                <a:latin typeface="+mn-lt"/>
              </a:rPr>
              <a:t>ejercito</a:t>
            </a:r>
            <a:r>
              <a:rPr lang="en-US" altLang="es-ES" sz="2400" dirty="0">
                <a:solidFill>
                  <a:srgbClr val="000000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FE807EAD-52FD-4F63-B6BC-D6A05F4405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3752849"/>
            <a:ext cx="2195735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altLang="es-ES" sz="2400" b="1" dirty="0">
                <a:solidFill>
                  <a:schemeClr val="tx1"/>
                </a:solidFill>
              </a:rPr>
              <a:t>FINAL </a:t>
            </a:r>
            <a:br>
              <a:rPr lang="en-US" altLang="es-ES" sz="2400" b="1" dirty="0">
                <a:solidFill>
                  <a:schemeClr val="tx1"/>
                </a:solidFill>
              </a:rPr>
            </a:br>
            <a:r>
              <a:rPr lang="en-US" altLang="es-ES" sz="2400" b="1" dirty="0">
                <a:solidFill>
                  <a:schemeClr val="tx1"/>
                </a:solidFill>
              </a:rPr>
              <a:t>DE LA MONARQUÍA VISIGODA</a:t>
            </a:r>
          </a:p>
        </p:txBody>
      </p:sp>
      <p:pic>
        <p:nvPicPr>
          <p:cNvPr id="29702" name="Picture 6" descr="Guadalete: Batalla y consecuencias - Archivos de la Historia">
            <a:extLst>
              <a:ext uri="{FF2B5EF4-FFF2-40B4-BE49-F238E27FC236}">
                <a16:creationId xmlns:a16="http://schemas.microsoft.com/office/drawing/2014/main" id="{1CAC69ED-E12B-42F7-8240-815C2C99AA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"/>
          <a:stretch/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0" name="Text Box 4">
            <a:extLst>
              <a:ext uri="{FF2B5EF4-FFF2-40B4-BE49-F238E27FC236}">
                <a16:creationId xmlns:a16="http://schemas.microsoft.com/office/drawing/2014/main" id="{40411F8F-C8E4-4CED-B092-F5C9B50A5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736" y="3752850"/>
            <a:ext cx="6948264" cy="298851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Ambiente</a:t>
            </a:r>
            <a:r>
              <a:rPr lang="en-US" altLang="es-ES" sz="9600" dirty="0">
                <a:latin typeface="+mn-lt"/>
              </a:rPr>
              <a:t> de </a:t>
            </a:r>
            <a:r>
              <a:rPr lang="en-US" altLang="es-ES" sz="9600" b="1" dirty="0" err="1">
                <a:latin typeface="+mn-lt"/>
              </a:rPr>
              <a:t>lucha</a:t>
            </a:r>
            <a:r>
              <a:rPr lang="en-US" altLang="es-ES" sz="9600" b="1" dirty="0">
                <a:latin typeface="+mn-lt"/>
              </a:rPr>
              <a:t> </a:t>
            </a:r>
            <a:r>
              <a:rPr lang="en-US" altLang="es-ES" sz="9600" b="1" dirty="0" err="1">
                <a:latin typeface="+mn-lt"/>
              </a:rPr>
              <a:t>nobiliaria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en</a:t>
            </a:r>
            <a:r>
              <a:rPr lang="en-US" altLang="es-ES" sz="9600" dirty="0">
                <a:latin typeface="+mn-lt"/>
              </a:rPr>
              <a:t> las </a:t>
            </a:r>
            <a:r>
              <a:rPr lang="en-US" altLang="es-ES" sz="9600" dirty="0" err="1">
                <a:latin typeface="+mn-lt"/>
              </a:rPr>
              <a:t>últimas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décadas</a:t>
            </a:r>
            <a:r>
              <a:rPr lang="en-US" altLang="es-ES" sz="9600" dirty="0">
                <a:latin typeface="+mn-lt"/>
              </a:rPr>
              <a:t> del </a:t>
            </a:r>
            <a:r>
              <a:rPr lang="en-US" altLang="es-ES" sz="9600" dirty="0" err="1">
                <a:latin typeface="+mn-lt"/>
              </a:rPr>
              <a:t>siglo</a:t>
            </a:r>
            <a:r>
              <a:rPr lang="en-US" altLang="es-ES" sz="9600" dirty="0">
                <a:latin typeface="+mn-lt"/>
              </a:rPr>
              <a:t> VII. </a:t>
            </a:r>
            <a:r>
              <a:rPr lang="en-US" altLang="es-ES" sz="9600" dirty="0" err="1">
                <a:latin typeface="+mn-lt"/>
              </a:rPr>
              <a:t>Monarquía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muy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debilitada</a:t>
            </a:r>
            <a:r>
              <a:rPr lang="en-US" altLang="es-ES" sz="9600" dirty="0">
                <a:latin typeface="+mn-lt"/>
              </a:rPr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sz="6800" dirty="0">
              <a:latin typeface="+mn-lt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9600" dirty="0">
                <a:latin typeface="+mn-lt"/>
              </a:rPr>
              <a:t>Crisis </a:t>
            </a:r>
            <a:r>
              <a:rPr lang="en-US" altLang="es-ES" sz="9600" dirty="0" err="1">
                <a:latin typeface="+mn-lt"/>
              </a:rPr>
              <a:t>sucesoria</a:t>
            </a:r>
            <a:r>
              <a:rPr lang="en-US" altLang="es-ES" sz="9600" dirty="0">
                <a:latin typeface="+mn-lt"/>
              </a:rPr>
              <a:t> a la </a:t>
            </a:r>
            <a:r>
              <a:rPr lang="en-US" altLang="es-ES" sz="9600" dirty="0" err="1">
                <a:latin typeface="+mn-lt"/>
              </a:rPr>
              <a:t>muerte</a:t>
            </a:r>
            <a:r>
              <a:rPr lang="en-US" altLang="es-ES" sz="9600" dirty="0">
                <a:latin typeface="+mn-lt"/>
              </a:rPr>
              <a:t> de </a:t>
            </a:r>
            <a:r>
              <a:rPr lang="en-US" altLang="es-ES" sz="9600" b="1" dirty="0" err="1">
                <a:latin typeface="+mn-lt"/>
              </a:rPr>
              <a:t>Vitiza</a:t>
            </a:r>
            <a:r>
              <a:rPr lang="en-US" altLang="es-ES" sz="9600" dirty="0">
                <a:latin typeface="+mn-lt"/>
              </a:rPr>
              <a:t> (710). </a:t>
            </a:r>
            <a:r>
              <a:rPr lang="en-US" altLang="es-ES" sz="9600" b="1" dirty="0">
                <a:latin typeface="+mn-lt"/>
              </a:rPr>
              <a:t>Rodrigo</a:t>
            </a:r>
            <a:r>
              <a:rPr lang="en-US" altLang="es-ES" sz="9600" dirty="0">
                <a:latin typeface="+mn-lt"/>
              </a:rPr>
              <a:t> se </a:t>
            </a:r>
            <a:r>
              <a:rPr lang="en-US" altLang="es-ES" sz="9600" dirty="0" err="1">
                <a:latin typeface="+mn-lt"/>
              </a:rPr>
              <a:t>proclama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rey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frente</a:t>
            </a:r>
            <a:r>
              <a:rPr lang="en-US" altLang="es-ES" sz="9600" dirty="0">
                <a:latin typeface="+mn-lt"/>
              </a:rPr>
              <a:t> a los </a:t>
            </a:r>
            <a:r>
              <a:rPr lang="en-US" altLang="es-ES" sz="9600" dirty="0" err="1">
                <a:latin typeface="+mn-lt"/>
              </a:rPr>
              <a:t>hijos</a:t>
            </a:r>
            <a:r>
              <a:rPr lang="en-US" altLang="es-ES" sz="9600" dirty="0">
                <a:latin typeface="+mn-lt"/>
              </a:rPr>
              <a:t> de </a:t>
            </a:r>
            <a:r>
              <a:rPr lang="en-US" altLang="es-ES" sz="9600" dirty="0" err="1">
                <a:latin typeface="+mn-lt"/>
              </a:rPr>
              <a:t>Vitiza</a:t>
            </a:r>
            <a:r>
              <a:rPr lang="en-US" altLang="es-ES" sz="9600" dirty="0">
                <a:latin typeface="+mn-lt"/>
              </a:rPr>
              <a:t>. </a:t>
            </a:r>
            <a:r>
              <a:rPr lang="en-US" altLang="es-ES" sz="9600" dirty="0" err="1">
                <a:latin typeface="+mn-lt"/>
              </a:rPr>
              <a:t>Esto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provoca</a:t>
            </a:r>
            <a:r>
              <a:rPr lang="en-US" altLang="es-ES" sz="9600" dirty="0">
                <a:latin typeface="+mn-lt"/>
              </a:rPr>
              <a:t> una </a:t>
            </a:r>
            <a:r>
              <a:rPr lang="en-US" altLang="es-ES" sz="9600" dirty="0" err="1">
                <a:latin typeface="+mn-lt"/>
              </a:rPr>
              <a:t>división</a:t>
            </a:r>
            <a:r>
              <a:rPr lang="en-US" altLang="es-ES" sz="9600" dirty="0">
                <a:latin typeface="+mn-lt"/>
              </a:rPr>
              <a:t> entre la </a:t>
            </a:r>
            <a:r>
              <a:rPr lang="en-US" altLang="es-ES" sz="9600" dirty="0" err="1">
                <a:latin typeface="+mn-lt"/>
              </a:rPr>
              <a:t>nobleza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visigoda</a:t>
            </a:r>
            <a:r>
              <a:rPr lang="en-US" altLang="es-ES" sz="9600" dirty="0">
                <a:latin typeface="+mn-lt"/>
              </a:rPr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sz="6800" dirty="0">
              <a:latin typeface="+mn-lt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s-ES" sz="9600" dirty="0" err="1">
                <a:latin typeface="+mn-lt"/>
              </a:rPr>
              <a:t>Expansión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árabe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en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pleno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apogeo</a:t>
            </a:r>
            <a:r>
              <a:rPr lang="en-US" altLang="es-ES" sz="9600" dirty="0">
                <a:latin typeface="+mn-lt"/>
              </a:rPr>
              <a:t>. </a:t>
            </a:r>
            <a:r>
              <a:rPr lang="en-US" altLang="es-ES" sz="9600" dirty="0" err="1">
                <a:latin typeface="+mn-lt"/>
              </a:rPr>
              <a:t>Aprovechan</a:t>
            </a:r>
            <a:r>
              <a:rPr lang="en-US" altLang="es-ES" sz="9600" dirty="0">
                <a:latin typeface="+mn-lt"/>
              </a:rPr>
              <a:t> las </a:t>
            </a:r>
            <a:r>
              <a:rPr lang="en-US" altLang="es-ES" sz="9600" dirty="0" err="1">
                <a:latin typeface="+mn-lt"/>
              </a:rPr>
              <a:t>circunstancias</a:t>
            </a:r>
            <a:r>
              <a:rPr lang="en-US" altLang="es-ES" sz="9600" dirty="0">
                <a:latin typeface="+mn-lt"/>
              </a:rPr>
              <a:t> para </a:t>
            </a:r>
            <a:r>
              <a:rPr lang="en-US" altLang="es-ES" sz="9600" dirty="0" err="1">
                <a:latin typeface="+mn-lt"/>
              </a:rPr>
              <a:t>dar</a:t>
            </a:r>
            <a:r>
              <a:rPr lang="en-US" altLang="es-ES" sz="9600" dirty="0">
                <a:latin typeface="+mn-lt"/>
              </a:rPr>
              <a:t> el </a:t>
            </a:r>
            <a:r>
              <a:rPr lang="en-US" altLang="es-ES" sz="9600" dirty="0" err="1">
                <a:latin typeface="+mn-lt"/>
              </a:rPr>
              <a:t>salto</a:t>
            </a:r>
            <a:r>
              <a:rPr lang="en-US" altLang="es-ES" sz="9600" dirty="0">
                <a:latin typeface="+mn-lt"/>
              </a:rPr>
              <a:t> a la </a:t>
            </a:r>
            <a:r>
              <a:rPr lang="en-US" altLang="es-ES" sz="9600" dirty="0" err="1">
                <a:latin typeface="+mn-lt"/>
              </a:rPr>
              <a:t>península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en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b="1" dirty="0">
                <a:latin typeface="+mn-lt"/>
              </a:rPr>
              <a:t>711</a:t>
            </a:r>
            <a:r>
              <a:rPr lang="en-US" altLang="es-ES" sz="9600" dirty="0">
                <a:latin typeface="+mn-lt"/>
              </a:rPr>
              <a:t>. </a:t>
            </a:r>
            <a:r>
              <a:rPr lang="en-US" altLang="es-ES" sz="9600" dirty="0" err="1">
                <a:latin typeface="+mn-lt"/>
              </a:rPr>
              <a:t>En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pocos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años</a:t>
            </a:r>
            <a:r>
              <a:rPr lang="en-US" altLang="es-ES" sz="9600" dirty="0">
                <a:latin typeface="+mn-lt"/>
              </a:rPr>
              <a:t> </a:t>
            </a:r>
            <a:r>
              <a:rPr lang="en-US" altLang="es-ES" sz="9600" dirty="0" err="1">
                <a:latin typeface="+mn-lt"/>
              </a:rPr>
              <a:t>ocupan</a:t>
            </a:r>
            <a:r>
              <a:rPr lang="en-US" altLang="es-ES" sz="9600" dirty="0">
                <a:latin typeface="+mn-lt"/>
              </a:rPr>
              <a:t> la </a:t>
            </a:r>
            <a:r>
              <a:rPr lang="en-US" altLang="es-ES" sz="9600" dirty="0" err="1">
                <a:latin typeface="+mn-lt"/>
              </a:rPr>
              <a:t>ocupan</a:t>
            </a:r>
            <a:r>
              <a:rPr lang="en-US" altLang="es-ES" sz="9600" dirty="0">
                <a:latin typeface="+mn-lt"/>
              </a:rPr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s-ES" sz="9600" dirty="0">
              <a:latin typeface="+mn-lt"/>
            </a:endParaRP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altLang="es-ES" sz="4200"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pel de arroz">
  <a:themeElements>
    <a:clrScheme name="Papel de arroz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Papel de arroz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apel de arroz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el de arroz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pel de arroz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pel de arroz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pel de arroz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706</Words>
  <Application>Microsoft Office PowerPoint</Application>
  <PresentationFormat>Presentación en pantalla (4:3)</PresentationFormat>
  <Paragraphs>63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Papel de arroz</vt:lpstr>
      <vt:lpstr>Presentación de PowerPoint</vt:lpstr>
      <vt:lpstr>1. ETAPAS DEL DOMINIO VISIGODO DE LA PENÍNSULA</vt:lpstr>
      <vt:lpstr>EVOLUCIÓN  REINO VISIGODO</vt:lpstr>
      <vt:lpstr>LA  HISPANIA VISIGODA</vt:lpstr>
      <vt:lpstr>ORGANIZACIÓN POLÍTICA</vt:lpstr>
      <vt:lpstr>ORGANIZACIÓN POLÍTICA</vt:lpstr>
      <vt:lpstr>ARTE</vt:lpstr>
      <vt:lpstr>Presentación de PowerPoint</vt:lpstr>
      <vt:lpstr>Presentación de PowerPoint</vt:lpstr>
      <vt:lpstr>Presentación de PowerPoint</vt:lpstr>
      <vt:lpstr>Presentación de PowerPoint</vt:lpstr>
      <vt:lpstr>RURALIZACIÓN DE LA ECONOMÍA</vt:lpstr>
      <vt:lpstr>FINAL  DE LA MONARQUÍA VISIGODA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Sanz</dc:creator>
  <cp:lastModifiedBy>Maria Sanz</cp:lastModifiedBy>
  <cp:revision>2</cp:revision>
  <dcterms:created xsi:type="dcterms:W3CDTF">2020-09-19T20:34:26Z</dcterms:created>
  <dcterms:modified xsi:type="dcterms:W3CDTF">2021-08-11T17:46:10Z</dcterms:modified>
</cp:coreProperties>
</file>