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307" r:id="rId5"/>
    <p:sldId id="260" r:id="rId6"/>
    <p:sldId id="261" r:id="rId7"/>
    <p:sldId id="262" r:id="rId8"/>
    <p:sldId id="308" r:id="rId9"/>
    <p:sldId id="264" r:id="rId10"/>
    <p:sldId id="265" r:id="rId11"/>
    <p:sldId id="266" r:id="rId12"/>
    <p:sldId id="267" r:id="rId13"/>
    <p:sldId id="269" r:id="rId14"/>
    <p:sldId id="273" r:id="rId15"/>
    <p:sldId id="274" r:id="rId16"/>
    <p:sldId id="278" r:id="rId17"/>
    <p:sldId id="279" r:id="rId18"/>
    <p:sldId id="280" r:id="rId19"/>
    <p:sldId id="309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2" r:id="rId28"/>
    <p:sldId id="293" r:id="rId29"/>
    <p:sldId id="294" r:id="rId30"/>
    <p:sldId id="310" r:id="rId31"/>
    <p:sldId id="298" r:id="rId32"/>
    <p:sldId id="300" r:id="rId33"/>
    <p:sldId id="301" r:id="rId34"/>
    <p:sldId id="304" r:id="rId35"/>
    <p:sldId id="305" r:id="rId3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1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0DB76C-6045-4159-BF78-015C781955E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B1171E-A1CD-4793-B534-852CB8384D16}">
      <dgm:prSet/>
      <dgm:spPr/>
      <dgm:t>
        <a:bodyPr/>
        <a:lstStyle/>
        <a:p>
          <a:r>
            <a:rPr lang="en-US" dirty="0"/>
            <a:t>CALIPH SHOULD BE  CHOSEN BY MUSLIM  LEADERS</a:t>
          </a:r>
        </a:p>
      </dgm:t>
    </dgm:pt>
    <dgm:pt modelId="{7A2C117D-18F5-402F-AD57-95F1ABC725F8}" type="parTrans" cxnId="{0B0BD1B5-A815-4E29-BAD3-7E35230739F2}">
      <dgm:prSet/>
      <dgm:spPr/>
      <dgm:t>
        <a:bodyPr/>
        <a:lstStyle/>
        <a:p>
          <a:endParaRPr lang="en-US"/>
        </a:p>
      </dgm:t>
    </dgm:pt>
    <dgm:pt modelId="{CEFEF6AD-745F-4EFC-A778-153EECE1A4FA}" type="sibTrans" cxnId="{0B0BD1B5-A815-4E29-BAD3-7E35230739F2}">
      <dgm:prSet/>
      <dgm:spPr/>
      <dgm:t>
        <a:bodyPr/>
        <a:lstStyle/>
        <a:p>
          <a:endParaRPr lang="en-US"/>
        </a:p>
      </dgm:t>
    </dgm:pt>
    <dgm:pt modelId="{F917123D-2AA9-47F4-A5E1-AA37785FCF3F}">
      <dgm:prSet/>
      <dgm:spPr/>
      <dgm:t>
        <a:bodyPr/>
        <a:lstStyle/>
        <a:p>
          <a:r>
            <a:rPr lang="en-US" dirty="0"/>
            <a:t>DO NOT VIEW THE  CALIPH AS DIVINE</a:t>
          </a:r>
        </a:p>
      </dgm:t>
    </dgm:pt>
    <dgm:pt modelId="{B2D4C835-F947-4C54-B1A5-3902C34C7502}" type="parTrans" cxnId="{F95D4EA8-C83F-4A5B-9019-B647CFD20794}">
      <dgm:prSet/>
      <dgm:spPr/>
      <dgm:t>
        <a:bodyPr/>
        <a:lstStyle/>
        <a:p>
          <a:endParaRPr lang="en-US"/>
        </a:p>
      </dgm:t>
    </dgm:pt>
    <dgm:pt modelId="{73AEAAF1-BEA4-4996-8D53-88FE20A99EEF}" type="sibTrans" cxnId="{F95D4EA8-C83F-4A5B-9019-B647CFD20794}">
      <dgm:prSet/>
      <dgm:spPr/>
      <dgm:t>
        <a:bodyPr/>
        <a:lstStyle/>
        <a:p>
          <a:endParaRPr lang="en-US"/>
        </a:p>
      </dgm:t>
    </dgm:pt>
    <dgm:pt modelId="{3013B5F1-D462-43F2-A329-66F1E55A3481}" type="pres">
      <dgm:prSet presAssocID="{140DB76C-6045-4159-BF78-015C781955E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247049-B80F-46BA-992D-C8C5169BDC9A}" type="pres">
      <dgm:prSet presAssocID="{AEB1171E-A1CD-4793-B534-852CB8384D16}" presName="hierRoot1" presStyleCnt="0"/>
      <dgm:spPr/>
    </dgm:pt>
    <dgm:pt modelId="{000070C2-2CF2-45B5-98CD-084BD21019EA}" type="pres">
      <dgm:prSet presAssocID="{AEB1171E-A1CD-4793-B534-852CB8384D16}" presName="composite" presStyleCnt="0"/>
      <dgm:spPr/>
    </dgm:pt>
    <dgm:pt modelId="{F58FBA97-04EA-4642-8C5D-4D5CD3C5D5EE}" type="pres">
      <dgm:prSet presAssocID="{AEB1171E-A1CD-4793-B534-852CB8384D16}" presName="background" presStyleLbl="node0" presStyleIdx="0" presStyleCnt="2"/>
      <dgm:spPr/>
    </dgm:pt>
    <dgm:pt modelId="{175C457B-844E-4A7D-8523-D44F25FEA8FF}" type="pres">
      <dgm:prSet presAssocID="{AEB1171E-A1CD-4793-B534-852CB8384D16}" presName="text" presStyleLbl="fgAcc0" presStyleIdx="0" presStyleCnt="2">
        <dgm:presLayoutVars>
          <dgm:chPref val="3"/>
        </dgm:presLayoutVars>
      </dgm:prSet>
      <dgm:spPr/>
    </dgm:pt>
    <dgm:pt modelId="{83DEE278-287E-4599-BF75-D6E792A62296}" type="pres">
      <dgm:prSet presAssocID="{AEB1171E-A1CD-4793-B534-852CB8384D16}" presName="hierChild2" presStyleCnt="0"/>
      <dgm:spPr/>
    </dgm:pt>
    <dgm:pt modelId="{ADDEF9B4-E5E0-4A1D-A833-92B122162A40}" type="pres">
      <dgm:prSet presAssocID="{F917123D-2AA9-47F4-A5E1-AA37785FCF3F}" presName="hierRoot1" presStyleCnt="0"/>
      <dgm:spPr/>
    </dgm:pt>
    <dgm:pt modelId="{9DFAF983-CA28-48D4-BF01-29D029C71501}" type="pres">
      <dgm:prSet presAssocID="{F917123D-2AA9-47F4-A5E1-AA37785FCF3F}" presName="composite" presStyleCnt="0"/>
      <dgm:spPr/>
    </dgm:pt>
    <dgm:pt modelId="{DF91F484-7DC3-4EAE-87CC-E1B9763A8B93}" type="pres">
      <dgm:prSet presAssocID="{F917123D-2AA9-47F4-A5E1-AA37785FCF3F}" presName="background" presStyleLbl="node0" presStyleIdx="1" presStyleCnt="2"/>
      <dgm:spPr/>
    </dgm:pt>
    <dgm:pt modelId="{B31A09F7-B3E0-4522-87C3-BEE4356F5AA8}" type="pres">
      <dgm:prSet presAssocID="{F917123D-2AA9-47F4-A5E1-AA37785FCF3F}" presName="text" presStyleLbl="fgAcc0" presStyleIdx="1" presStyleCnt="2">
        <dgm:presLayoutVars>
          <dgm:chPref val="3"/>
        </dgm:presLayoutVars>
      </dgm:prSet>
      <dgm:spPr/>
    </dgm:pt>
    <dgm:pt modelId="{1A37CE9B-5B4D-46AF-8909-7C504D2460C2}" type="pres">
      <dgm:prSet presAssocID="{F917123D-2AA9-47F4-A5E1-AA37785FCF3F}" presName="hierChild2" presStyleCnt="0"/>
      <dgm:spPr/>
    </dgm:pt>
  </dgm:ptLst>
  <dgm:cxnLst>
    <dgm:cxn modelId="{FBDFC03A-3B33-4818-B765-E19A5DED2A89}" type="presOf" srcId="{F917123D-2AA9-47F4-A5E1-AA37785FCF3F}" destId="{B31A09F7-B3E0-4522-87C3-BEE4356F5AA8}" srcOrd="0" destOrd="0" presId="urn:microsoft.com/office/officeart/2005/8/layout/hierarchy1"/>
    <dgm:cxn modelId="{FB506D53-0D04-4E05-BEE6-6D8AB660F233}" type="presOf" srcId="{140DB76C-6045-4159-BF78-015C781955EF}" destId="{3013B5F1-D462-43F2-A329-66F1E55A3481}" srcOrd="0" destOrd="0" presId="urn:microsoft.com/office/officeart/2005/8/layout/hierarchy1"/>
    <dgm:cxn modelId="{F95D4EA8-C83F-4A5B-9019-B647CFD20794}" srcId="{140DB76C-6045-4159-BF78-015C781955EF}" destId="{F917123D-2AA9-47F4-A5E1-AA37785FCF3F}" srcOrd="1" destOrd="0" parTransId="{B2D4C835-F947-4C54-B1A5-3902C34C7502}" sibTransId="{73AEAAF1-BEA4-4996-8D53-88FE20A99EEF}"/>
    <dgm:cxn modelId="{FF2F22B3-9CAC-4562-9FD9-31D6B9CEC8FE}" type="presOf" srcId="{AEB1171E-A1CD-4793-B534-852CB8384D16}" destId="{175C457B-844E-4A7D-8523-D44F25FEA8FF}" srcOrd="0" destOrd="0" presId="urn:microsoft.com/office/officeart/2005/8/layout/hierarchy1"/>
    <dgm:cxn modelId="{0B0BD1B5-A815-4E29-BAD3-7E35230739F2}" srcId="{140DB76C-6045-4159-BF78-015C781955EF}" destId="{AEB1171E-A1CD-4793-B534-852CB8384D16}" srcOrd="0" destOrd="0" parTransId="{7A2C117D-18F5-402F-AD57-95F1ABC725F8}" sibTransId="{CEFEF6AD-745F-4EFC-A778-153EECE1A4FA}"/>
    <dgm:cxn modelId="{B8C19FC2-C141-4693-9F86-3A081D34097A}" type="presParOf" srcId="{3013B5F1-D462-43F2-A329-66F1E55A3481}" destId="{D9247049-B80F-46BA-992D-C8C5169BDC9A}" srcOrd="0" destOrd="0" presId="urn:microsoft.com/office/officeart/2005/8/layout/hierarchy1"/>
    <dgm:cxn modelId="{048C5855-C06D-4200-AAB9-9265F99B3D76}" type="presParOf" srcId="{D9247049-B80F-46BA-992D-C8C5169BDC9A}" destId="{000070C2-2CF2-45B5-98CD-084BD21019EA}" srcOrd="0" destOrd="0" presId="urn:microsoft.com/office/officeart/2005/8/layout/hierarchy1"/>
    <dgm:cxn modelId="{18CC98F1-BFC6-4054-B4A6-AA128CF996EE}" type="presParOf" srcId="{000070C2-2CF2-45B5-98CD-084BD21019EA}" destId="{F58FBA97-04EA-4642-8C5D-4D5CD3C5D5EE}" srcOrd="0" destOrd="0" presId="urn:microsoft.com/office/officeart/2005/8/layout/hierarchy1"/>
    <dgm:cxn modelId="{BEB7761C-4BEE-415A-94E4-907FBCA1455D}" type="presParOf" srcId="{000070C2-2CF2-45B5-98CD-084BD21019EA}" destId="{175C457B-844E-4A7D-8523-D44F25FEA8FF}" srcOrd="1" destOrd="0" presId="urn:microsoft.com/office/officeart/2005/8/layout/hierarchy1"/>
    <dgm:cxn modelId="{8B2EE350-8CD8-47FA-9593-45F50AA0D9DB}" type="presParOf" srcId="{D9247049-B80F-46BA-992D-C8C5169BDC9A}" destId="{83DEE278-287E-4599-BF75-D6E792A62296}" srcOrd="1" destOrd="0" presId="urn:microsoft.com/office/officeart/2005/8/layout/hierarchy1"/>
    <dgm:cxn modelId="{6243A9CE-2254-4785-814B-7D3717D67545}" type="presParOf" srcId="{3013B5F1-D462-43F2-A329-66F1E55A3481}" destId="{ADDEF9B4-E5E0-4A1D-A833-92B122162A40}" srcOrd="1" destOrd="0" presId="urn:microsoft.com/office/officeart/2005/8/layout/hierarchy1"/>
    <dgm:cxn modelId="{2225B41A-2396-45B1-99FA-D5B171907879}" type="presParOf" srcId="{ADDEF9B4-E5E0-4A1D-A833-92B122162A40}" destId="{9DFAF983-CA28-48D4-BF01-29D029C71501}" srcOrd="0" destOrd="0" presId="urn:microsoft.com/office/officeart/2005/8/layout/hierarchy1"/>
    <dgm:cxn modelId="{006F7DA3-3DAC-4E5F-85D4-0FF9034F854F}" type="presParOf" srcId="{9DFAF983-CA28-48D4-BF01-29D029C71501}" destId="{DF91F484-7DC3-4EAE-87CC-E1B9763A8B93}" srcOrd="0" destOrd="0" presId="urn:microsoft.com/office/officeart/2005/8/layout/hierarchy1"/>
    <dgm:cxn modelId="{05D8137D-8E66-4BF4-A292-A0F383EF0837}" type="presParOf" srcId="{9DFAF983-CA28-48D4-BF01-29D029C71501}" destId="{B31A09F7-B3E0-4522-87C3-BEE4356F5AA8}" srcOrd="1" destOrd="0" presId="urn:microsoft.com/office/officeart/2005/8/layout/hierarchy1"/>
    <dgm:cxn modelId="{9AEE6867-452D-4F9D-8A2D-5616A10A1BB3}" type="presParOf" srcId="{ADDEF9B4-E5E0-4A1D-A833-92B122162A40}" destId="{1A37CE9B-5B4D-46AF-8909-7C504D2460C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1A7708-4933-4082-99F5-651AB63DF9C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D189B0-9557-4868-BAEB-B1D52687DF37}">
      <dgm:prSet/>
      <dgm:spPr/>
      <dgm:t>
        <a:bodyPr/>
        <a:lstStyle/>
        <a:p>
          <a:r>
            <a:rPr lang="en-US" dirty="0"/>
            <a:t>BELIEVED THAT	ONLY THE  DESCENDANTS OF THE PROPHET  MUHAMMAD	SHOULD BE HIS  SUCCESSORS</a:t>
          </a:r>
        </a:p>
      </dgm:t>
    </dgm:pt>
    <dgm:pt modelId="{34050F22-D7D2-4D56-8438-1DB2C680B87A}" type="parTrans" cxnId="{3AB5EA33-551A-4859-8D2D-96B3C45CF7D9}">
      <dgm:prSet/>
      <dgm:spPr/>
      <dgm:t>
        <a:bodyPr/>
        <a:lstStyle/>
        <a:p>
          <a:endParaRPr lang="en-US"/>
        </a:p>
      </dgm:t>
    </dgm:pt>
    <dgm:pt modelId="{58F38951-CE95-4667-8367-4C67995A2C61}" type="sibTrans" cxnId="{3AB5EA33-551A-4859-8D2D-96B3C45CF7D9}">
      <dgm:prSet/>
      <dgm:spPr/>
      <dgm:t>
        <a:bodyPr/>
        <a:lstStyle/>
        <a:p>
          <a:endParaRPr lang="en-US"/>
        </a:p>
      </dgm:t>
    </dgm:pt>
    <dgm:pt modelId="{A819A2AC-CC33-48E0-995B-B2FD6B21CAFB}">
      <dgm:prSet/>
      <dgm:spPr/>
      <dgm:t>
        <a:bodyPr/>
        <a:lstStyle/>
        <a:p>
          <a:r>
            <a:rPr lang="en-US" dirty="0"/>
            <a:t>BELIEVED THAT	THE DESCENDANTS OF  THE PROPHET	WERE DIVINELY INSPIRED</a:t>
          </a:r>
        </a:p>
      </dgm:t>
    </dgm:pt>
    <dgm:pt modelId="{2B9F8085-E629-4B12-B1A4-1798EBAE26B4}" type="parTrans" cxnId="{1CEAEA36-77F1-491A-B2A6-A1D681C24DF4}">
      <dgm:prSet/>
      <dgm:spPr/>
      <dgm:t>
        <a:bodyPr/>
        <a:lstStyle/>
        <a:p>
          <a:endParaRPr lang="en-US"/>
        </a:p>
      </dgm:t>
    </dgm:pt>
    <dgm:pt modelId="{07EEAB17-278E-4AE0-A606-B9D99247DE50}" type="sibTrans" cxnId="{1CEAEA36-77F1-491A-B2A6-A1D681C24DF4}">
      <dgm:prSet/>
      <dgm:spPr/>
      <dgm:t>
        <a:bodyPr/>
        <a:lstStyle/>
        <a:p>
          <a:endParaRPr lang="en-US"/>
        </a:p>
      </dgm:t>
    </dgm:pt>
    <dgm:pt modelId="{22460775-A3EC-4766-9F47-14196F084EB9}" type="pres">
      <dgm:prSet presAssocID="{711A7708-4933-4082-99F5-651AB63DF9C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523DBF-8495-4972-BC55-90A8D5B53D3F}" type="pres">
      <dgm:prSet presAssocID="{C9D189B0-9557-4868-BAEB-B1D52687DF37}" presName="hierRoot1" presStyleCnt="0"/>
      <dgm:spPr/>
    </dgm:pt>
    <dgm:pt modelId="{9C42771B-7823-43DD-9572-7EC7EC4C1E02}" type="pres">
      <dgm:prSet presAssocID="{C9D189B0-9557-4868-BAEB-B1D52687DF37}" presName="composite" presStyleCnt="0"/>
      <dgm:spPr/>
    </dgm:pt>
    <dgm:pt modelId="{2250ADB3-119F-47E0-9D3F-A2A3A4D16A12}" type="pres">
      <dgm:prSet presAssocID="{C9D189B0-9557-4868-BAEB-B1D52687DF37}" presName="background" presStyleLbl="node0" presStyleIdx="0" presStyleCnt="2"/>
      <dgm:spPr/>
    </dgm:pt>
    <dgm:pt modelId="{A1B7EA88-FDEB-4610-BE50-12E6CE1C0E53}" type="pres">
      <dgm:prSet presAssocID="{C9D189B0-9557-4868-BAEB-B1D52687DF37}" presName="text" presStyleLbl="fgAcc0" presStyleIdx="0" presStyleCnt="2">
        <dgm:presLayoutVars>
          <dgm:chPref val="3"/>
        </dgm:presLayoutVars>
      </dgm:prSet>
      <dgm:spPr/>
    </dgm:pt>
    <dgm:pt modelId="{D755D296-3762-44CE-9BC7-8A1115C3C734}" type="pres">
      <dgm:prSet presAssocID="{C9D189B0-9557-4868-BAEB-B1D52687DF37}" presName="hierChild2" presStyleCnt="0"/>
      <dgm:spPr/>
    </dgm:pt>
    <dgm:pt modelId="{5A48C47F-A588-4B9A-B105-081CE27288CE}" type="pres">
      <dgm:prSet presAssocID="{A819A2AC-CC33-48E0-995B-B2FD6B21CAFB}" presName="hierRoot1" presStyleCnt="0"/>
      <dgm:spPr/>
    </dgm:pt>
    <dgm:pt modelId="{BB1D6439-3F36-4101-8FB1-839542B8BD17}" type="pres">
      <dgm:prSet presAssocID="{A819A2AC-CC33-48E0-995B-B2FD6B21CAFB}" presName="composite" presStyleCnt="0"/>
      <dgm:spPr/>
    </dgm:pt>
    <dgm:pt modelId="{5F32829C-E07F-41CD-A5DE-244378352476}" type="pres">
      <dgm:prSet presAssocID="{A819A2AC-CC33-48E0-995B-B2FD6B21CAFB}" presName="background" presStyleLbl="node0" presStyleIdx="1" presStyleCnt="2"/>
      <dgm:spPr/>
    </dgm:pt>
    <dgm:pt modelId="{1234DB38-897B-42E5-B2B8-E96A254D538F}" type="pres">
      <dgm:prSet presAssocID="{A819A2AC-CC33-48E0-995B-B2FD6B21CAFB}" presName="text" presStyleLbl="fgAcc0" presStyleIdx="1" presStyleCnt="2">
        <dgm:presLayoutVars>
          <dgm:chPref val="3"/>
        </dgm:presLayoutVars>
      </dgm:prSet>
      <dgm:spPr/>
    </dgm:pt>
    <dgm:pt modelId="{602D9826-28A6-42F9-A7A4-772BFB2A8E1B}" type="pres">
      <dgm:prSet presAssocID="{A819A2AC-CC33-48E0-995B-B2FD6B21CAFB}" presName="hierChild2" presStyleCnt="0"/>
      <dgm:spPr/>
    </dgm:pt>
  </dgm:ptLst>
  <dgm:cxnLst>
    <dgm:cxn modelId="{3AB5EA33-551A-4859-8D2D-96B3C45CF7D9}" srcId="{711A7708-4933-4082-99F5-651AB63DF9C6}" destId="{C9D189B0-9557-4868-BAEB-B1D52687DF37}" srcOrd="0" destOrd="0" parTransId="{34050F22-D7D2-4D56-8438-1DB2C680B87A}" sibTransId="{58F38951-CE95-4667-8367-4C67995A2C61}"/>
    <dgm:cxn modelId="{1CEAEA36-77F1-491A-B2A6-A1D681C24DF4}" srcId="{711A7708-4933-4082-99F5-651AB63DF9C6}" destId="{A819A2AC-CC33-48E0-995B-B2FD6B21CAFB}" srcOrd="1" destOrd="0" parTransId="{2B9F8085-E629-4B12-B1A4-1798EBAE26B4}" sibTransId="{07EEAB17-278E-4AE0-A606-B9D99247DE50}"/>
    <dgm:cxn modelId="{9AD69147-DF1F-486B-A226-6A9581879709}" type="presOf" srcId="{C9D189B0-9557-4868-BAEB-B1D52687DF37}" destId="{A1B7EA88-FDEB-4610-BE50-12E6CE1C0E53}" srcOrd="0" destOrd="0" presId="urn:microsoft.com/office/officeart/2005/8/layout/hierarchy1"/>
    <dgm:cxn modelId="{4428469B-265B-42CA-8E67-651F89C7E6A3}" type="presOf" srcId="{711A7708-4933-4082-99F5-651AB63DF9C6}" destId="{22460775-A3EC-4766-9F47-14196F084EB9}" srcOrd="0" destOrd="0" presId="urn:microsoft.com/office/officeart/2005/8/layout/hierarchy1"/>
    <dgm:cxn modelId="{30E7CDEE-2778-4757-B30E-7C7FA6B863B1}" type="presOf" srcId="{A819A2AC-CC33-48E0-995B-B2FD6B21CAFB}" destId="{1234DB38-897B-42E5-B2B8-E96A254D538F}" srcOrd="0" destOrd="0" presId="urn:microsoft.com/office/officeart/2005/8/layout/hierarchy1"/>
    <dgm:cxn modelId="{78651C8A-0F91-4384-B683-BE1312D107F6}" type="presParOf" srcId="{22460775-A3EC-4766-9F47-14196F084EB9}" destId="{70523DBF-8495-4972-BC55-90A8D5B53D3F}" srcOrd="0" destOrd="0" presId="urn:microsoft.com/office/officeart/2005/8/layout/hierarchy1"/>
    <dgm:cxn modelId="{895407EB-03B0-469E-97EF-F2FB8BBDBD17}" type="presParOf" srcId="{70523DBF-8495-4972-BC55-90A8D5B53D3F}" destId="{9C42771B-7823-43DD-9572-7EC7EC4C1E02}" srcOrd="0" destOrd="0" presId="urn:microsoft.com/office/officeart/2005/8/layout/hierarchy1"/>
    <dgm:cxn modelId="{28B94AED-9FFC-4055-A7A6-EE006D732851}" type="presParOf" srcId="{9C42771B-7823-43DD-9572-7EC7EC4C1E02}" destId="{2250ADB3-119F-47E0-9D3F-A2A3A4D16A12}" srcOrd="0" destOrd="0" presId="urn:microsoft.com/office/officeart/2005/8/layout/hierarchy1"/>
    <dgm:cxn modelId="{AF1654E1-E77F-4102-A820-76167C7463ED}" type="presParOf" srcId="{9C42771B-7823-43DD-9572-7EC7EC4C1E02}" destId="{A1B7EA88-FDEB-4610-BE50-12E6CE1C0E53}" srcOrd="1" destOrd="0" presId="urn:microsoft.com/office/officeart/2005/8/layout/hierarchy1"/>
    <dgm:cxn modelId="{18529D99-1266-43B4-AAE3-29F062A3E5E5}" type="presParOf" srcId="{70523DBF-8495-4972-BC55-90A8D5B53D3F}" destId="{D755D296-3762-44CE-9BC7-8A1115C3C734}" srcOrd="1" destOrd="0" presId="urn:microsoft.com/office/officeart/2005/8/layout/hierarchy1"/>
    <dgm:cxn modelId="{AF9A549B-3E8F-419B-A50D-28AA51A96CA0}" type="presParOf" srcId="{22460775-A3EC-4766-9F47-14196F084EB9}" destId="{5A48C47F-A588-4B9A-B105-081CE27288CE}" srcOrd="1" destOrd="0" presId="urn:microsoft.com/office/officeart/2005/8/layout/hierarchy1"/>
    <dgm:cxn modelId="{FE6D4C9E-B95B-4A38-9CFE-86FB3F816402}" type="presParOf" srcId="{5A48C47F-A588-4B9A-B105-081CE27288CE}" destId="{BB1D6439-3F36-4101-8FB1-839542B8BD17}" srcOrd="0" destOrd="0" presId="urn:microsoft.com/office/officeart/2005/8/layout/hierarchy1"/>
    <dgm:cxn modelId="{3CB2919F-8CB2-4F37-AC9B-DDDBDD5B4186}" type="presParOf" srcId="{BB1D6439-3F36-4101-8FB1-839542B8BD17}" destId="{5F32829C-E07F-41CD-A5DE-244378352476}" srcOrd="0" destOrd="0" presId="urn:microsoft.com/office/officeart/2005/8/layout/hierarchy1"/>
    <dgm:cxn modelId="{FF45A1EF-D1D5-4185-830E-C5335A88D006}" type="presParOf" srcId="{BB1D6439-3F36-4101-8FB1-839542B8BD17}" destId="{1234DB38-897B-42E5-B2B8-E96A254D538F}" srcOrd="1" destOrd="0" presId="urn:microsoft.com/office/officeart/2005/8/layout/hierarchy1"/>
    <dgm:cxn modelId="{2A2EDFBE-C65F-4052-9F35-33B4E7DB93EB}" type="presParOf" srcId="{5A48C47F-A588-4B9A-B105-081CE27288CE}" destId="{602D9826-28A6-42F9-A7A4-772BFB2A8E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FBA97-04EA-4642-8C5D-4D5CD3C5D5EE}">
      <dsp:nvSpPr>
        <dsp:cNvPr id="0" name=""/>
        <dsp:cNvSpPr/>
      </dsp:nvSpPr>
      <dsp:spPr>
        <a:xfrm>
          <a:off x="598" y="795717"/>
          <a:ext cx="2102334" cy="1334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C457B-844E-4A7D-8523-D44F25FEA8FF}">
      <dsp:nvSpPr>
        <dsp:cNvPr id="0" name=""/>
        <dsp:cNvSpPr/>
      </dsp:nvSpPr>
      <dsp:spPr>
        <a:xfrm>
          <a:off x="234191" y="1017630"/>
          <a:ext cx="2102334" cy="1334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CALIPH SHOULD BE  CHOSEN BY MUSLIM  LEADERS</a:t>
          </a:r>
        </a:p>
      </dsp:txBody>
      <dsp:txXfrm>
        <a:off x="273291" y="1056730"/>
        <a:ext cx="2024134" cy="1256782"/>
      </dsp:txXfrm>
    </dsp:sp>
    <dsp:sp modelId="{DF91F484-7DC3-4EAE-87CC-E1B9763A8B93}">
      <dsp:nvSpPr>
        <dsp:cNvPr id="0" name=""/>
        <dsp:cNvSpPr/>
      </dsp:nvSpPr>
      <dsp:spPr>
        <a:xfrm>
          <a:off x="2570118" y="795717"/>
          <a:ext cx="2102334" cy="1334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A09F7-B3E0-4522-87C3-BEE4356F5AA8}">
      <dsp:nvSpPr>
        <dsp:cNvPr id="0" name=""/>
        <dsp:cNvSpPr/>
      </dsp:nvSpPr>
      <dsp:spPr>
        <a:xfrm>
          <a:off x="2803711" y="1017630"/>
          <a:ext cx="2102334" cy="1334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DO NOT VIEW THE  CALIPH AS DIVINE</a:t>
          </a:r>
        </a:p>
      </dsp:txBody>
      <dsp:txXfrm>
        <a:off x="2842811" y="1056730"/>
        <a:ext cx="2024134" cy="1256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0ADB3-119F-47E0-9D3F-A2A3A4D16A12}">
      <dsp:nvSpPr>
        <dsp:cNvPr id="0" name=""/>
        <dsp:cNvSpPr/>
      </dsp:nvSpPr>
      <dsp:spPr>
        <a:xfrm>
          <a:off x="1003" y="30989"/>
          <a:ext cx="3523661" cy="2237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B7EA88-FDEB-4610-BE50-12E6CE1C0E53}">
      <dsp:nvSpPr>
        <dsp:cNvPr id="0" name=""/>
        <dsp:cNvSpPr/>
      </dsp:nvSpPr>
      <dsp:spPr>
        <a:xfrm>
          <a:off x="392521" y="402931"/>
          <a:ext cx="3523661" cy="2237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BELIEVED THAT	ONLY THE  DESCENDANTS OF THE PROPHET  MUHAMMAD	SHOULD BE HIS  SUCCESSORS</a:t>
          </a:r>
        </a:p>
      </dsp:txBody>
      <dsp:txXfrm>
        <a:off x="458056" y="468466"/>
        <a:ext cx="3392591" cy="2106454"/>
      </dsp:txXfrm>
    </dsp:sp>
    <dsp:sp modelId="{5F32829C-E07F-41CD-A5DE-244378352476}">
      <dsp:nvSpPr>
        <dsp:cNvPr id="0" name=""/>
        <dsp:cNvSpPr/>
      </dsp:nvSpPr>
      <dsp:spPr>
        <a:xfrm>
          <a:off x="4307700" y="30989"/>
          <a:ext cx="3523661" cy="2237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4DB38-897B-42E5-B2B8-E96A254D538F}">
      <dsp:nvSpPr>
        <dsp:cNvPr id="0" name=""/>
        <dsp:cNvSpPr/>
      </dsp:nvSpPr>
      <dsp:spPr>
        <a:xfrm>
          <a:off x="4699218" y="402931"/>
          <a:ext cx="3523661" cy="2237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BELIEVED THAT	THE DESCENDANTS OF  THE PROPHET	WERE DIVINELY INSPIRED</a:t>
          </a:r>
        </a:p>
      </dsp:txBody>
      <dsp:txXfrm>
        <a:off x="4764753" y="468466"/>
        <a:ext cx="3392591" cy="2106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1738" y="194513"/>
            <a:ext cx="7640523" cy="2038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9870" y="1982851"/>
            <a:ext cx="8684260" cy="207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0B72EA9-3B48-1B86-F395-D6D7B534B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065" marR="5080" algn="ctr" rtl="0">
              <a:lnSpc>
                <a:spcPct val="90000"/>
              </a:lnSpc>
              <a:spcBef>
                <a:spcPct val="0"/>
              </a:spcBef>
            </a:pPr>
            <a:r>
              <a:rPr lang="en-US" sz="6000" kern="1200" spc="295" dirty="0">
                <a:solidFill>
                  <a:srgbClr val="FFFFFF"/>
                </a:solidFill>
                <a:latin typeface="+mj-lt"/>
                <a:cs typeface="+mj-cs"/>
              </a:rPr>
              <a:t>THE</a:t>
            </a:r>
            <a:r>
              <a:rPr lang="en-US" sz="6000" kern="1200" spc="860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6000" kern="1200" spc="375" dirty="0">
                <a:solidFill>
                  <a:srgbClr val="FFFFFF"/>
                </a:solidFill>
                <a:latin typeface="+mj-lt"/>
                <a:cs typeface="+mj-cs"/>
              </a:rPr>
              <a:t>ISLAMIC </a:t>
            </a:r>
            <a:r>
              <a:rPr lang="en-US" sz="6000" kern="1200" spc="-1914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6000" kern="1200" spc="-45" dirty="0">
                <a:solidFill>
                  <a:srgbClr val="FFFFFF"/>
                </a:solidFill>
                <a:latin typeface="+mj-lt"/>
                <a:cs typeface="+mj-cs"/>
              </a:rPr>
              <a:t>EMPIRES</a:t>
            </a:r>
            <a:endParaRPr lang="en-US" sz="6000" kern="1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1738" y="194513"/>
            <a:ext cx="7492365" cy="2038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4400" spc="180" dirty="0"/>
              <a:t>ISLAM </a:t>
            </a:r>
            <a:r>
              <a:rPr sz="4400" spc="150" dirty="0"/>
              <a:t>AROSE</a:t>
            </a:r>
            <a:r>
              <a:rPr sz="4400" spc="155" dirty="0"/>
              <a:t> </a:t>
            </a:r>
            <a:r>
              <a:rPr sz="4400" spc="295" dirty="0"/>
              <a:t>IN </a:t>
            </a:r>
            <a:r>
              <a:rPr sz="4400" spc="160" dirty="0"/>
              <a:t>THE </a:t>
            </a:r>
            <a:r>
              <a:rPr sz="4400" spc="165" dirty="0"/>
              <a:t> </a:t>
            </a:r>
            <a:r>
              <a:rPr sz="4400" spc="405" dirty="0"/>
              <a:t>ARABIAN</a:t>
            </a:r>
            <a:r>
              <a:rPr sz="4400" spc="459" dirty="0"/>
              <a:t> </a:t>
            </a:r>
            <a:r>
              <a:rPr sz="4400" spc="195" dirty="0"/>
              <a:t>PENINSULA</a:t>
            </a:r>
            <a:r>
              <a:rPr sz="4400" spc="490" dirty="0"/>
              <a:t> </a:t>
            </a:r>
            <a:r>
              <a:rPr sz="4400" spc="295" dirty="0"/>
              <a:t>IN </a:t>
            </a:r>
            <a:r>
              <a:rPr sz="4400" spc="-1045" dirty="0"/>
              <a:t> </a:t>
            </a:r>
            <a:r>
              <a:rPr sz="4400" spc="160" dirty="0"/>
              <a:t>THE</a:t>
            </a:r>
            <a:r>
              <a:rPr sz="4400" spc="509" dirty="0"/>
              <a:t> </a:t>
            </a:r>
            <a:r>
              <a:rPr sz="4400" spc="305" dirty="0"/>
              <a:t>EARLY</a:t>
            </a:r>
            <a:r>
              <a:rPr sz="4400" spc="520" dirty="0"/>
              <a:t> </a:t>
            </a:r>
            <a:r>
              <a:rPr sz="4400" spc="130" dirty="0"/>
              <a:t>600’S</a:t>
            </a:r>
            <a:endParaRPr sz="4400" dirty="0"/>
          </a:p>
        </p:txBody>
      </p:sp>
      <p:grpSp>
        <p:nvGrpSpPr>
          <p:cNvPr id="4" name="object 4"/>
          <p:cNvGrpSpPr/>
          <p:nvPr/>
        </p:nvGrpSpPr>
        <p:grpSpPr>
          <a:xfrm>
            <a:off x="533400" y="2438400"/>
            <a:ext cx="8372475" cy="4038600"/>
            <a:chOff x="533400" y="2438400"/>
            <a:chExt cx="8372475" cy="40386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2514600"/>
              <a:ext cx="4314825" cy="39433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6126" y="2438400"/>
              <a:ext cx="3579749" cy="4038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0245" y="490854"/>
            <a:ext cx="85166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350" dirty="0"/>
              <a:t>MECCA</a:t>
            </a:r>
            <a:r>
              <a:rPr sz="4000" spc="445" dirty="0"/>
              <a:t> </a:t>
            </a:r>
            <a:r>
              <a:rPr sz="4000" spc="280" dirty="0"/>
              <a:t>–MEDINA-</a:t>
            </a:r>
            <a:r>
              <a:rPr sz="4000" spc="445" dirty="0"/>
              <a:t> </a:t>
            </a:r>
            <a:r>
              <a:rPr sz="4000" spc="100" dirty="0"/>
              <a:t>JERUSALEM</a:t>
            </a:r>
            <a:endParaRPr sz="4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4114800" cy="4953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3000" y="1600200"/>
            <a:ext cx="35814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43709E-170E-8803-9969-A013A7AD3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0" r="1" b="12601"/>
          <a:stretch/>
        </p:blipFill>
        <p:spPr bwMode="auto">
          <a:xfrm>
            <a:off x="20" y="10"/>
            <a:ext cx="9143979" cy="6857990"/>
          </a:xfrm>
          <a:prstGeom prst="rect">
            <a:avLst/>
          </a:prstGeom>
          <a:noFill/>
        </p:spPr>
      </p:pic>
      <p:sp>
        <p:nvSpPr>
          <p:cNvPr id="40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1817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3241202"/>
            <a:ext cx="7879842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B49BAE-476D-24C0-8656-03084A291021}"/>
              </a:ext>
            </a:extLst>
          </p:cNvPr>
          <p:cNvSpPr txBox="1"/>
          <p:nvPr/>
        </p:nvSpPr>
        <p:spPr>
          <a:xfrm>
            <a:off x="630936" y="3502152"/>
            <a:ext cx="7879842" cy="2670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5080" indent="-228600" algn="just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en-US" sz="3600" b="1" spc="290" dirty="0"/>
              <a:t>C</a:t>
            </a:r>
            <a:r>
              <a:rPr lang="en-US" sz="3600" b="1" spc="320" dirty="0"/>
              <a:t>A</a:t>
            </a:r>
            <a:r>
              <a:rPr lang="en-US" sz="3600" b="1" spc="-245" dirty="0"/>
              <a:t> L   I   P  H  </a:t>
            </a:r>
            <a:r>
              <a:rPr lang="en-US" sz="3600" b="1" spc="1060" dirty="0"/>
              <a:t>-</a:t>
            </a:r>
            <a:r>
              <a:rPr lang="en-US" sz="3600" spc="120" dirty="0"/>
              <a:t>SUCCESSOR  </a:t>
            </a:r>
            <a:r>
              <a:rPr lang="en-US" sz="3600" spc="595" dirty="0"/>
              <a:t>TO</a:t>
            </a:r>
            <a:r>
              <a:rPr lang="en-US" sz="3600" spc="615" dirty="0"/>
              <a:t> </a:t>
            </a:r>
            <a:r>
              <a:rPr lang="en-US" sz="3600" spc="655" dirty="0"/>
              <a:t>MUHAMMAD WITH RELIGIOUS AND POLITICAL POWER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3227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 rotWithShape="1">
          <a:blip r:embed="rId2" cstate="print"/>
          <a:srcRect l="29466" r="20610"/>
          <a:stretch/>
        </p:blipFill>
        <p:spPr>
          <a:xfrm>
            <a:off x="473202" y="707786"/>
            <a:ext cx="4094226" cy="5442428"/>
          </a:xfrm>
          <a:prstGeom prst="rect">
            <a:avLst/>
          </a:prstGeom>
        </p:spPr>
      </p:pic>
      <p:sp>
        <p:nvSpPr>
          <p:cNvPr id="22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4346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5054346" y="2664886"/>
            <a:ext cx="3614166" cy="3550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5080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ct val="96875"/>
              <a:tabLst>
                <a:tab pos="157480" algn="l"/>
              </a:tabLst>
            </a:pPr>
            <a:r>
              <a:rPr lang="en-US" sz="4000" b="1" spc="-114" dirty="0"/>
              <a:t>DIVISIONS</a:t>
            </a:r>
            <a:r>
              <a:rPr lang="en-US" sz="4000" b="1" spc="290" dirty="0"/>
              <a:t> </a:t>
            </a:r>
            <a:r>
              <a:rPr lang="en-US" sz="4000" b="1" spc="5" dirty="0"/>
              <a:t>GROW</a:t>
            </a:r>
            <a:r>
              <a:rPr lang="en-US" sz="4000" b="1" spc="320" dirty="0"/>
              <a:t> </a:t>
            </a:r>
            <a:r>
              <a:rPr lang="en-US" sz="4000" b="1" spc="140" dirty="0"/>
              <a:t>--&gt;WHO</a:t>
            </a:r>
            <a:r>
              <a:rPr lang="en-US" sz="4000" b="1" spc="280" dirty="0"/>
              <a:t> </a:t>
            </a:r>
            <a:r>
              <a:rPr lang="en-US" sz="4000" b="1" spc="-65" dirty="0"/>
              <a:t>SHOULD </a:t>
            </a:r>
            <a:r>
              <a:rPr lang="en-US" sz="4000" b="1" spc="-795" dirty="0"/>
              <a:t> </a:t>
            </a:r>
            <a:r>
              <a:rPr lang="en-US" sz="4000" b="1" spc="-155" dirty="0"/>
              <a:t>RULE</a:t>
            </a:r>
            <a:r>
              <a:rPr lang="en-US" sz="4000" b="1" spc="270" dirty="0"/>
              <a:t> </a:t>
            </a:r>
            <a:r>
              <a:rPr lang="en-US" sz="4000" b="1" spc="-110" dirty="0"/>
              <a:t>AFTER</a:t>
            </a:r>
            <a:r>
              <a:rPr lang="en-US" sz="4000" b="1" spc="275" dirty="0"/>
              <a:t> </a:t>
            </a:r>
            <a:r>
              <a:rPr lang="en-US" sz="4000" b="1" dirty="0"/>
              <a:t>MUHAMMAD'S</a:t>
            </a:r>
            <a:r>
              <a:rPr lang="en-US" sz="4000" b="1" spc="270" dirty="0"/>
              <a:t> </a:t>
            </a:r>
            <a:r>
              <a:rPr lang="en-US" sz="4000" b="1" spc="-60" dirty="0"/>
              <a:t>DEATH?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3770" y="179273"/>
            <a:ext cx="2007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265" dirty="0">
                <a:solidFill>
                  <a:srgbClr val="00FF00"/>
                </a:solidFill>
              </a:rPr>
              <a:t>SUNNI</a:t>
            </a:r>
            <a:endParaRPr sz="44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2200" y="2133600"/>
            <a:ext cx="2112899" cy="3148076"/>
          </a:xfrm>
          <a:prstGeom prst="rect">
            <a:avLst/>
          </a:prstGeom>
        </p:spPr>
      </p:pic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CE111A57-C7CA-9556-00E0-1B71C7EFD1C0}"/>
              </a:ext>
            </a:extLst>
          </p:cNvPr>
          <p:cNvGraphicFramePr/>
          <p:nvPr/>
        </p:nvGraphicFramePr>
        <p:xfrm>
          <a:off x="612140" y="1830451"/>
          <a:ext cx="4906645" cy="3148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61765" y="0"/>
            <a:ext cx="22212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0" dirty="0"/>
              <a:t>SHIITES</a:t>
            </a:r>
            <a:endParaRPr sz="44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3505200"/>
            <a:ext cx="4619625" cy="30956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581336"/>
            <a:ext cx="3124200" cy="3033776"/>
          </a:xfrm>
          <a:prstGeom prst="rect">
            <a:avLst/>
          </a:prstGeom>
        </p:spPr>
      </p:pic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231E6ACB-AADF-2A53-00D9-87FA15DC04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2873310"/>
              </p:ext>
            </p:extLst>
          </p:nvPr>
        </p:nvGraphicFramePr>
        <p:xfrm>
          <a:off x="307340" y="691642"/>
          <a:ext cx="8223884" cy="26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!!BGRectangle">
            <a:extLst>
              <a:ext uri="{FF2B5EF4-FFF2-40B4-BE49-F238E27FC236}">
                <a16:creationId xmlns:a16="http://schemas.microsoft.com/office/drawing/2014/main" id="{9CC67894-1D18-43E0-B8E1-ECF37EB0D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-618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3E3398-4840-4DA1-B674-51AE569B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 dibujo de un edificio&#10;&#10;Descripción generada automáticamente con confianza baja">
            <a:extLst>
              <a:ext uri="{FF2B5EF4-FFF2-40B4-BE49-F238E27FC236}">
                <a16:creationId xmlns:a16="http://schemas.microsoft.com/office/drawing/2014/main" id="{0182BEE7-D417-9120-8051-5CBE59ADD8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" r="10696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</p:spPr>
      </p:pic>
      <p:sp>
        <p:nvSpPr>
          <p:cNvPr id="18" name="!!Line">
            <a:extLst>
              <a:ext uri="{FF2B5EF4-FFF2-40B4-BE49-F238E27FC236}">
                <a16:creationId xmlns:a16="http://schemas.microsoft.com/office/drawing/2014/main" id="{83306AB0-8BF5-43D5-B5E2-C53EA0783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500" y="826324"/>
            <a:ext cx="20574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158E912-251E-8D05-02D7-01D6CA6DF1FB}"/>
              </a:ext>
            </a:extLst>
          </p:cNvPr>
          <p:cNvSpPr txBox="1"/>
          <p:nvPr/>
        </p:nvSpPr>
        <p:spPr>
          <a:xfrm>
            <a:off x="707457" y="2050181"/>
            <a:ext cx="7807893" cy="412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FFFFFF"/>
                </a:solidFill>
                <a:effectLst/>
              </a:rPr>
              <a:t>Caliphate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FFFFFF"/>
                </a:solidFill>
                <a:effectLst/>
              </a:rPr>
              <a:t>After the death of Muhammad, Abu Bakr was elected the first caliph.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FFFFFF"/>
                </a:solidFill>
                <a:effectLst/>
              </a:rPr>
              <a:t>The period when the Muslims  were ruled by caliphs (600s to 900s) was known as the caliphate.</a:t>
            </a:r>
          </a:p>
        </p:txBody>
      </p:sp>
    </p:spTree>
    <p:extLst>
      <p:ext uri="{BB962C8B-B14F-4D97-AF65-F5344CB8AC3E}">
        <p14:creationId xmlns:p14="http://schemas.microsoft.com/office/powerpoint/2010/main" val="110353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9502" y="453974"/>
            <a:ext cx="68497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59350" algn="l"/>
              </a:tabLst>
            </a:pPr>
            <a:r>
              <a:rPr sz="4400" spc="165" dirty="0"/>
              <a:t>TH</a:t>
            </a:r>
            <a:r>
              <a:rPr sz="4400" spc="155" dirty="0"/>
              <a:t>E</a:t>
            </a:r>
            <a:r>
              <a:rPr sz="4400" spc="520" dirty="0"/>
              <a:t> </a:t>
            </a:r>
            <a:r>
              <a:rPr sz="4400" spc="135" dirty="0"/>
              <a:t>SPREAD</a:t>
            </a:r>
            <a:r>
              <a:rPr sz="4400" spc="505" dirty="0"/>
              <a:t> </a:t>
            </a:r>
            <a:r>
              <a:rPr sz="4400" spc="229" dirty="0"/>
              <a:t>O</a:t>
            </a:r>
            <a:r>
              <a:rPr sz="4400" spc="190" dirty="0"/>
              <a:t>F</a:t>
            </a:r>
            <a:r>
              <a:rPr sz="4400" dirty="0"/>
              <a:t>	</a:t>
            </a:r>
            <a:r>
              <a:rPr sz="4400" spc="180" dirty="0"/>
              <a:t>ISLAM</a:t>
            </a:r>
            <a:endParaRPr sz="44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676400"/>
            <a:ext cx="2781300" cy="3581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2014259"/>
            <a:ext cx="8398510" cy="4300536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35"/>
              </a:spcBef>
              <a:buChar char="•"/>
              <a:tabLst>
                <a:tab pos="354965" algn="l"/>
                <a:tab pos="355600" algn="l"/>
              </a:tabLst>
            </a:pPr>
            <a:r>
              <a:rPr sz="3400" spc="229" dirty="0">
                <a:latin typeface="Georgia"/>
                <a:cs typeface="Georgia"/>
              </a:rPr>
              <a:t>UNDER</a:t>
            </a:r>
            <a:r>
              <a:rPr sz="3400" spc="380" dirty="0">
                <a:latin typeface="Georgia"/>
                <a:cs typeface="Georgia"/>
              </a:rPr>
              <a:t> </a:t>
            </a:r>
            <a:r>
              <a:rPr sz="3400" b="1" u="heavy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ABU</a:t>
            </a:r>
            <a:r>
              <a:rPr sz="3400" b="1" u="heavy" spc="3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3400" b="1" u="heavy" spc="1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BA</a:t>
            </a:r>
            <a:r>
              <a:rPr lang="es-ES" sz="3400" b="1" u="heavy" spc="1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K</a:t>
            </a:r>
            <a:r>
              <a:rPr sz="3400" b="1" u="heavy" spc="1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</a:t>
            </a:r>
            <a:endParaRPr sz="3400" dirty="0">
              <a:latin typeface="Georgia"/>
              <a:cs typeface="Georgia"/>
            </a:endParaRPr>
          </a:p>
          <a:p>
            <a:pPr marL="756285" marR="2802890" lvl="1" indent="-287020">
              <a:lnSpc>
                <a:spcPct val="100000"/>
              </a:lnSpc>
              <a:spcBef>
                <a:spcPts val="665"/>
              </a:spcBef>
              <a:buChar char="–"/>
              <a:tabLst>
                <a:tab pos="756920" algn="l"/>
              </a:tabLst>
            </a:pPr>
            <a:r>
              <a:rPr sz="2400" spc="30" dirty="0">
                <a:latin typeface="Georgia"/>
                <a:cs typeface="Georgia"/>
              </a:rPr>
              <a:t>SPREADS</a:t>
            </a:r>
            <a:r>
              <a:rPr sz="2400" spc="240" dirty="0">
                <a:latin typeface="Georgia"/>
                <a:cs typeface="Georgia"/>
              </a:rPr>
              <a:t> </a:t>
            </a:r>
            <a:r>
              <a:rPr sz="2400" spc="305" dirty="0">
                <a:latin typeface="Georgia"/>
                <a:cs typeface="Georgia"/>
              </a:rPr>
              <a:t>QUIC</a:t>
            </a:r>
            <a:r>
              <a:rPr lang="es-ES" sz="2400" spc="305" dirty="0">
                <a:latin typeface="Georgia"/>
                <a:cs typeface="Georgia"/>
              </a:rPr>
              <a:t>K</a:t>
            </a:r>
            <a:r>
              <a:rPr sz="2400" spc="305" dirty="0">
                <a:latin typeface="Georgia"/>
                <a:cs typeface="Georgia"/>
              </a:rPr>
              <a:t>LY</a:t>
            </a:r>
            <a:r>
              <a:rPr sz="2400" spc="260" dirty="0">
                <a:latin typeface="Georgia"/>
                <a:cs typeface="Georgia"/>
              </a:rPr>
              <a:t> TO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spc="114" dirty="0">
                <a:latin typeface="Georgia"/>
                <a:cs typeface="Georgia"/>
              </a:rPr>
              <a:t>PARTS </a:t>
            </a:r>
            <a:r>
              <a:rPr sz="2400" spc="-565" dirty="0">
                <a:latin typeface="Georgia"/>
                <a:cs typeface="Georgia"/>
              </a:rPr>
              <a:t> </a:t>
            </a:r>
            <a:r>
              <a:rPr sz="2400" spc="110" dirty="0">
                <a:latin typeface="Georgia"/>
                <a:cs typeface="Georgia"/>
              </a:rPr>
              <a:t>OF</a:t>
            </a:r>
            <a:r>
              <a:rPr sz="2400" spc="245" dirty="0">
                <a:latin typeface="Georgia"/>
                <a:cs typeface="Georgia"/>
              </a:rPr>
              <a:t> </a:t>
            </a:r>
            <a:r>
              <a:rPr sz="2400" spc="85" dirty="0">
                <a:latin typeface="Georgia"/>
                <a:cs typeface="Georgia"/>
              </a:rPr>
              <a:t>THE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spc="185" dirty="0">
                <a:latin typeface="Georgia"/>
                <a:cs typeface="Georgia"/>
              </a:rPr>
              <a:t>BYZANTINE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EMPIRE, 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spc="85" dirty="0">
                <a:latin typeface="Georgia"/>
                <a:cs typeface="Georgia"/>
              </a:rPr>
              <a:t>THE</a:t>
            </a:r>
            <a:r>
              <a:rPr sz="2400" spc="240" dirty="0">
                <a:latin typeface="Georgia"/>
                <a:cs typeface="Georgia"/>
              </a:rPr>
              <a:t> </a:t>
            </a:r>
            <a:r>
              <a:rPr sz="2400" spc="65" dirty="0">
                <a:latin typeface="Georgia"/>
                <a:cs typeface="Georgia"/>
              </a:rPr>
              <a:t>PERSIAN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EMPIRE,</a:t>
            </a:r>
            <a:r>
              <a:rPr sz="2400" spc="254" dirty="0">
                <a:latin typeface="Georgia"/>
                <a:cs typeface="Georgia"/>
              </a:rPr>
              <a:t> </a:t>
            </a:r>
            <a:r>
              <a:rPr sz="2400" spc="114" dirty="0">
                <a:latin typeface="Georgia"/>
                <a:cs typeface="Georgia"/>
              </a:rPr>
              <a:t>EGYPT, </a:t>
            </a:r>
            <a:r>
              <a:rPr sz="2400" spc="-565" dirty="0">
                <a:latin typeface="Georgia"/>
                <a:cs typeface="Georgia"/>
              </a:rPr>
              <a:t> </a:t>
            </a:r>
            <a:r>
              <a:rPr sz="2400" spc="315" dirty="0">
                <a:latin typeface="Georgia"/>
                <a:cs typeface="Georgia"/>
              </a:rPr>
              <a:t>AND</a:t>
            </a:r>
            <a:r>
              <a:rPr lang="es-ES" sz="2400" spc="315" dirty="0">
                <a:latin typeface="Georgia"/>
                <a:cs typeface="Georgia"/>
              </a:rPr>
              <a:t> NORTH OF AFRICA</a:t>
            </a:r>
            <a:endParaRPr sz="2400" dirty="0">
              <a:latin typeface="Georgia"/>
              <a:cs typeface="Georgia"/>
            </a:endParaRPr>
          </a:p>
          <a:p>
            <a:pPr lvl="1">
              <a:lnSpc>
                <a:spcPct val="100000"/>
              </a:lnSpc>
              <a:buFont typeface="Georgia"/>
              <a:buChar char="–"/>
            </a:pPr>
            <a:endParaRPr sz="3550" dirty="0">
              <a:latin typeface="Georgia"/>
              <a:cs typeface="Georgia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–"/>
              <a:tabLst>
                <a:tab pos="756920" algn="l"/>
              </a:tabLst>
            </a:pPr>
            <a:r>
              <a:rPr sz="2400" spc="175" dirty="0">
                <a:latin typeface="Georgia"/>
                <a:cs typeface="Georgia"/>
              </a:rPr>
              <a:t>CONQUEST</a:t>
            </a:r>
            <a:r>
              <a:rPr sz="2400" spc="245" dirty="0">
                <a:latin typeface="Georgia"/>
                <a:cs typeface="Georgia"/>
              </a:rPr>
              <a:t> </a:t>
            </a:r>
            <a:r>
              <a:rPr sz="2400" spc="145" dirty="0">
                <a:latin typeface="Georgia"/>
                <a:cs typeface="Georgia"/>
              </a:rPr>
              <a:t>&amp;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spc="165" dirty="0">
                <a:latin typeface="Georgia"/>
                <a:cs typeface="Georgia"/>
              </a:rPr>
              <a:t>CONVERSION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350" dirty="0">
              <a:latin typeface="Georgia"/>
              <a:cs typeface="Georgia"/>
            </a:endParaRPr>
          </a:p>
          <a:p>
            <a:pPr marR="5080" algn="r">
              <a:lnSpc>
                <a:spcPct val="100000"/>
              </a:lnSpc>
            </a:pPr>
            <a:r>
              <a:rPr sz="2800" spc="240" dirty="0">
                <a:latin typeface="Georgia"/>
                <a:cs typeface="Georgia"/>
              </a:rPr>
              <a:t>ABU</a:t>
            </a:r>
            <a:r>
              <a:rPr sz="2800" spc="280" dirty="0">
                <a:latin typeface="Georgia"/>
                <a:cs typeface="Georgia"/>
              </a:rPr>
              <a:t> </a:t>
            </a:r>
            <a:r>
              <a:rPr sz="2800" spc="345" dirty="0">
                <a:latin typeface="Georgia"/>
                <a:cs typeface="Georgia"/>
              </a:rPr>
              <a:t>BA</a:t>
            </a:r>
            <a:r>
              <a:rPr lang="es-ES" sz="2800" spc="345" dirty="0">
                <a:latin typeface="Georgia"/>
                <a:cs typeface="Georgia"/>
              </a:rPr>
              <a:t>K</a:t>
            </a:r>
            <a:r>
              <a:rPr sz="2800" spc="345" dirty="0">
                <a:latin typeface="Georgia"/>
                <a:cs typeface="Georgia"/>
              </a:rPr>
              <a:t>R</a:t>
            </a:r>
            <a:endParaRPr sz="28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A9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00" y="1360031"/>
            <a:ext cx="8178799" cy="41379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13330" marR="5080" indent="-2374900">
              <a:lnSpc>
                <a:spcPct val="100000"/>
              </a:lnSpc>
              <a:spcBef>
                <a:spcPts val="95"/>
              </a:spcBef>
            </a:pPr>
            <a:r>
              <a:rPr sz="4000" spc="125" dirty="0">
                <a:solidFill>
                  <a:srgbClr val="FFCC66"/>
                </a:solidFill>
              </a:rPr>
              <a:t>REASONS</a:t>
            </a:r>
            <a:r>
              <a:rPr sz="4000" spc="440" dirty="0">
                <a:solidFill>
                  <a:srgbClr val="FFCC66"/>
                </a:solidFill>
              </a:rPr>
              <a:t> </a:t>
            </a:r>
            <a:r>
              <a:rPr sz="4000" spc="210" dirty="0">
                <a:solidFill>
                  <a:srgbClr val="FFCC66"/>
                </a:solidFill>
              </a:rPr>
              <a:t>FOR</a:t>
            </a:r>
            <a:r>
              <a:rPr sz="4000" spc="459" dirty="0">
                <a:solidFill>
                  <a:srgbClr val="FFCC66"/>
                </a:solidFill>
              </a:rPr>
              <a:t> </a:t>
            </a:r>
            <a:r>
              <a:rPr sz="4000" spc="150" dirty="0">
                <a:solidFill>
                  <a:srgbClr val="FFCC66"/>
                </a:solidFill>
              </a:rPr>
              <a:t>THE</a:t>
            </a:r>
            <a:r>
              <a:rPr sz="4000" spc="465" dirty="0">
                <a:solidFill>
                  <a:srgbClr val="FFCC66"/>
                </a:solidFill>
              </a:rPr>
              <a:t> </a:t>
            </a:r>
            <a:r>
              <a:rPr sz="4000" spc="114" dirty="0">
                <a:solidFill>
                  <a:srgbClr val="FFCC66"/>
                </a:solidFill>
              </a:rPr>
              <a:t>SPREAD </a:t>
            </a:r>
            <a:r>
              <a:rPr sz="4000" spc="-950" dirty="0">
                <a:solidFill>
                  <a:srgbClr val="FFCC66"/>
                </a:solidFill>
              </a:rPr>
              <a:t> </a:t>
            </a:r>
            <a:r>
              <a:rPr sz="4000" spc="185" dirty="0">
                <a:solidFill>
                  <a:srgbClr val="FFCC66"/>
                </a:solidFill>
              </a:rPr>
              <a:t>OF</a:t>
            </a:r>
            <a:r>
              <a:rPr sz="4000" spc="459" dirty="0">
                <a:solidFill>
                  <a:srgbClr val="FFCC66"/>
                </a:solidFill>
              </a:rPr>
              <a:t> </a:t>
            </a:r>
            <a:r>
              <a:rPr sz="4000" spc="155" dirty="0">
                <a:solidFill>
                  <a:srgbClr val="FFCC66"/>
                </a:solidFill>
              </a:rPr>
              <a:t>ISLAM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753946"/>
            <a:ext cx="5413375" cy="159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200" b="1" spc="110" dirty="0">
                <a:solidFill>
                  <a:srgbClr val="FFCC66"/>
                </a:solidFill>
                <a:latin typeface="Georgia"/>
                <a:cs typeface="Georgia"/>
              </a:rPr>
              <a:t>GOOD</a:t>
            </a:r>
            <a:r>
              <a:rPr sz="3200" b="1" spc="254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b="1" spc="-20" dirty="0">
                <a:solidFill>
                  <a:srgbClr val="FFCC66"/>
                </a:solidFill>
                <a:latin typeface="Georgia"/>
                <a:cs typeface="Georgia"/>
              </a:rPr>
              <a:t>TREATMENT</a:t>
            </a:r>
            <a:r>
              <a:rPr sz="3200" b="1" spc="23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b="1" spc="-80" dirty="0">
                <a:solidFill>
                  <a:srgbClr val="FFCC66"/>
                </a:solidFill>
                <a:latin typeface="Georgia"/>
                <a:cs typeface="Georgia"/>
              </a:rPr>
              <a:t>OF </a:t>
            </a:r>
            <a:r>
              <a:rPr sz="3200" b="1" spc="-80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b="1" spc="-155" dirty="0">
                <a:solidFill>
                  <a:srgbClr val="FFCC66"/>
                </a:solidFill>
                <a:latin typeface="Georgia"/>
                <a:cs typeface="Georgia"/>
              </a:rPr>
              <a:t>DEFEATED</a:t>
            </a:r>
            <a:r>
              <a:rPr sz="3200" b="1" spc="28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b="1" spc="-245" dirty="0">
                <a:solidFill>
                  <a:srgbClr val="FFCC66"/>
                </a:solidFill>
                <a:latin typeface="Georgia"/>
                <a:cs typeface="Georgia"/>
              </a:rPr>
              <a:t>PEOPLE</a:t>
            </a:r>
            <a:endParaRPr sz="32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spc="-660" dirty="0">
                <a:solidFill>
                  <a:srgbClr val="FFCC66"/>
                </a:solidFill>
                <a:latin typeface="Georgia"/>
                <a:cs typeface="Georgia"/>
              </a:rPr>
              <a:t>(</a:t>
            </a:r>
            <a:r>
              <a:rPr sz="3200" b="1" spc="32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130" dirty="0">
                <a:solidFill>
                  <a:srgbClr val="FFCC66"/>
                </a:solidFill>
                <a:latin typeface="Georgia"/>
                <a:cs typeface="Georgia"/>
              </a:rPr>
              <a:t>FAI</a:t>
            </a:r>
            <a:r>
              <a:rPr sz="3200" spc="175" dirty="0">
                <a:solidFill>
                  <a:srgbClr val="FFCC66"/>
                </a:solidFill>
                <a:latin typeface="Georgia"/>
                <a:cs typeface="Georgia"/>
              </a:rPr>
              <a:t>R</a:t>
            </a:r>
            <a:r>
              <a:rPr sz="3200" spc="36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425" dirty="0">
                <a:solidFill>
                  <a:srgbClr val="FFCC66"/>
                </a:solidFill>
                <a:latin typeface="Georgia"/>
                <a:cs typeface="Georgia"/>
              </a:rPr>
              <a:t>AND</a:t>
            </a:r>
            <a:r>
              <a:rPr sz="3200" spc="38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320" dirty="0">
                <a:solidFill>
                  <a:srgbClr val="FFCC66"/>
                </a:solidFill>
                <a:latin typeface="Georgia"/>
                <a:cs typeface="Georgia"/>
              </a:rPr>
              <a:t>T</a:t>
            </a:r>
            <a:r>
              <a:rPr sz="3200" spc="375" dirty="0">
                <a:solidFill>
                  <a:srgbClr val="FFCC66"/>
                </a:solidFill>
                <a:latin typeface="Georgia"/>
                <a:cs typeface="Georgia"/>
              </a:rPr>
              <a:t>O</a:t>
            </a:r>
            <a:r>
              <a:rPr sz="3200" spc="120" dirty="0">
                <a:solidFill>
                  <a:srgbClr val="FFCC66"/>
                </a:solidFill>
                <a:latin typeface="Georgia"/>
                <a:cs typeface="Georgia"/>
              </a:rPr>
              <a:t>LERANT)</a:t>
            </a:r>
            <a:endParaRPr lang="es-ES" sz="3200" spc="120" dirty="0">
              <a:solidFill>
                <a:srgbClr val="FFCC66"/>
              </a:solidFill>
              <a:latin typeface="Georgia"/>
              <a:cs typeface="Georgia"/>
            </a:endParaRPr>
          </a:p>
        </p:txBody>
      </p:sp>
      <p:pic>
        <p:nvPicPr>
          <p:cNvPr id="8" name="Imagen 7" descr="One of the 10,000 epigraphs adorning the Alhambra.">
            <a:extLst>
              <a:ext uri="{FF2B5EF4-FFF2-40B4-BE49-F238E27FC236}">
                <a16:creationId xmlns:a16="http://schemas.microsoft.com/office/drawing/2014/main" id="{72E203A7-0CB4-6A15-8FA4-58F1B61F6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66583"/>
            <a:ext cx="4321860" cy="2469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305765"/>
            <a:ext cx="37712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solidFill>
                  <a:srgbClr val="FFCC66"/>
                </a:solidFill>
                <a:latin typeface="Georgia"/>
                <a:cs typeface="Georgia"/>
              </a:rPr>
              <a:t>STRONG</a:t>
            </a:r>
            <a:r>
              <a:rPr sz="3200" b="1" spc="19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b="1" spc="120" dirty="0">
                <a:solidFill>
                  <a:srgbClr val="FFCC66"/>
                </a:solidFill>
                <a:latin typeface="Georgia"/>
                <a:cs typeface="Georgia"/>
              </a:rPr>
              <a:t>ARMY</a:t>
            </a:r>
            <a:endParaRPr sz="3200" dirty="0">
              <a:latin typeface="Georgia"/>
              <a:cs typeface="Georg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0" y="533400"/>
            <a:ext cx="1676399" cy="1082675"/>
          </a:xfrm>
          <a:prstGeom prst="rect">
            <a:avLst/>
          </a:prstGeom>
        </p:spPr>
      </p:pic>
      <p:pic>
        <p:nvPicPr>
          <p:cNvPr id="7" name="Imagen 6" descr="A medieval illustration depicting a battle.">
            <a:extLst>
              <a:ext uri="{FF2B5EF4-FFF2-40B4-BE49-F238E27FC236}">
                <a16:creationId xmlns:a16="http://schemas.microsoft.com/office/drawing/2014/main" id="{74C95429-9EB2-4B00-CF3C-5EC9D8CB7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5" y="1605077"/>
            <a:ext cx="7382164" cy="488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66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9740" y="445973"/>
            <a:ext cx="7967980" cy="221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Georgia"/>
              <a:buChar char="•"/>
              <a:tabLst>
                <a:tab pos="355600" algn="l"/>
              </a:tabLst>
            </a:pPr>
            <a:r>
              <a:rPr sz="4600" b="1" spc="80" dirty="0">
                <a:solidFill>
                  <a:srgbClr val="FFCC66"/>
                </a:solidFill>
                <a:latin typeface="Georgia"/>
                <a:cs typeface="Georgia"/>
              </a:rPr>
              <a:t>WEA</a:t>
            </a:r>
            <a:r>
              <a:rPr lang="es-ES" sz="4600" b="1" spc="80" dirty="0">
                <a:solidFill>
                  <a:srgbClr val="FFCC66"/>
                </a:solidFill>
                <a:latin typeface="Georgia"/>
                <a:cs typeface="Georgia"/>
              </a:rPr>
              <a:t>K</a:t>
            </a:r>
            <a:r>
              <a:rPr sz="4600" b="1" spc="42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4600" b="1" spc="-110" dirty="0">
                <a:solidFill>
                  <a:srgbClr val="FFCC66"/>
                </a:solidFill>
                <a:latin typeface="Georgia"/>
                <a:cs typeface="Georgia"/>
              </a:rPr>
              <a:t>OPPONENTS</a:t>
            </a:r>
            <a:endParaRPr sz="4600" dirty="0">
              <a:latin typeface="Georgia"/>
              <a:cs typeface="Georgia"/>
            </a:endParaRPr>
          </a:p>
          <a:p>
            <a:pPr marL="355600" marR="5080">
              <a:lnSpc>
                <a:spcPct val="100000"/>
              </a:lnSpc>
              <a:spcBef>
                <a:spcPts val="105"/>
              </a:spcBef>
            </a:pPr>
            <a:r>
              <a:rPr sz="3200" spc="-40" dirty="0">
                <a:solidFill>
                  <a:srgbClr val="FFCC66"/>
                </a:solidFill>
                <a:latin typeface="Georgia"/>
                <a:cs typeface="Georgia"/>
              </a:rPr>
              <a:t>(PERSIA</a:t>
            </a:r>
            <a:r>
              <a:rPr sz="3200" spc="34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425" dirty="0">
                <a:solidFill>
                  <a:srgbClr val="FFCC66"/>
                </a:solidFill>
                <a:latin typeface="Georgia"/>
                <a:cs typeface="Georgia"/>
              </a:rPr>
              <a:t>AND</a:t>
            </a:r>
            <a:r>
              <a:rPr sz="3200" spc="36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254" dirty="0">
                <a:solidFill>
                  <a:srgbClr val="FFCC66"/>
                </a:solidFill>
                <a:latin typeface="Georgia"/>
                <a:cs typeface="Georgia"/>
              </a:rPr>
              <a:t>BYZANTINE</a:t>
            </a:r>
            <a:r>
              <a:rPr sz="3200" spc="33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-30" dirty="0">
                <a:solidFill>
                  <a:srgbClr val="FFCC66"/>
                </a:solidFill>
                <a:latin typeface="Georgia"/>
                <a:cs typeface="Georgia"/>
              </a:rPr>
              <a:t>EMPIRES, </a:t>
            </a:r>
            <a:r>
              <a:rPr sz="3200" spc="-75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95" dirty="0">
                <a:solidFill>
                  <a:srgbClr val="FFCC66"/>
                </a:solidFill>
                <a:latin typeface="Georgia"/>
                <a:cs typeface="Georgia"/>
              </a:rPr>
              <a:t>SPAIN,</a:t>
            </a:r>
            <a:r>
              <a:rPr sz="3200" spc="100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335" dirty="0">
                <a:solidFill>
                  <a:srgbClr val="FFCC66"/>
                </a:solidFill>
                <a:latin typeface="Georgia"/>
                <a:cs typeface="Georgia"/>
              </a:rPr>
              <a:t>NORTH </a:t>
            </a:r>
            <a:r>
              <a:rPr sz="3200" spc="195" dirty="0">
                <a:solidFill>
                  <a:srgbClr val="FFCC66"/>
                </a:solidFill>
                <a:latin typeface="Georgia"/>
                <a:cs typeface="Georgia"/>
              </a:rPr>
              <a:t>AFRICA, </a:t>
            </a:r>
            <a:r>
              <a:rPr sz="3200" spc="190" dirty="0">
                <a:solidFill>
                  <a:srgbClr val="FFCC66"/>
                </a:solidFill>
                <a:latin typeface="Georgia"/>
                <a:cs typeface="Georgia"/>
              </a:rPr>
              <a:t>INDIA, </a:t>
            </a:r>
            <a:r>
              <a:rPr sz="3200" spc="19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150" dirty="0">
                <a:solidFill>
                  <a:srgbClr val="FFCC66"/>
                </a:solidFill>
                <a:latin typeface="Georgia"/>
                <a:cs typeface="Georgia"/>
              </a:rPr>
              <a:t>SOUTHEAST</a:t>
            </a:r>
            <a:r>
              <a:rPr sz="3200" spc="355" dirty="0">
                <a:solidFill>
                  <a:srgbClr val="FFCC66"/>
                </a:solidFill>
                <a:latin typeface="Georgia"/>
                <a:cs typeface="Georgia"/>
              </a:rPr>
              <a:t> </a:t>
            </a:r>
            <a:r>
              <a:rPr sz="3200" spc="40" dirty="0">
                <a:solidFill>
                  <a:srgbClr val="FFCC66"/>
                </a:solidFill>
                <a:latin typeface="Georgia"/>
                <a:cs typeface="Georgia"/>
              </a:rPr>
              <a:t>ASIA)</a:t>
            </a:r>
            <a:endParaRPr lang="es-ES" sz="3200" spc="40" dirty="0">
              <a:solidFill>
                <a:srgbClr val="FFCC66"/>
              </a:solidFill>
              <a:latin typeface="Georgia"/>
              <a:cs typeface="Georgia"/>
            </a:endParaRPr>
          </a:p>
        </p:txBody>
      </p:sp>
      <p:pic>
        <p:nvPicPr>
          <p:cNvPr id="5" name="Imagen 4" descr="La batalla de Guadalete - p. 114">
            <a:extLst>
              <a:ext uri="{FF2B5EF4-FFF2-40B4-BE49-F238E27FC236}">
                <a16:creationId xmlns:a16="http://schemas.microsoft.com/office/drawing/2014/main" id="{5A36389D-A486-8474-6A97-4D5528D7D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400"/>
            <a:ext cx="63246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2604" y="453974"/>
            <a:ext cx="55645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240" dirty="0"/>
              <a:t>SOCIAL</a:t>
            </a:r>
            <a:r>
              <a:rPr sz="4400" spc="434" dirty="0"/>
              <a:t> </a:t>
            </a:r>
            <a:r>
              <a:rPr sz="4400" spc="225" dirty="0"/>
              <a:t>PATTERNS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601546"/>
            <a:ext cx="8029575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65" dirty="0">
                <a:latin typeface="Georgia"/>
                <a:cs typeface="Georgia"/>
              </a:rPr>
              <a:t>“SOCIAL</a:t>
            </a:r>
            <a:r>
              <a:rPr sz="3200" spc="305" dirty="0">
                <a:latin typeface="Georgia"/>
                <a:cs typeface="Georgia"/>
              </a:rPr>
              <a:t> </a:t>
            </a:r>
            <a:r>
              <a:rPr sz="3200" spc="215" dirty="0">
                <a:latin typeface="Georgia"/>
                <a:cs typeface="Georgia"/>
              </a:rPr>
              <a:t>MOBILITY”</a:t>
            </a:r>
            <a:endParaRPr sz="32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Georgia"/>
              <a:buChar char="•"/>
            </a:pPr>
            <a:endParaRPr sz="4700" dirty="0">
              <a:latin typeface="Georgia"/>
              <a:cs typeface="Georgia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55" dirty="0">
                <a:latin typeface="Georgia"/>
                <a:cs typeface="Georgia"/>
              </a:rPr>
              <a:t>IT</a:t>
            </a:r>
            <a:r>
              <a:rPr sz="3200" spc="360" dirty="0">
                <a:latin typeface="Georgia"/>
                <a:cs typeface="Georgia"/>
              </a:rPr>
              <a:t> </a:t>
            </a:r>
            <a:r>
              <a:rPr sz="3200" spc="135" dirty="0">
                <a:latin typeface="Georgia"/>
                <a:cs typeface="Georgia"/>
              </a:rPr>
              <a:t>BECAME</a:t>
            </a:r>
            <a:r>
              <a:rPr sz="3200" spc="340" dirty="0">
                <a:latin typeface="Georgia"/>
                <a:cs typeface="Georgia"/>
              </a:rPr>
              <a:t> </a:t>
            </a:r>
            <a:r>
              <a:rPr sz="3200" spc="-30" dirty="0">
                <a:latin typeface="Georgia"/>
                <a:cs typeface="Georgia"/>
              </a:rPr>
              <a:t>POSSIBLE</a:t>
            </a:r>
            <a:r>
              <a:rPr sz="3200" spc="375" dirty="0">
                <a:latin typeface="Georgia"/>
                <a:cs typeface="Georgia"/>
              </a:rPr>
              <a:t> </a:t>
            </a:r>
            <a:r>
              <a:rPr sz="3200" spc="355" dirty="0">
                <a:latin typeface="Georgia"/>
                <a:cs typeface="Georgia"/>
              </a:rPr>
              <a:t>TO</a:t>
            </a:r>
            <a:r>
              <a:rPr sz="3200" spc="365" dirty="0">
                <a:latin typeface="Georgia"/>
                <a:cs typeface="Georgia"/>
              </a:rPr>
              <a:t> </a:t>
            </a:r>
            <a:r>
              <a:rPr sz="3200" spc="250" dirty="0">
                <a:latin typeface="Georgia"/>
                <a:cs typeface="Georgia"/>
              </a:rPr>
              <a:t>MOVE</a:t>
            </a:r>
            <a:r>
              <a:rPr sz="3200" spc="355" dirty="0">
                <a:latin typeface="Georgia"/>
                <a:cs typeface="Georgia"/>
              </a:rPr>
              <a:t> </a:t>
            </a:r>
            <a:r>
              <a:rPr sz="3200" spc="195" dirty="0">
                <a:latin typeface="Georgia"/>
                <a:cs typeface="Georgia"/>
              </a:rPr>
              <a:t>UP </a:t>
            </a:r>
            <a:r>
              <a:rPr sz="3200" spc="200" dirty="0">
                <a:latin typeface="Georgia"/>
                <a:cs typeface="Georgia"/>
              </a:rPr>
              <a:t> </a:t>
            </a:r>
            <a:r>
              <a:rPr sz="3200" spc="215" dirty="0">
                <a:latin typeface="Georgia"/>
                <a:cs typeface="Georgia"/>
              </a:rPr>
              <a:t>IN</a:t>
            </a:r>
            <a:r>
              <a:rPr sz="3200" spc="380" dirty="0">
                <a:latin typeface="Georgia"/>
                <a:cs typeface="Georgia"/>
              </a:rPr>
              <a:t> </a:t>
            </a:r>
            <a:r>
              <a:rPr sz="3200" spc="114" dirty="0">
                <a:latin typeface="Georgia"/>
                <a:cs typeface="Georgia"/>
              </a:rPr>
              <a:t>THE</a:t>
            </a:r>
            <a:r>
              <a:rPr sz="3200" spc="375" dirty="0">
                <a:latin typeface="Georgia"/>
                <a:cs typeface="Georgia"/>
              </a:rPr>
              <a:t> </a:t>
            </a:r>
            <a:r>
              <a:rPr sz="3200" spc="175" dirty="0">
                <a:latin typeface="Georgia"/>
                <a:cs typeface="Georgia"/>
              </a:rPr>
              <a:t>SOCIAL</a:t>
            </a:r>
            <a:r>
              <a:rPr sz="3200" spc="390" dirty="0">
                <a:latin typeface="Georgia"/>
                <a:cs typeface="Georgia"/>
              </a:rPr>
              <a:t> </a:t>
            </a:r>
            <a:r>
              <a:rPr sz="3200" spc="135" dirty="0">
                <a:latin typeface="Georgia"/>
                <a:cs typeface="Georgia"/>
              </a:rPr>
              <a:t>ORDER, </a:t>
            </a:r>
            <a:r>
              <a:rPr sz="3200" spc="140" dirty="0">
                <a:latin typeface="Georgia"/>
                <a:cs typeface="Georgia"/>
              </a:rPr>
              <a:t> </a:t>
            </a:r>
            <a:r>
              <a:rPr sz="3200" spc="85" dirty="0">
                <a:latin typeface="Georgia"/>
                <a:cs typeface="Georgia"/>
              </a:rPr>
              <a:t>ESPECIALLY</a:t>
            </a:r>
            <a:r>
              <a:rPr sz="3200" spc="335" dirty="0">
                <a:latin typeface="Georgia"/>
                <a:cs typeface="Georgia"/>
              </a:rPr>
              <a:t> </a:t>
            </a:r>
            <a:r>
              <a:rPr sz="3200" spc="305" dirty="0">
                <a:latin typeface="Georgia"/>
                <a:cs typeface="Georgia"/>
              </a:rPr>
              <a:t>THROUGH</a:t>
            </a:r>
            <a:r>
              <a:rPr sz="3200" spc="340" dirty="0">
                <a:latin typeface="Georgia"/>
                <a:cs typeface="Georgia"/>
              </a:rPr>
              <a:t> </a:t>
            </a:r>
            <a:r>
              <a:rPr sz="3200" spc="65" dirty="0">
                <a:latin typeface="Georgia"/>
                <a:cs typeface="Georgia"/>
              </a:rPr>
              <a:t>RELIGIOUS, </a:t>
            </a:r>
            <a:r>
              <a:rPr sz="3200" spc="-755" dirty="0">
                <a:latin typeface="Georgia"/>
                <a:cs typeface="Georgia"/>
              </a:rPr>
              <a:t> </a:t>
            </a:r>
            <a:r>
              <a:rPr sz="3200" spc="220" dirty="0">
                <a:latin typeface="Georgia"/>
                <a:cs typeface="Georgia"/>
              </a:rPr>
              <a:t>SCHOLARLY,</a:t>
            </a:r>
            <a:r>
              <a:rPr sz="3200" spc="325" dirty="0">
                <a:latin typeface="Georgia"/>
                <a:cs typeface="Georgia"/>
              </a:rPr>
              <a:t> </a:t>
            </a:r>
            <a:r>
              <a:rPr sz="3200" spc="305" dirty="0">
                <a:latin typeface="Georgia"/>
                <a:cs typeface="Georgia"/>
              </a:rPr>
              <a:t>OR</a:t>
            </a:r>
            <a:r>
              <a:rPr sz="3200" spc="355" dirty="0">
                <a:latin typeface="Georgia"/>
                <a:cs typeface="Georgia"/>
              </a:rPr>
              <a:t> </a:t>
            </a:r>
            <a:r>
              <a:rPr sz="3200" spc="260" dirty="0">
                <a:latin typeface="Georgia"/>
                <a:cs typeface="Georgia"/>
              </a:rPr>
              <a:t>MILITARY </a:t>
            </a:r>
            <a:r>
              <a:rPr sz="3200" spc="265" dirty="0">
                <a:latin typeface="Georgia"/>
                <a:cs typeface="Georgia"/>
              </a:rPr>
              <a:t> </a:t>
            </a:r>
            <a:r>
              <a:rPr sz="3200" spc="125" dirty="0">
                <a:latin typeface="Georgia"/>
                <a:cs typeface="Georgia"/>
              </a:rPr>
              <a:t>ACHIEVEMENTS.</a:t>
            </a:r>
            <a:endParaRPr sz="32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7515" y="320040"/>
            <a:ext cx="6406683" cy="43052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3CD3A3-D3C1-4567-BEC0-3A50E9A3A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4782312"/>
            <a:ext cx="8661654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6D13EF-D431-4D0F-BFFC-1B5A686F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044952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3284982" y="5010912"/>
            <a:ext cx="5232654" cy="1344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marR="5080" indent="-228600">
              <a:lnSpc>
                <a:spcPct val="90000"/>
              </a:lnSpc>
              <a:spcBef>
                <a:spcPts val="105"/>
              </a:spcBef>
              <a:buSzPct val="97727"/>
              <a:buFont typeface="Arial" panose="020B0604020202020204" pitchFamily="34" charset="0"/>
              <a:buChar char="•"/>
              <a:tabLst>
                <a:tab pos="211454" algn="l"/>
              </a:tabLst>
            </a:pPr>
            <a:r>
              <a:rPr lang="en-US" sz="1500" b="1" spc="-250" dirty="0">
                <a:solidFill>
                  <a:schemeClr val="bg1"/>
                </a:solidFill>
              </a:rPr>
              <a:t>AS     IN        GREECE    AND     RO M E     S L A V E R Y       WAS    C O  M  </a:t>
            </a:r>
            <a:r>
              <a:rPr lang="en-US" sz="1500" b="1" spc="-250" dirty="0" err="1">
                <a:solidFill>
                  <a:schemeClr val="bg1"/>
                </a:solidFill>
              </a:rPr>
              <a:t>M</a:t>
            </a:r>
            <a:r>
              <a:rPr lang="en-US" sz="1500" b="1" spc="-250" dirty="0">
                <a:solidFill>
                  <a:schemeClr val="bg1"/>
                </a:solidFill>
              </a:rPr>
              <a:t> O  N       </a:t>
            </a:r>
            <a:r>
              <a:rPr lang="en-US" sz="1500" b="1" spc="-250" dirty="0" err="1">
                <a:solidFill>
                  <a:schemeClr val="bg1"/>
                </a:solidFill>
              </a:rPr>
              <a:t>N</a:t>
            </a:r>
            <a:r>
              <a:rPr lang="en-US" sz="1500" b="1" spc="-250" dirty="0">
                <a:solidFill>
                  <a:schemeClr val="bg1"/>
                </a:solidFill>
              </a:rPr>
              <a:t>  OT     IN   I    T  HE        I S  L  A   M  I  C </a:t>
            </a:r>
          </a:p>
          <a:p>
            <a:pPr marR="5080">
              <a:lnSpc>
                <a:spcPct val="90000"/>
              </a:lnSpc>
              <a:spcBef>
                <a:spcPts val="105"/>
              </a:spcBef>
              <a:buSzPct val="97727"/>
              <a:tabLst>
                <a:tab pos="211454" algn="l"/>
              </a:tabLst>
            </a:pPr>
            <a:r>
              <a:rPr lang="en-US" sz="1500" b="1" spc="-250" dirty="0">
                <a:solidFill>
                  <a:schemeClr val="bg1"/>
                </a:solidFill>
              </a:rPr>
              <a:t>                    E M P I    R  E  S </a:t>
            </a:r>
            <a:endParaRPr lang="en-US" sz="15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1"/>
              </a:solidFill>
            </a:endParaRPr>
          </a:p>
          <a:p>
            <a:pPr marL="210820" indent="-228600">
              <a:lnSpc>
                <a:spcPct val="90000"/>
              </a:lnSpc>
              <a:buSzPct val="97727"/>
              <a:buFont typeface="Arial" panose="020B0604020202020204" pitchFamily="34" charset="0"/>
              <a:buChar char="•"/>
              <a:tabLst>
                <a:tab pos="211454" algn="l"/>
              </a:tabLst>
            </a:pPr>
            <a:r>
              <a:rPr lang="en-US" sz="1500" b="1" spc="-195" dirty="0">
                <a:solidFill>
                  <a:schemeClr val="bg1"/>
                </a:solidFill>
              </a:rPr>
              <a:t>RELIGIOUSLY</a:t>
            </a:r>
            <a:r>
              <a:rPr lang="en-US" sz="1500" b="1" spc="400" dirty="0">
                <a:solidFill>
                  <a:schemeClr val="bg1"/>
                </a:solidFill>
              </a:rPr>
              <a:t> </a:t>
            </a:r>
            <a:r>
              <a:rPr lang="en-US" sz="1500" b="1" spc="5" dirty="0">
                <a:solidFill>
                  <a:schemeClr val="bg1"/>
                </a:solidFill>
              </a:rPr>
              <a:t>TOLERANT</a:t>
            </a:r>
            <a:endParaRPr lang="en-US" sz="1500" dirty="0">
              <a:solidFill>
                <a:schemeClr val="bg1"/>
              </a:solidFill>
            </a:endParaRPr>
          </a:p>
          <a:p>
            <a:pPr marL="469900" marR="1638935" indent="-228600">
              <a:lnSpc>
                <a:spcPct val="9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US" sz="1500" b="1" spc="425" dirty="0">
                <a:solidFill>
                  <a:schemeClr val="bg1"/>
                </a:solidFill>
              </a:rPr>
              <a:t>-TAX</a:t>
            </a:r>
            <a:r>
              <a:rPr lang="en-US" sz="1500" b="1" spc="395" dirty="0">
                <a:solidFill>
                  <a:schemeClr val="bg1"/>
                </a:solidFill>
              </a:rPr>
              <a:t> </a:t>
            </a:r>
            <a:r>
              <a:rPr lang="en-US" sz="1500" b="1" spc="254" dirty="0">
                <a:solidFill>
                  <a:schemeClr val="bg1"/>
                </a:solidFill>
              </a:rPr>
              <a:t>ON</a:t>
            </a:r>
            <a:r>
              <a:rPr lang="en-US" sz="1500" b="1" spc="405" dirty="0">
                <a:solidFill>
                  <a:schemeClr val="bg1"/>
                </a:solidFill>
              </a:rPr>
              <a:t> </a:t>
            </a:r>
            <a:r>
              <a:rPr lang="en-US" sz="1500" b="1" spc="420" dirty="0">
                <a:solidFill>
                  <a:schemeClr val="bg1"/>
                </a:solidFill>
              </a:rPr>
              <a:t>NON- </a:t>
            </a:r>
            <a:r>
              <a:rPr lang="en-US" sz="1500" b="1" spc="-1105" dirty="0">
                <a:solidFill>
                  <a:schemeClr val="bg1"/>
                </a:solidFill>
              </a:rPr>
              <a:t> </a:t>
            </a:r>
            <a:r>
              <a:rPr lang="en-US" sz="1500" b="1" spc="-229" dirty="0">
                <a:solidFill>
                  <a:schemeClr val="bg1"/>
                </a:solidFill>
              </a:rPr>
              <a:t>MUSLIMS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9740" y="818740"/>
            <a:ext cx="7348855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200" b="1" spc="-204" dirty="0">
                <a:latin typeface="Georgia"/>
                <a:cs typeface="Georgia"/>
              </a:rPr>
              <a:t>BASED</a:t>
            </a:r>
            <a:r>
              <a:rPr sz="3200" b="1" spc="265" dirty="0">
                <a:latin typeface="Georgia"/>
                <a:cs typeface="Georgia"/>
              </a:rPr>
              <a:t> </a:t>
            </a:r>
            <a:r>
              <a:rPr sz="3200" b="1" spc="15" dirty="0">
                <a:latin typeface="Georgia"/>
                <a:cs typeface="Georgia"/>
              </a:rPr>
              <a:t>IN</a:t>
            </a:r>
            <a:r>
              <a:rPr sz="3200" b="1" spc="305" dirty="0">
                <a:latin typeface="Georgia"/>
                <a:cs typeface="Georgia"/>
              </a:rPr>
              <a:t> </a:t>
            </a:r>
            <a:r>
              <a:rPr sz="3200" b="1" spc="-30" dirty="0">
                <a:latin typeface="Georgia"/>
                <a:cs typeface="Georgia"/>
              </a:rPr>
              <a:t>DAMASCUS</a:t>
            </a:r>
            <a:endParaRPr sz="3200" dirty="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200" b="1" spc="5" dirty="0">
                <a:latin typeface="Georgia"/>
                <a:cs typeface="Georgia"/>
              </a:rPr>
              <a:t>CONQUEST</a:t>
            </a:r>
            <a:r>
              <a:rPr sz="3200" b="1" spc="254" dirty="0">
                <a:latin typeface="Georgia"/>
                <a:cs typeface="Georgia"/>
              </a:rPr>
              <a:t> </a:t>
            </a:r>
            <a:r>
              <a:rPr sz="3200" b="1" spc="5" dirty="0">
                <a:latin typeface="Georgia"/>
                <a:cs typeface="Georgia"/>
              </a:rPr>
              <a:t>BROUGHT</a:t>
            </a:r>
            <a:r>
              <a:rPr sz="3200" b="1" spc="260" dirty="0">
                <a:latin typeface="Georgia"/>
                <a:cs typeface="Georgia"/>
              </a:rPr>
              <a:t> </a:t>
            </a:r>
            <a:r>
              <a:rPr sz="3200" b="1" spc="-75" dirty="0">
                <a:latin typeface="Georgia"/>
                <a:cs typeface="Georgia"/>
              </a:rPr>
              <a:t>WEALTH</a:t>
            </a:r>
            <a:endParaRPr sz="32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83030" y="179273"/>
            <a:ext cx="66306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235" dirty="0">
                <a:latin typeface="Georgia"/>
                <a:cs typeface="Georgia"/>
              </a:rPr>
              <a:t>UMAYYAD</a:t>
            </a:r>
            <a:r>
              <a:rPr sz="4400" b="1" spc="330" dirty="0">
                <a:latin typeface="Georgia"/>
                <a:cs typeface="Georgia"/>
              </a:rPr>
              <a:t> </a:t>
            </a:r>
            <a:r>
              <a:rPr sz="4400" b="1" spc="120" dirty="0">
                <a:latin typeface="Georgia"/>
                <a:cs typeface="Georgia"/>
              </a:rPr>
              <a:t>DYNASTY</a:t>
            </a:r>
            <a:endParaRPr sz="4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4449"/>
            <a:ext cx="7140575" cy="68135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82296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11AC20A-6A8B-0B3F-AB21-3AF283F8B5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4" r="3355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5314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912621"/>
            <a:ext cx="8039734" cy="4638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600" b="1" spc="-150" dirty="0">
                <a:latin typeface="Georgia"/>
                <a:cs typeface="Georgia"/>
              </a:rPr>
              <a:t>TENSIONS</a:t>
            </a:r>
            <a:r>
              <a:rPr sz="3600" b="1" spc="-145" dirty="0">
                <a:latin typeface="Georgia"/>
                <a:cs typeface="Georgia"/>
              </a:rPr>
              <a:t> </a:t>
            </a:r>
            <a:r>
              <a:rPr sz="3600" b="1" spc="-170" dirty="0">
                <a:latin typeface="Georgia"/>
                <a:cs typeface="Georgia"/>
              </a:rPr>
              <a:t>DEVELOPED</a:t>
            </a:r>
            <a:r>
              <a:rPr sz="3600" b="1" spc="-165" dirty="0">
                <a:latin typeface="Georgia"/>
                <a:cs typeface="Georgia"/>
              </a:rPr>
              <a:t> </a:t>
            </a:r>
            <a:r>
              <a:rPr sz="3600" b="1" spc="-204" dirty="0">
                <a:latin typeface="Georgia"/>
                <a:cs typeface="Georgia"/>
              </a:rPr>
              <a:t>AS </a:t>
            </a:r>
            <a:r>
              <a:rPr sz="3600" b="1" spc="-200" dirty="0">
                <a:latin typeface="Georgia"/>
                <a:cs typeface="Georgia"/>
              </a:rPr>
              <a:t> </a:t>
            </a:r>
            <a:r>
              <a:rPr sz="3600" b="1" spc="-85" dirty="0">
                <a:latin typeface="Georgia"/>
                <a:cs typeface="Georgia"/>
              </a:rPr>
              <a:t>WEALTH</a:t>
            </a:r>
            <a:r>
              <a:rPr sz="3600" b="1" spc="-80" dirty="0">
                <a:latin typeface="Georgia"/>
                <a:cs typeface="Georgia"/>
              </a:rPr>
              <a:t> </a:t>
            </a:r>
            <a:r>
              <a:rPr sz="3600" b="1" spc="-40" dirty="0">
                <a:latin typeface="Georgia"/>
                <a:cs typeface="Georgia"/>
              </a:rPr>
              <a:t>FROM </a:t>
            </a:r>
            <a:r>
              <a:rPr sz="3600" b="1" spc="5" dirty="0">
                <a:latin typeface="Georgia"/>
                <a:cs typeface="Georgia"/>
              </a:rPr>
              <a:t>CONQUEST </a:t>
            </a:r>
            <a:r>
              <a:rPr sz="3600" b="1" spc="10" dirty="0">
                <a:latin typeface="Georgia"/>
                <a:cs typeface="Georgia"/>
              </a:rPr>
              <a:t> </a:t>
            </a:r>
            <a:r>
              <a:rPr sz="3600" b="1" spc="-140" dirty="0">
                <a:latin typeface="Georgia"/>
                <a:cs typeface="Georgia"/>
              </a:rPr>
              <a:t>INCREASED</a:t>
            </a:r>
            <a:r>
              <a:rPr sz="3600" b="1" spc="310" dirty="0">
                <a:latin typeface="Georgia"/>
                <a:cs typeface="Georgia"/>
              </a:rPr>
              <a:t> </a:t>
            </a:r>
            <a:r>
              <a:rPr sz="3600" b="1" spc="-140" dirty="0">
                <a:latin typeface="Georgia"/>
                <a:cs typeface="Georgia"/>
              </a:rPr>
              <a:t>THE</a:t>
            </a:r>
            <a:r>
              <a:rPr sz="3600" b="1" spc="335" dirty="0">
                <a:latin typeface="Georgia"/>
                <a:cs typeface="Georgia"/>
              </a:rPr>
              <a:t> </a:t>
            </a:r>
            <a:r>
              <a:rPr sz="3600" b="1" spc="-15" dirty="0">
                <a:latin typeface="Georgia"/>
                <a:cs typeface="Georgia"/>
              </a:rPr>
              <a:t>GAP</a:t>
            </a:r>
            <a:r>
              <a:rPr sz="3600" b="1" spc="330" dirty="0">
                <a:latin typeface="Georgia"/>
                <a:cs typeface="Georgia"/>
              </a:rPr>
              <a:t> </a:t>
            </a:r>
            <a:r>
              <a:rPr sz="3600" b="1" spc="-235" dirty="0">
                <a:latin typeface="Georgia"/>
                <a:cs typeface="Georgia"/>
              </a:rPr>
              <a:t>BETWEEN </a:t>
            </a:r>
            <a:r>
              <a:rPr sz="3600" b="1" spc="-900" dirty="0">
                <a:latin typeface="Georgia"/>
                <a:cs typeface="Georgia"/>
              </a:rPr>
              <a:t> </a:t>
            </a:r>
            <a:r>
              <a:rPr sz="3600" b="1" spc="-140" dirty="0">
                <a:latin typeface="Georgia"/>
                <a:cs typeface="Georgia"/>
              </a:rPr>
              <a:t>THE</a:t>
            </a:r>
            <a:r>
              <a:rPr sz="3600" b="1" spc="330" dirty="0">
                <a:latin typeface="Georgia"/>
                <a:cs typeface="Georgia"/>
              </a:rPr>
              <a:t> </a:t>
            </a:r>
            <a:r>
              <a:rPr sz="3600" b="1" spc="-35" dirty="0">
                <a:latin typeface="Georgia"/>
                <a:cs typeface="Georgia"/>
              </a:rPr>
              <a:t>RICH</a:t>
            </a:r>
            <a:r>
              <a:rPr sz="3600" b="1" spc="355" dirty="0">
                <a:latin typeface="Georgia"/>
                <a:cs typeface="Georgia"/>
              </a:rPr>
              <a:t> </a:t>
            </a:r>
            <a:r>
              <a:rPr sz="3600" b="1" spc="185" dirty="0">
                <a:latin typeface="Georgia"/>
                <a:cs typeface="Georgia"/>
              </a:rPr>
              <a:t>AND</a:t>
            </a:r>
            <a:r>
              <a:rPr sz="3600" b="1" spc="340" dirty="0">
                <a:latin typeface="Georgia"/>
                <a:cs typeface="Georgia"/>
              </a:rPr>
              <a:t> </a:t>
            </a:r>
            <a:r>
              <a:rPr sz="3600" b="1" spc="-140" dirty="0">
                <a:latin typeface="Georgia"/>
                <a:cs typeface="Georgia"/>
              </a:rPr>
              <a:t>THE</a:t>
            </a:r>
            <a:r>
              <a:rPr sz="3600" b="1" spc="350" dirty="0">
                <a:latin typeface="Georgia"/>
                <a:cs typeface="Georgia"/>
              </a:rPr>
              <a:t> </a:t>
            </a:r>
            <a:r>
              <a:rPr sz="3600" b="1" spc="-10" dirty="0">
                <a:latin typeface="Georgia"/>
                <a:cs typeface="Georgia"/>
              </a:rPr>
              <a:t>POOR</a:t>
            </a:r>
            <a:endParaRPr sz="3600" dirty="0">
              <a:latin typeface="Georgia"/>
              <a:cs typeface="Georgia"/>
            </a:endParaRPr>
          </a:p>
          <a:p>
            <a:pPr marL="12700" marR="1851025">
              <a:lnSpc>
                <a:spcPct val="240099"/>
              </a:lnSpc>
              <a:spcBef>
                <a:spcPts val="605"/>
              </a:spcBef>
            </a:pPr>
            <a:r>
              <a:rPr sz="3200" b="1" spc="-220" dirty="0">
                <a:latin typeface="Georgia"/>
                <a:cs typeface="Georgia"/>
              </a:rPr>
              <a:t>WHERE</a:t>
            </a:r>
            <a:r>
              <a:rPr sz="3200" b="1" spc="275" dirty="0">
                <a:latin typeface="Georgia"/>
                <a:cs typeface="Georgia"/>
              </a:rPr>
              <a:t> </a:t>
            </a:r>
            <a:r>
              <a:rPr sz="3200" b="1" spc="-35" dirty="0">
                <a:latin typeface="Georgia"/>
                <a:cs typeface="Georgia"/>
              </a:rPr>
              <a:t>HAVE</a:t>
            </a:r>
            <a:r>
              <a:rPr sz="3200" b="1" spc="275" dirty="0">
                <a:latin typeface="Georgia"/>
                <a:cs typeface="Georgia"/>
              </a:rPr>
              <a:t> </a:t>
            </a:r>
            <a:r>
              <a:rPr sz="3200" b="1" spc="-265" dirty="0">
                <a:latin typeface="Georgia"/>
                <a:cs typeface="Georgia"/>
              </a:rPr>
              <a:t>WE</a:t>
            </a:r>
            <a:r>
              <a:rPr sz="3200" b="1" spc="-240" dirty="0">
                <a:latin typeface="Georgia"/>
                <a:cs typeface="Georgia"/>
              </a:rPr>
              <a:t> </a:t>
            </a:r>
            <a:r>
              <a:rPr sz="3200" b="1" spc="-315" dirty="0">
                <a:latin typeface="Georgia"/>
                <a:cs typeface="Georgia"/>
              </a:rPr>
              <a:t>SEEN</a:t>
            </a:r>
            <a:r>
              <a:rPr sz="3200" b="1" spc="-220" dirty="0">
                <a:latin typeface="Georgia"/>
                <a:cs typeface="Georgia"/>
              </a:rPr>
              <a:t> </a:t>
            </a:r>
            <a:r>
              <a:rPr sz="3200" b="1" spc="-155" dirty="0">
                <a:latin typeface="Georgia"/>
                <a:cs typeface="Georgia"/>
              </a:rPr>
              <a:t>THIS </a:t>
            </a:r>
            <a:r>
              <a:rPr sz="3200" b="1" spc="-800" dirty="0">
                <a:latin typeface="Georgia"/>
                <a:cs typeface="Georgia"/>
              </a:rPr>
              <a:t> </a:t>
            </a:r>
            <a:r>
              <a:rPr sz="3200" b="1" spc="-245" dirty="0">
                <a:latin typeface="Georgia"/>
                <a:cs typeface="Georgia"/>
              </a:rPr>
              <a:t>BEFORE</a:t>
            </a:r>
            <a:r>
              <a:rPr sz="3200" b="1" spc="285" dirty="0">
                <a:latin typeface="Georgia"/>
                <a:cs typeface="Georgia"/>
              </a:rPr>
              <a:t> </a:t>
            </a:r>
            <a:r>
              <a:rPr sz="3200" b="1" spc="-285" dirty="0">
                <a:latin typeface="Georgia"/>
                <a:cs typeface="Georgia"/>
              </a:rPr>
              <a:t>.</a:t>
            </a:r>
            <a:r>
              <a:rPr sz="3200" b="1" spc="-195" dirty="0">
                <a:latin typeface="Georgia"/>
                <a:cs typeface="Georgia"/>
              </a:rPr>
              <a:t> </a:t>
            </a:r>
            <a:r>
              <a:rPr sz="3200" b="1" spc="-285" dirty="0">
                <a:latin typeface="Georgia"/>
                <a:cs typeface="Georgia"/>
              </a:rPr>
              <a:t>.</a:t>
            </a:r>
            <a:r>
              <a:rPr sz="3200" b="1" spc="-180" dirty="0">
                <a:latin typeface="Georgia"/>
                <a:cs typeface="Georgia"/>
              </a:rPr>
              <a:t> </a:t>
            </a:r>
            <a:r>
              <a:rPr sz="3200" b="1" spc="-285" dirty="0">
                <a:latin typeface="Georgia"/>
                <a:cs typeface="Georgia"/>
              </a:rPr>
              <a:t>.</a:t>
            </a:r>
            <a:endParaRPr sz="3200" dirty="0">
              <a:latin typeface="Georgia"/>
              <a:cs typeface="Georg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600" y="4495800"/>
            <a:ext cx="1290701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22044" y="639826"/>
            <a:ext cx="606044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10" dirty="0">
                <a:latin typeface="Georgia"/>
                <a:cs typeface="Georgia"/>
              </a:rPr>
              <a:t>ANSWER:</a:t>
            </a:r>
            <a:r>
              <a:rPr sz="3200" spc="310" dirty="0">
                <a:latin typeface="Georgia"/>
                <a:cs typeface="Georgia"/>
              </a:rPr>
              <a:t> </a:t>
            </a:r>
            <a:r>
              <a:rPr sz="8000" spc="229" dirty="0">
                <a:latin typeface="Georgia"/>
                <a:cs typeface="Georgia"/>
              </a:rPr>
              <a:t>ROME!</a:t>
            </a:r>
            <a:endParaRPr sz="80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229" y="3971925"/>
            <a:ext cx="7711440" cy="24358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ctr">
              <a:lnSpc>
                <a:spcPct val="96400"/>
              </a:lnSpc>
              <a:spcBef>
                <a:spcPts val="330"/>
              </a:spcBef>
            </a:pPr>
            <a:r>
              <a:rPr sz="54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5400" b="1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just</a:t>
            </a:r>
            <a:r>
              <a:rPr sz="5400" b="1" spc="3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like</a:t>
            </a:r>
            <a:r>
              <a:rPr sz="5400" b="1" spc="3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Rome,</a:t>
            </a:r>
            <a:r>
              <a:rPr sz="5400" b="1" spc="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this </a:t>
            </a:r>
            <a:r>
              <a:rPr sz="5400" b="1" spc="-1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425" dirty="0">
                <a:solidFill>
                  <a:srgbClr val="FFFFFF"/>
                </a:solidFill>
                <a:latin typeface="Times New Roman"/>
                <a:cs typeface="Times New Roman"/>
              </a:rPr>
              <a:t>was</a:t>
            </a:r>
            <a:r>
              <a:rPr sz="5400" b="1" spc="3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95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5400" b="1" spc="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downfall</a:t>
            </a:r>
            <a:r>
              <a:rPr sz="5400" b="1" spc="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8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5400" b="1" spc="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95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sz="5400" b="1" spc="-1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Umayyad</a:t>
            </a:r>
            <a:r>
              <a:rPr sz="5400" b="1" spc="2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5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Dynasty.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6790" y="179273"/>
            <a:ext cx="7574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60" dirty="0"/>
              <a:t>THE</a:t>
            </a:r>
            <a:r>
              <a:rPr sz="4400" spc="495" dirty="0"/>
              <a:t> </a:t>
            </a:r>
            <a:r>
              <a:rPr sz="4400" spc="145" dirty="0"/>
              <a:t>ABBASSID</a:t>
            </a:r>
            <a:r>
              <a:rPr sz="4400" spc="490" dirty="0"/>
              <a:t> </a:t>
            </a:r>
            <a:r>
              <a:rPr sz="4400" spc="505" dirty="0"/>
              <a:t>DYNASTY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78739" y="842517"/>
            <a:ext cx="4129404" cy="5283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705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endParaRPr lang="es-ES" sz="3000" spc="300" dirty="0">
              <a:latin typeface="Georgia"/>
              <a:cs typeface="Georgia"/>
            </a:endParaRPr>
          </a:p>
          <a:p>
            <a:pPr marL="355600" marR="52705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300" dirty="0">
                <a:latin typeface="Georgia"/>
                <a:cs typeface="Georgia"/>
              </a:rPr>
              <a:t>UNHAPPY </a:t>
            </a:r>
            <a:r>
              <a:rPr sz="3000" spc="305" dirty="0">
                <a:latin typeface="Georgia"/>
                <a:cs typeface="Georgia"/>
              </a:rPr>
              <a:t> </a:t>
            </a:r>
            <a:r>
              <a:rPr sz="3000" spc="90" dirty="0">
                <a:latin typeface="Georgia"/>
                <a:cs typeface="Georgia"/>
              </a:rPr>
              <a:t>MUSLIMS</a:t>
            </a:r>
            <a:r>
              <a:rPr sz="3000" spc="235" dirty="0">
                <a:latin typeface="Georgia"/>
                <a:cs typeface="Georgia"/>
              </a:rPr>
              <a:t> </a:t>
            </a:r>
            <a:r>
              <a:rPr sz="3000" spc="-35" dirty="0">
                <a:latin typeface="Georgia"/>
                <a:cs typeface="Georgia"/>
              </a:rPr>
              <a:t>REBEL</a:t>
            </a:r>
            <a:endParaRPr sz="3000" dirty="0">
              <a:latin typeface="Georgia"/>
              <a:cs typeface="Georgia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204" dirty="0">
                <a:latin typeface="Georgia"/>
                <a:cs typeface="Georgia"/>
              </a:rPr>
              <a:t>CAPTURE </a:t>
            </a:r>
            <a:r>
              <a:rPr sz="3000" spc="210" dirty="0">
                <a:latin typeface="Georgia"/>
                <a:cs typeface="Georgia"/>
              </a:rPr>
              <a:t> </a:t>
            </a:r>
            <a:r>
              <a:rPr sz="3000" b="1" spc="-30" dirty="0">
                <a:latin typeface="Georgia"/>
                <a:cs typeface="Georgia"/>
              </a:rPr>
              <a:t>DAMASCUS</a:t>
            </a:r>
            <a:r>
              <a:rPr sz="3000" b="1" spc="250" dirty="0">
                <a:latin typeface="Georgia"/>
                <a:cs typeface="Georgia"/>
              </a:rPr>
              <a:t> </a:t>
            </a:r>
            <a:r>
              <a:rPr sz="3000" spc="200" dirty="0">
                <a:latin typeface="Georgia"/>
                <a:cs typeface="Georgia"/>
              </a:rPr>
              <a:t>IN</a:t>
            </a:r>
            <a:r>
              <a:rPr sz="3000" spc="300" dirty="0">
                <a:latin typeface="Georgia"/>
                <a:cs typeface="Georgia"/>
              </a:rPr>
              <a:t> </a:t>
            </a:r>
            <a:r>
              <a:rPr sz="3000" spc="80" dirty="0">
                <a:latin typeface="Georgia"/>
                <a:cs typeface="Georgia"/>
              </a:rPr>
              <a:t>750 </a:t>
            </a:r>
            <a:r>
              <a:rPr sz="3000" spc="-710" dirty="0">
                <a:latin typeface="Georgia"/>
                <a:cs typeface="Georgia"/>
              </a:rPr>
              <a:t> </a:t>
            </a:r>
            <a:r>
              <a:rPr sz="3000" spc="145" dirty="0">
                <a:latin typeface="Georgia"/>
                <a:cs typeface="Georgia"/>
              </a:rPr>
              <a:t>A.D.</a:t>
            </a:r>
            <a:endParaRPr sz="3000" dirty="0">
              <a:latin typeface="Georgia"/>
              <a:cs typeface="Georgia"/>
            </a:endParaRPr>
          </a:p>
          <a:p>
            <a:pPr marL="355600" marR="18415" indent="-342900">
              <a:lnSpc>
                <a:spcPct val="1000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  <a:tab pos="2623185" algn="l"/>
              </a:tabLst>
            </a:pPr>
            <a:r>
              <a:rPr sz="3000" spc="30" dirty="0">
                <a:latin typeface="Georgia"/>
                <a:cs typeface="Georgia"/>
              </a:rPr>
              <a:t>BEGINS</a:t>
            </a:r>
            <a:r>
              <a:rPr sz="3000" spc="35" dirty="0">
                <a:latin typeface="Georgia"/>
                <a:cs typeface="Georgia"/>
              </a:rPr>
              <a:t> </a:t>
            </a:r>
            <a:r>
              <a:rPr sz="3000" u="heavy" spc="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THE </a:t>
            </a:r>
            <a:r>
              <a:rPr sz="3000" spc="110" dirty="0">
                <a:latin typeface="Georgia"/>
                <a:cs typeface="Georgia"/>
              </a:rPr>
              <a:t> </a:t>
            </a:r>
            <a:r>
              <a:rPr sz="3000" u="heavy" spc="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ABBASSID </a:t>
            </a:r>
            <a:r>
              <a:rPr sz="3000" spc="100" dirty="0">
                <a:latin typeface="Georgia"/>
                <a:cs typeface="Georgia"/>
              </a:rPr>
              <a:t> </a:t>
            </a:r>
            <a:r>
              <a:rPr sz="3000" u="heavy" spc="3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DYNASTY</a:t>
            </a:r>
            <a:r>
              <a:rPr sz="3000" spc="275" dirty="0">
                <a:latin typeface="Georgia"/>
                <a:cs typeface="Georgia"/>
              </a:rPr>
              <a:t> </a:t>
            </a:r>
            <a:r>
              <a:rPr sz="3000" spc="254" dirty="0">
                <a:latin typeface="Georgia"/>
                <a:cs typeface="Georgia"/>
              </a:rPr>
              <a:t>WHICH </a:t>
            </a:r>
            <a:r>
              <a:rPr sz="3000" spc="-710" dirty="0">
                <a:latin typeface="Georgia"/>
                <a:cs typeface="Georgia"/>
              </a:rPr>
              <a:t> </a:t>
            </a:r>
            <a:r>
              <a:rPr sz="3000" spc="20" dirty="0">
                <a:latin typeface="Georgia"/>
                <a:cs typeface="Georgia"/>
              </a:rPr>
              <a:t>RULES</a:t>
            </a:r>
            <a:r>
              <a:rPr sz="3000" spc="25" dirty="0">
                <a:latin typeface="Georgia"/>
                <a:cs typeface="Georgia"/>
              </a:rPr>
              <a:t> </a:t>
            </a:r>
            <a:r>
              <a:rPr sz="3000" spc="210" dirty="0">
                <a:latin typeface="Georgia"/>
                <a:cs typeface="Georgia"/>
              </a:rPr>
              <a:t>UNTIL </a:t>
            </a:r>
            <a:r>
              <a:rPr sz="3000" spc="105" dirty="0">
                <a:latin typeface="Georgia"/>
                <a:cs typeface="Georgia"/>
              </a:rPr>
              <a:t>THE </a:t>
            </a:r>
            <a:r>
              <a:rPr sz="3000" spc="-710" dirty="0">
                <a:latin typeface="Georgia"/>
                <a:cs typeface="Georgia"/>
              </a:rPr>
              <a:t> </a:t>
            </a:r>
            <a:r>
              <a:rPr sz="3000" spc="30" dirty="0">
                <a:latin typeface="Georgia"/>
                <a:cs typeface="Georgia"/>
              </a:rPr>
              <a:t>1200’S</a:t>
            </a:r>
            <a:r>
              <a:rPr sz="3000" spc="355" dirty="0">
                <a:latin typeface="Georgia"/>
                <a:cs typeface="Georgia"/>
              </a:rPr>
              <a:t> </a:t>
            </a:r>
            <a:r>
              <a:rPr sz="3000" spc="15" dirty="0">
                <a:latin typeface="Georgia"/>
                <a:cs typeface="Georgia"/>
              </a:rPr>
              <a:t>(500	</a:t>
            </a:r>
            <a:r>
              <a:rPr sz="3000" spc="50" dirty="0">
                <a:latin typeface="Georgia"/>
                <a:cs typeface="Georgia"/>
              </a:rPr>
              <a:t>YEARS)</a:t>
            </a:r>
            <a:endParaRPr sz="3000" dirty="0">
              <a:latin typeface="Georgia"/>
              <a:cs typeface="Georgia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908A7B5-D474-637F-F350-57D06B560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109" y="876503"/>
            <a:ext cx="3971925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1148842"/>
            <a:ext cx="81895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  <a:tab pos="4839335" algn="l"/>
                <a:tab pos="6132195" algn="l"/>
              </a:tabLst>
            </a:pPr>
            <a:r>
              <a:rPr sz="2800" spc="95" dirty="0">
                <a:latin typeface="Georgia"/>
                <a:cs typeface="Georgia"/>
              </a:rPr>
              <a:t>TH</a:t>
            </a:r>
            <a:r>
              <a:rPr sz="2800" spc="90" dirty="0">
                <a:latin typeface="Georgia"/>
                <a:cs typeface="Georgia"/>
              </a:rPr>
              <a:t>E</a:t>
            </a:r>
            <a:r>
              <a:rPr sz="2800" spc="325" dirty="0">
                <a:latin typeface="Georgia"/>
                <a:cs typeface="Georgia"/>
              </a:rPr>
              <a:t> </a:t>
            </a:r>
            <a:r>
              <a:rPr sz="2800" spc="215" dirty="0">
                <a:latin typeface="Georgia"/>
                <a:cs typeface="Georgia"/>
              </a:rPr>
              <a:t>A</a:t>
            </a:r>
            <a:r>
              <a:rPr sz="2800" spc="195" dirty="0">
                <a:latin typeface="Georgia"/>
                <a:cs typeface="Georgia"/>
              </a:rPr>
              <a:t>B</a:t>
            </a:r>
            <a:r>
              <a:rPr sz="2800" spc="210" dirty="0">
                <a:latin typeface="Georgia"/>
                <a:cs typeface="Georgia"/>
              </a:rPr>
              <a:t>B</a:t>
            </a:r>
            <a:r>
              <a:rPr sz="2800" spc="200" dirty="0">
                <a:latin typeface="Georgia"/>
                <a:cs typeface="Georgia"/>
              </a:rPr>
              <a:t>A</a:t>
            </a:r>
            <a:r>
              <a:rPr sz="2800" spc="-235" dirty="0">
                <a:latin typeface="Georgia"/>
                <a:cs typeface="Georgia"/>
              </a:rPr>
              <a:t>S</a:t>
            </a:r>
            <a:r>
              <a:rPr sz="2800" spc="-229" dirty="0">
                <a:latin typeface="Georgia"/>
                <a:cs typeface="Georgia"/>
              </a:rPr>
              <a:t>S</a:t>
            </a:r>
            <a:r>
              <a:rPr sz="2800" spc="105" dirty="0">
                <a:latin typeface="Georgia"/>
                <a:cs typeface="Georgia"/>
              </a:rPr>
              <a:t>I</a:t>
            </a:r>
            <a:r>
              <a:rPr sz="2800" spc="204" dirty="0">
                <a:latin typeface="Georgia"/>
                <a:cs typeface="Georgia"/>
              </a:rPr>
              <a:t>D</a:t>
            </a:r>
            <a:r>
              <a:rPr sz="2800" spc="-235" dirty="0">
                <a:latin typeface="Georgia"/>
                <a:cs typeface="Georgia"/>
              </a:rPr>
              <a:t>S</a:t>
            </a:r>
            <a:r>
              <a:rPr sz="2800" spc="330" dirty="0">
                <a:latin typeface="Georgia"/>
                <a:cs typeface="Georgia"/>
              </a:rPr>
              <a:t> </a:t>
            </a:r>
            <a:r>
              <a:rPr sz="2800" spc="195" dirty="0">
                <a:latin typeface="Georgia"/>
                <a:cs typeface="Georgia"/>
              </a:rPr>
              <a:t>R</a:t>
            </a:r>
            <a:r>
              <a:rPr sz="2800" spc="190" dirty="0">
                <a:latin typeface="Georgia"/>
                <a:cs typeface="Georgia"/>
              </a:rPr>
              <a:t>U</a:t>
            </a:r>
            <a:r>
              <a:rPr sz="2800" spc="160" dirty="0">
                <a:latin typeface="Georgia"/>
                <a:cs typeface="Georgia"/>
              </a:rPr>
              <a:t>L</a:t>
            </a:r>
            <a:r>
              <a:rPr sz="2800" spc="35" dirty="0">
                <a:latin typeface="Georgia"/>
                <a:cs typeface="Georgia"/>
              </a:rPr>
              <a:t>E</a:t>
            </a:r>
            <a:r>
              <a:rPr sz="2800" spc="50" dirty="0">
                <a:latin typeface="Georgia"/>
                <a:cs typeface="Georgia"/>
              </a:rPr>
              <a:t>D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45" dirty="0">
                <a:latin typeface="Georgia"/>
                <a:cs typeface="Georgia"/>
              </a:rPr>
              <a:t>F</a:t>
            </a:r>
            <a:r>
              <a:rPr sz="2800" spc="65" dirty="0">
                <a:latin typeface="Georgia"/>
                <a:cs typeface="Georgia"/>
              </a:rPr>
              <a:t>R</a:t>
            </a:r>
            <a:r>
              <a:rPr sz="2800" spc="295" dirty="0">
                <a:latin typeface="Georgia"/>
                <a:cs typeface="Georgia"/>
              </a:rPr>
              <a:t>O</a:t>
            </a:r>
            <a:r>
              <a:rPr sz="2800" spc="375" dirty="0">
                <a:latin typeface="Georgia"/>
                <a:cs typeface="Georgia"/>
              </a:rPr>
              <a:t>M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b="1" spc="-55" dirty="0">
                <a:latin typeface="Georgia"/>
                <a:cs typeface="Georgia"/>
              </a:rPr>
              <a:t>B</a:t>
            </a:r>
            <a:r>
              <a:rPr sz="2800" b="1" spc="-45" dirty="0">
                <a:latin typeface="Georgia"/>
                <a:cs typeface="Georgia"/>
              </a:rPr>
              <a:t>A</a:t>
            </a:r>
            <a:r>
              <a:rPr sz="2800" b="1" spc="-10" dirty="0">
                <a:latin typeface="Georgia"/>
                <a:cs typeface="Georgia"/>
              </a:rPr>
              <a:t>G</a:t>
            </a:r>
            <a:r>
              <a:rPr sz="2800" b="1" dirty="0">
                <a:latin typeface="Georgia"/>
                <a:cs typeface="Georgia"/>
              </a:rPr>
              <a:t>H</a:t>
            </a:r>
            <a:r>
              <a:rPr sz="2800" b="1" spc="90" dirty="0">
                <a:latin typeface="Georgia"/>
                <a:cs typeface="Georgia"/>
              </a:rPr>
              <a:t>D</a:t>
            </a:r>
            <a:r>
              <a:rPr sz="2800" b="1" spc="114" dirty="0">
                <a:latin typeface="Georgia"/>
                <a:cs typeface="Georgia"/>
              </a:rPr>
              <a:t>AD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6790" y="215849"/>
            <a:ext cx="7572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40" dirty="0"/>
              <a:t>THE</a:t>
            </a:r>
            <a:r>
              <a:rPr sz="4000" spc="445" dirty="0"/>
              <a:t> </a:t>
            </a:r>
            <a:r>
              <a:rPr sz="4000" spc="125" dirty="0"/>
              <a:t>ABBASSID</a:t>
            </a:r>
            <a:r>
              <a:rPr sz="4000" spc="445" dirty="0"/>
              <a:t> </a:t>
            </a:r>
            <a:r>
              <a:rPr sz="4000" spc="459" dirty="0"/>
              <a:t>DYNASTY</a:t>
            </a:r>
            <a:r>
              <a:rPr sz="4000" spc="455" dirty="0"/>
              <a:t> </a:t>
            </a:r>
            <a:r>
              <a:rPr sz="4000" spc="-405" dirty="0"/>
              <a:t>(2)</a:t>
            </a:r>
            <a:endParaRPr sz="4000"/>
          </a:p>
        </p:txBody>
      </p:sp>
      <p:grpSp>
        <p:nvGrpSpPr>
          <p:cNvPr id="5" name="object 5"/>
          <p:cNvGrpSpPr/>
          <p:nvPr/>
        </p:nvGrpSpPr>
        <p:grpSpPr>
          <a:xfrm>
            <a:off x="0" y="1776476"/>
            <a:ext cx="8991600" cy="4942205"/>
            <a:chOff x="0" y="1776476"/>
            <a:chExt cx="8991600" cy="49422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00" y="3429000"/>
              <a:ext cx="4876800" cy="3289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76476"/>
              <a:ext cx="4171950" cy="37433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40739" y="5682183"/>
            <a:ext cx="27101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78939" algn="l"/>
                <a:tab pos="2397760" algn="l"/>
              </a:tabLst>
            </a:pPr>
            <a:r>
              <a:rPr sz="2400" b="1" spc="25" dirty="0">
                <a:latin typeface="Georgia"/>
                <a:cs typeface="Georgia"/>
              </a:rPr>
              <a:t>ANCIENT </a:t>
            </a:r>
            <a:r>
              <a:rPr sz="2400" b="1" spc="30" dirty="0">
                <a:latin typeface="Georgia"/>
                <a:cs typeface="Georgia"/>
              </a:rPr>
              <a:t> </a:t>
            </a:r>
            <a:r>
              <a:rPr sz="2400" b="1" spc="-140" dirty="0">
                <a:latin typeface="Georgia"/>
                <a:cs typeface="Georgia"/>
              </a:rPr>
              <a:t>LI</a:t>
            </a:r>
            <a:r>
              <a:rPr sz="2400" b="1" spc="-215" dirty="0">
                <a:latin typeface="Georgia"/>
                <a:cs typeface="Georgia"/>
              </a:rPr>
              <a:t>B</a:t>
            </a:r>
            <a:r>
              <a:rPr sz="2400" b="1" spc="30" dirty="0">
                <a:latin typeface="Georgia"/>
                <a:cs typeface="Georgia"/>
              </a:rPr>
              <a:t>RA</a:t>
            </a:r>
            <a:r>
              <a:rPr sz="2400" b="1" spc="-300" dirty="0">
                <a:latin typeface="Georgia"/>
                <a:cs typeface="Georgia"/>
              </a:rPr>
              <a:t>R</a:t>
            </a:r>
            <a:r>
              <a:rPr sz="2400" b="1" spc="190" dirty="0">
                <a:latin typeface="Georgia"/>
                <a:cs typeface="Georgia"/>
              </a:rPr>
              <a:t>Y</a:t>
            </a:r>
            <a:r>
              <a:rPr sz="2400" b="1" dirty="0">
                <a:latin typeface="Georgia"/>
                <a:cs typeface="Georgia"/>
              </a:rPr>
              <a:t>	</a:t>
            </a:r>
            <a:r>
              <a:rPr sz="2400" b="1" spc="-140" dirty="0">
                <a:latin typeface="Georgia"/>
                <a:cs typeface="Georgia"/>
              </a:rPr>
              <a:t>I</a:t>
            </a:r>
            <a:r>
              <a:rPr sz="2400" b="1" spc="155" dirty="0">
                <a:latin typeface="Georgia"/>
                <a:cs typeface="Georgia"/>
              </a:rPr>
              <a:t>N</a:t>
            </a:r>
            <a:r>
              <a:rPr sz="2400" b="1" dirty="0">
                <a:latin typeface="Georgia"/>
                <a:cs typeface="Georgia"/>
              </a:rPr>
              <a:t>	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Georgia"/>
                <a:cs typeface="Georgia"/>
              </a:rPr>
              <a:t>BAGHDAD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40640"/>
            <a:ext cx="87363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55" dirty="0">
                <a:latin typeface="Times New Roman"/>
                <a:cs typeface="Times New Roman"/>
              </a:rPr>
              <a:t>One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spc="95" dirty="0">
                <a:latin typeface="Times New Roman"/>
                <a:cs typeface="Times New Roman"/>
              </a:rPr>
              <a:t>of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spc="100" dirty="0">
                <a:latin typeface="Times New Roman"/>
                <a:cs typeface="Times New Roman"/>
              </a:rPr>
              <a:t>the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145" dirty="0">
                <a:latin typeface="Times New Roman"/>
                <a:cs typeface="Times New Roman"/>
              </a:rPr>
              <a:t>few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55" dirty="0">
                <a:latin typeface="Times New Roman"/>
                <a:cs typeface="Times New Roman"/>
              </a:rPr>
              <a:t>Abbasid </a:t>
            </a:r>
            <a:r>
              <a:rPr sz="1800" b="1" spc="110" dirty="0">
                <a:latin typeface="Times New Roman"/>
                <a:cs typeface="Times New Roman"/>
              </a:rPr>
              <a:t>palaces</a:t>
            </a:r>
            <a:r>
              <a:rPr sz="1800" b="1" spc="80" dirty="0">
                <a:latin typeface="Times New Roman"/>
                <a:cs typeface="Times New Roman"/>
              </a:rPr>
              <a:t> </a:t>
            </a:r>
            <a:r>
              <a:rPr sz="1800" b="1" spc="90" dirty="0">
                <a:latin typeface="Times New Roman"/>
                <a:cs typeface="Times New Roman"/>
              </a:rPr>
              <a:t>left </a:t>
            </a:r>
            <a:r>
              <a:rPr sz="1800" b="1" spc="25" dirty="0">
                <a:latin typeface="Times New Roman"/>
                <a:cs typeface="Times New Roman"/>
              </a:rPr>
              <a:t>in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spc="50" dirty="0">
                <a:latin typeface="Times New Roman"/>
                <a:cs typeface="Times New Roman"/>
              </a:rPr>
              <a:t>Baghdad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95" dirty="0">
                <a:latin typeface="Times New Roman"/>
                <a:cs typeface="Times New Roman"/>
              </a:rPr>
              <a:t>located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75" dirty="0">
                <a:latin typeface="Times New Roman"/>
                <a:cs typeface="Times New Roman"/>
              </a:rPr>
              <a:t>near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100" dirty="0">
                <a:latin typeface="Times New Roman"/>
                <a:cs typeface="Times New Roman"/>
              </a:rPr>
              <a:t>the 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50" dirty="0">
                <a:latin typeface="Times New Roman"/>
                <a:cs typeface="Times New Roman"/>
              </a:rPr>
              <a:t>North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65" dirty="0">
                <a:latin typeface="Times New Roman"/>
                <a:cs typeface="Times New Roman"/>
              </a:rPr>
              <a:t>Gate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80" dirty="0">
                <a:latin typeface="Times New Roman"/>
                <a:cs typeface="Times New Roman"/>
              </a:rPr>
              <a:t>overlooking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100" dirty="0">
                <a:latin typeface="Times New Roman"/>
                <a:cs typeface="Times New Roman"/>
              </a:rPr>
              <a:t>the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80" dirty="0">
                <a:latin typeface="Times New Roman"/>
                <a:cs typeface="Times New Roman"/>
              </a:rPr>
              <a:t>Tigris.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latin typeface="Times New Roman"/>
                <a:cs typeface="Times New Roman"/>
              </a:rPr>
              <a:t>It</a:t>
            </a:r>
            <a:r>
              <a:rPr sz="1800" b="1" spc="120" dirty="0">
                <a:latin typeface="Times New Roman"/>
                <a:cs typeface="Times New Roman"/>
              </a:rPr>
              <a:t> </a:t>
            </a:r>
            <a:r>
              <a:rPr sz="1800" b="1" spc="125" dirty="0">
                <a:latin typeface="Times New Roman"/>
                <a:cs typeface="Times New Roman"/>
              </a:rPr>
              <a:t>is</a:t>
            </a:r>
            <a:r>
              <a:rPr sz="1800" b="1" spc="105" dirty="0">
                <a:latin typeface="Times New Roman"/>
                <a:cs typeface="Times New Roman"/>
              </a:rPr>
              <a:t> believed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95" dirty="0">
                <a:latin typeface="Times New Roman"/>
                <a:cs typeface="Times New Roman"/>
              </a:rPr>
              <a:t>to</a:t>
            </a:r>
            <a:r>
              <a:rPr sz="1800" b="1" spc="110" dirty="0">
                <a:latin typeface="Times New Roman"/>
                <a:cs typeface="Times New Roman"/>
              </a:rPr>
              <a:t> have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125" dirty="0">
                <a:latin typeface="Times New Roman"/>
                <a:cs typeface="Times New Roman"/>
              </a:rPr>
              <a:t>been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20" dirty="0">
                <a:latin typeface="Times New Roman"/>
                <a:cs typeface="Times New Roman"/>
              </a:rPr>
              <a:t>built</a:t>
            </a:r>
            <a:r>
              <a:rPr sz="1800" b="1" spc="80" dirty="0">
                <a:latin typeface="Times New Roman"/>
                <a:cs typeface="Times New Roman"/>
              </a:rPr>
              <a:t> </a:t>
            </a:r>
            <a:r>
              <a:rPr sz="1800" b="1" spc="90" dirty="0">
                <a:latin typeface="Times New Roman"/>
                <a:cs typeface="Times New Roman"/>
              </a:rPr>
              <a:t>by</a:t>
            </a:r>
            <a:r>
              <a:rPr sz="1800" b="1" spc="100" dirty="0">
                <a:latin typeface="Times New Roman"/>
                <a:cs typeface="Times New Roman"/>
              </a:rPr>
              <a:t> </a:t>
            </a:r>
            <a:r>
              <a:rPr sz="1800" b="1" spc="20" dirty="0">
                <a:latin typeface="Times New Roman"/>
                <a:cs typeface="Times New Roman"/>
              </a:rPr>
              <a:t>Caliph</a:t>
            </a:r>
            <a:r>
              <a:rPr sz="1800" b="1" spc="80" dirty="0">
                <a:latin typeface="Times New Roman"/>
                <a:cs typeface="Times New Roman"/>
              </a:rPr>
              <a:t> </a:t>
            </a:r>
            <a:r>
              <a:rPr sz="1800" b="1" spc="190" dirty="0">
                <a:latin typeface="Times New Roman"/>
                <a:cs typeface="Times New Roman"/>
              </a:rPr>
              <a:t>Al-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114" dirty="0">
                <a:latin typeface="Times New Roman"/>
                <a:cs typeface="Times New Roman"/>
              </a:rPr>
              <a:t>Naser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30" dirty="0">
                <a:latin typeface="Times New Roman"/>
                <a:cs typeface="Times New Roman"/>
              </a:rPr>
              <a:t>Ledinillah</a:t>
            </a:r>
            <a:r>
              <a:rPr sz="1800" b="1" spc="75" dirty="0">
                <a:latin typeface="Times New Roman"/>
                <a:cs typeface="Times New Roman"/>
              </a:rPr>
              <a:t> </a:t>
            </a:r>
            <a:r>
              <a:rPr sz="1800" b="1" spc="145" dirty="0">
                <a:latin typeface="Times New Roman"/>
                <a:cs typeface="Times New Roman"/>
              </a:rPr>
              <a:t>(1179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spc="525" dirty="0">
                <a:latin typeface="Times New Roman"/>
                <a:cs typeface="Times New Roman"/>
              </a:rPr>
              <a:t>-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spc="160" dirty="0">
                <a:latin typeface="Times New Roman"/>
                <a:cs typeface="Times New Roman"/>
              </a:rPr>
              <a:t>1225</a:t>
            </a:r>
            <a:r>
              <a:rPr sz="1800" b="1" spc="70" dirty="0">
                <a:latin typeface="Times New Roman"/>
                <a:cs typeface="Times New Roman"/>
              </a:rPr>
              <a:t> </a:t>
            </a:r>
            <a:r>
              <a:rPr sz="1800" b="1" spc="40" dirty="0">
                <a:latin typeface="Times New Roman"/>
                <a:cs typeface="Times New Roman"/>
              </a:rPr>
              <a:t>AD).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7111"/>
            <a:ext cx="83102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821555" algn="l"/>
              </a:tabLst>
            </a:pPr>
            <a:r>
              <a:rPr sz="3600" b="1" spc="-5" dirty="0">
                <a:solidFill>
                  <a:srgbClr val="FFFFFF"/>
                </a:solidFill>
                <a:latin typeface="Georgia"/>
                <a:cs typeface="Georgia"/>
              </a:rPr>
              <a:t>Early</a:t>
            </a:r>
            <a:r>
              <a:rPr sz="3600" b="1" spc="26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Georgia"/>
                <a:cs typeface="Georgia"/>
              </a:rPr>
              <a:t>Abbassid</a:t>
            </a:r>
            <a:r>
              <a:rPr sz="3600" b="1" spc="254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50" dirty="0">
                <a:solidFill>
                  <a:srgbClr val="FFFFFF"/>
                </a:solidFill>
                <a:latin typeface="Georgia"/>
                <a:cs typeface="Georgia"/>
              </a:rPr>
              <a:t>rulers</a:t>
            </a:r>
            <a:r>
              <a:rPr sz="3600" b="1" spc="2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125" dirty="0">
                <a:solidFill>
                  <a:srgbClr val="FFFFFF"/>
                </a:solidFill>
                <a:latin typeface="Georgia"/>
                <a:cs typeface="Georgia"/>
              </a:rPr>
              <a:t>enjoyed</a:t>
            </a:r>
            <a:r>
              <a:rPr sz="3600" b="1" spc="2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35" dirty="0">
                <a:solidFill>
                  <a:srgbClr val="FFFFFF"/>
                </a:solidFill>
                <a:latin typeface="Georgia"/>
                <a:cs typeface="Georgia"/>
              </a:rPr>
              <a:t>great </a:t>
            </a:r>
            <a:r>
              <a:rPr sz="3600" b="1" spc="-9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55" dirty="0">
                <a:solidFill>
                  <a:srgbClr val="FFFFFF"/>
                </a:solidFill>
                <a:latin typeface="Georgia"/>
                <a:cs typeface="Georgia"/>
              </a:rPr>
              <a:t>wealth </a:t>
            </a:r>
            <a:r>
              <a:rPr sz="3600" b="1" spc="-80" dirty="0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sz="3600" b="1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160" dirty="0">
                <a:solidFill>
                  <a:srgbClr val="FFFFFF"/>
                </a:solidFill>
                <a:latin typeface="Georgia"/>
                <a:cs typeface="Georgia"/>
              </a:rPr>
              <a:t>power,</a:t>
            </a:r>
            <a:r>
              <a:rPr sz="3600" b="1" spc="-1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80" dirty="0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sz="3600" b="1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65" dirty="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sz="3600" b="1" spc="-6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50" dirty="0">
                <a:solidFill>
                  <a:srgbClr val="FFFFFF"/>
                </a:solidFill>
                <a:latin typeface="Georgia"/>
                <a:cs typeface="Georgia"/>
              </a:rPr>
              <a:t>Muslim </a:t>
            </a:r>
            <a:r>
              <a:rPr sz="3600" b="1" spc="-9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80" dirty="0">
                <a:solidFill>
                  <a:srgbClr val="FFFFFF"/>
                </a:solidFill>
                <a:latin typeface="Georgia"/>
                <a:cs typeface="Georgia"/>
              </a:rPr>
              <a:t>world</a:t>
            </a:r>
            <a:r>
              <a:rPr sz="3600" b="1" spc="2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spc="-110" dirty="0">
                <a:solidFill>
                  <a:srgbClr val="FFFFFF"/>
                </a:solidFill>
                <a:latin typeface="Georgia"/>
                <a:cs typeface="Georgia"/>
              </a:rPr>
              <a:t>experienced	</a:t>
            </a:r>
            <a:r>
              <a:rPr sz="3600" b="1" spc="-10" dirty="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sz="3600" b="1" spc="2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600" b="1" u="heavy" spc="-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golden</a:t>
            </a:r>
            <a:r>
              <a:rPr sz="3600" b="1" u="heavy" spc="25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 </a:t>
            </a:r>
            <a:r>
              <a:rPr sz="36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age</a:t>
            </a:r>
            <a:r>
              <a:rPr sz="3600" b="1" spc="-50" dirty="0">
                <a:solidFill>
                  <a:srgbClr val="FFFFFF"/>
                </a:solidFill>
                <a:latin typeface="Georgia"/>
                <a:cs typeface="Georgia"/>
              </a:rPr>
              <a:t>.</a:t>
            </a:r>
            <a:endParaRPr sz="3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1561" y="26619"/>
            <a:ext cx="38100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375" dirty="0"/>
              <a:t>EDUCATION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1000" y="1447800"/>
            <a:ext cx="4762500" cy="46577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3540" y="991870"/>
            <a:ext cx="3485515" cy="5391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114" dirty="0">
                <a:latin typeface="Georgia"/>
                <a:cs typeface="Georgia"/>
              </a:rPr>
              <a:t>THE</a:t>
            </a:r>
            <a:r>
              <a:rPr sz="3200" spc="335" dirty="0">
                <a:latin typeface="Georgia"/>
                <a:cs typeface="Georgia"/>
              </a:rPr>
              <a:t> </a:t>
            </a:r>
            <a:r>
              <a:rPr sz="3200" spc="150" dirty="0">
                <a:latin typeface="Georgia"/>
                <a:cs typeface="Georgia"/>
              </a:rPr>
              <a:t>PROPHET </a:t>
            </a:r>
            <a:r>
              <a:rPr sz="3200" spc="155" dirty="0">
                <a:latin typeface="Georgia"/>
                <a:cs typeface="Georgia"/>
              </a:rPr>
              <a:t> </a:t>
            </a:r>
            <a:r>
              <a:rPr sz="3200" spc="390" dirty="0">
                <a:latin typeface="Georgia"/>
                <a:cs typeface="Georgia"/>
              </a:rPr>
              <a:t>MUHAMMAD </a:t>
            </a:r>
            <a:r>
              <a:rPr sz="3200" spc="395" dirty="0">
                <a:latin typeface="Georgia"/>
                <a:cs typeface="Georgia"/>
              </a:rPr>
              <a:t> </a:t>
            </a:r>
            <a:r>
              <a:rPr sz="3200" spc="305" dirty="0">
                <a:latin typeface="Georgia"/>
                <a:cs typeface="Georgia"/>
              </a:rPr>
              <a:t>TAUGHT</a:t>
            </a:r>
            <a:r>
              <a:rPr sz="3200" spc="330" dirty="0">
                <a:latin typeface="Georgia"/>
                <a:cs typeface="Georgia"/>
              </a:rPr>
              <a:t> </a:t>
            </a:r>
            <a:r>
              <a:rPr sz="3200" spc="455" dirty="0">
                <a:latin typeface="Georgia"/>
                <a:cs typeface="Georgia"/>
              </a:rPr>
              <a:t>A </a:t>
            </a:r>
            <a:r>
              <a:rPr sz="3200" spc="459" dirty="0">
                <a:latin typeface="Georgia"/>
                <a:cs typeface="Georgia"/>
              </a:rPr>
              <a:t> </a:t>
            </a:r>
            <a:r>
              <a:rPr sz="3200" spc="35" dirty="0">
                <a:latin typeface="Georgia"/>
                <a:cs typeface="Georgia"/>
              </a:rPr>
              <a:t>RESPECT</a:t>
            </a:r>
            <a:r>
              <a:rPr sz="3200" spc="40" dirty="0">
                <a:latin typeface="Georgia"/>
                <a:cs typeface="Georgia"/>
              </a:rPr>
              <a:t> </a:t>
            </a:r>
            <a:r>
              <a:rPr sz="3200" spc="170" dirty="0">
                <a:latin typeface="Georgia"/>
                <a:cs typeface="Georgia"/>
              </a:rPr>
              <a:t>FOR </a:t>
            </a:r>
            <a:r>
              <a:rPr sz="3200" spc="175" dirty="0">
                <a:latin typeface="Georgia"/>
                <a:cs typeface="Georgia"/>
              </a:rPr>
              <a:t> </a:t>
            </a:r>
            <a:r>
              <a:rPr sz="3200" spc="204" dirty="0">
                <a:latin typeface="Georgia"/>
                <a:cs typeface="Georgia"/>
              </a:rPr>
              <a:t>LEARNING </a:t>
            </a:r>
            <a:r>
              <a:rPr sz="3200" spc="210" dirty="0">
                <a:latin typeface="Georgia"/>
                <a:cs typeface="Georgia"/>
              </a:rPr>
              <a:t> </a:t>
            </a:r>
            <a:r>
              <a:rPr sz="3200" spc="295" dirty="0">
                <a:latin typeface="Georgia"/>
                <a:cs typeface="Georgia"/>
              </a:rPr>
              <a:t>THAT </a:t>
            </a:r>
            <a:r>
              <a:rPr sz="3200" spc="300" dirty="0">
                <a:latin typeface="Georgia"/>
                <a:cs typeface="Georgia"/>
              </a:rPr>
              <a:t> </a:t>
            </a:r>
            <a:r>
              <a:rPr sz="3200" spc="275" dirty="0">
                <a:latin typeface="Georgia"/>
                <a:cs typeface="Georgia"/>
              </a:rPr>
              <a:t>CONTINUED </a:t>
            </a:r>
            <a:r>
              <a:rPr sz="3200" spc="215" dirty="0">
                <a:latin typeface="Georgia"/>
                <a:cs typeface="Georgia"/>
              </a:rPr>
              <a:t>IN </a:t>
            </a:r>
            <a:r>
              <a:rPr sz="3200" spc="-755" dirty="0">
                <a:latin typeface="Georgia"/>
                <a:cs typeface="Georgia"/>
              </a:rPr>
              <a:t> </a:t>
            </a:r>
            <a:r>
              <a:rPr sz="3200" spc="155" dirty="0">
                <a:latin typeface="Georgia"/>
                <a:cs typeface="Georgia"/>
              </a:rPr>
              <a:t>MUSLIM </a:t>
            </a:r>
            <a:r>
              <a:rPr sz="3200" spc="160" dirty="0">
                <a:latin typeface="Georgia"/>
                <a:cs typeface="Georgia"/>
              </a:rPr>
              <a:t> </a:t>
            </a:r>
            <a:r>
              <a:rPr sz="3200" spc="185" dirty="0">
                <a:latin typeface="Georgia"/>
                <a:cs typeface="Georgia"/>
              </a:rPr>
              <a:t>CULTURE </a:t>
            </a:r>
            <a:r>
              <a:rPr sz="3200" spc="190" dirty="0">
                <a:latin typeface="Georgia"/>
                <a:cs typeface="Georgia"/>
              </a:rPr>
              <a:t> </a:t>
            </a:r>
            <a:r>
              <a:rPr sz="3200" spc="315" dirty="0">
                <a:latin typeface="Georgia"/>
                <a:cs typeface="Georgia"/>
              </a:rPr>
              <a:t>THROUGHOUT </a:t>
            </a:r>
            <a:r>
              <a:rPr sz="3200" spc="-760" dirty="0">
                <a:latin typeface="Georgia"/>
                <a:cs typeface="Georgia"/>
              </a:rPr>
              <a:t> </a:t>
            </a:r>
            <a:r>
              <a:rPr sz="3200" spc="114" dirty="0">
                <a:latin typeface="Georgia"/>
                <a:cs typeface="Georgia"/>
              </a:rPr>
              <a:t>THE</a:t>
            </a:r>
            <a:r>
              <a:rPr sz="3200" spc="345" dirty="0">
                <a:latin typeface="Georgia"/>
                <a:cs typeface="Georgia"/>
              </a:rPr>
              <a:t> </a:t>
            </a:r>
            <a:r>
              <a:rPr sz="3200" spc="55" dirty="0">
                <a:latin typeface="Georgia"/>
                <a:cs typeface="Georgia"/>
              </a:rPr>
              <a:t>AGES</a:t>
            </a:r>
            <a:endParaRPr sz="3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1392" y="0"/>
            <a:ext cx="52927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375" dirty="0">
                <a:solidFill>
                  <a:srgbClr val="FCF117"/>
                </a:solidFill>
              </a:rPr>
              <a:t>CORDOBA,</a:t>
            </a:r>
            <a:r>
              <a:rPr sz="4400" spc="409" dirty="0">
                <a:solidFill>
                  <a:srgbClr val="FCF117"/>
                </a:solidFill>
              </a:rPr>
              <a:t> </a:t>
            </a:r>
            <a:r>
              <a:rPr sz="4400" spc="185" dirty="0">
                <a:solidFill>
                  <a:srgbClr val="FCF117"/>
                </a:solidFill>
              </a:rPr>
              <a:t>SPAIN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04800" y="838200"/>
            <a:ext cx="8534400" cy="5751830"/>
            <a:chOff x="304800" y="838200"/>
            <a:chExt cx="8534400" cy="57518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838200"/>
              <a:ext cx="4114800" cy="2263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0" y="1904872"/>
              <a:ext cx="2895600" cy="28147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3962463"/>
              <a:ext cx="4238625" cy="26272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2400" y="3124200"/>
              <a:ext cx="1990725" cy="1019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0785" y="0"/>
            <a:ext cx="43535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315" dirty="0">
                <a:solidFill>
                  <a:srgbClr val="0099FF"/>
                </a:solidFill>
              </a:rPr>
              <a:t>CAIRO,</a:t>
            </a:r>
            <a:r>
              <a:rPr sz="4400" spc="420" dirty="0">
                <a:solidFill>
                  <a:srgbClr val="0099FF"/>
                </a:solidFill>
              </a:rPr>
              <a:t> </a:t>
            </a:r>
            <a:r>
              <a:rPr sz="4400" spc="275" dirty="0">
                <a:solidFill>
                  <a:srgbClr val="0099FF"/>
                </a:solidFill>
              </a:rPr>
              <a:t>EGYPT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04800" y="685800"/>
            <a:ext cx="8839200" cy="6172200"/>
            <a:chOff x="304800" y="685800"/>
            <a:chExt cx="8839200" cy="61722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762000"/>
              <a:ext cx="3581400" cy="45258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2125" y="685800"/>
              <a:ext cx="3571875" cy="4762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6600" y="4124325"/>
              <a:ext cx="3124200" cy="27336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12870" y="179273"/>
            <a:ext cx="13169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65" dirty="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sz="4400" b="1" spc="80" dirty="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sz="4400" b="1" spc="155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44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1068070"/>
            <a:ext cx="7499350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  <a:tab pos="4804410" algn="l"/>
              </a:tabLst>
            </a:pPr>
            <a:r>
              <a:rPr sz="3200" spc="155" dirty="0">
                <a:solidFill>
                  <a:srgbClr val="FFFFFF"/>
                </a:solidFill>
                <a:latin typeface="Georgia"/>
                <a:cs typeface="Georgia"/>
              </a:rPr>
              <a:t>MUSLIM</a:t>
            </a:r>
            <a:r>
              <a:rPr sz="3200" spc="3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Georgia"/>
                <a:cs typeface="Georgia"/>
              </a:rPr>
              <a:t>RELIGIOUS	</a:t>
            </a:r>
            <a:r>
              <a:rPr sz="3200" spc="50" dirty="0">
                <a:solidFill>
                  <a:srgbClr val="FFFFFF"/>
                </a:solidFill>
                <a:latin typeface="Georgia"/>
                <a:cs typeface="Georgia"/>
              </a:rPr>
              <a:t>LEADERS </a:t>
            </a:r>
            <a:r>
              <a:rPr sz="3200" spc="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160" dirty="0">
                <a:solidFill>
                  <a:srgbClr val="FFFFFF"/>
                </a:solidFill>
                <a:latin typeface="Georgia"/>
                <a:cs typeface="Georgia"/>
              </a:rPr>
              <a:t>FORBADE</a:t>
            </a:r>
            <a:r>
              <a:rPr sz="3200" spc="3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114" dirty="0">
                <a:solidFill>
                  <a:srgbClr val="FFFFFF"/>
                </a:solidFill>
                <a:latin typeface="Georgia"/>
                <a:cs typeface="Georgia"/>
              </a:rPr>
              <a:t>ARTISTS</a:t>
            </a:r>
            <a:r>
              <a:rPr sz="3200" spc="3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55" dirty="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sz="3200" spc="3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25" dirty="0">
                <a:solidFill>
                  <a:srgbClr val="FFFFFF"/>
                </a:solidFill>
                <a:latin typeface="Georgia"/>
                <a:cs typeface="Georgia"/>
              </a:rPr>
              <a:t>PORTRAY </a:t>
            </a:r>
            <a:r>
              <a:rPr sz="3200" spc="-7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50" dirty="0">
                <a:solidFill>
                  <a:srgbClr val="FFFFFF"/>
                </a:solidFill>
                <a:latin typeface="Georgia"/>
                <a:cs typeface="Georgia"/>
              </a:rPr>
              <a:t>GOD</a:t>
            </a:r>
            <a:r>
              <a:rPr sz="3200" spc="3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05" dirty="0">
                <a:solidFill>
                  <a:srgbClr val="FFFFFF"/>
                </a:solidFill>
                <a:latin typeface="Georgia"/>
                <a:cs typeface="Georgia"/>
              </a:rPr>
              <a:t>OR</a:t>
            </a:r>
            <a:r>
              <a:rPr sz="3200" spc="3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95" dirty="0">
                <a:solidFill>
                  <a:srgbClr val="FFFFFF"/>
                </a:solidFill>
                <a:latin typeface="Georgia"/>
                <a:cs typeface="Georgia"/>
              </a:rPr>
              <a:t>MOHAMMAD</a:t>
            </a:r>
            <a:r>
              <a:rPr sz="3200" spc="3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215" dirty="0">
                <a:solidFill>
                  <a:srgbClr val="FFFFFF"/>
                </a:solidFill>
                <a:latin typeface="Georgia"/>
                <a:cs typeface="Georgia"/>
              </a:rPr>
              <a:t>IN </a:t>
            </a:r>
            <a:r>
              <a:rPr sz="3200" spc="2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Georgia"/>
                <a:cs typeface="Georgia"/>
              </a:rPr>
              <a:t>RELIGIOUS</a:t>
            </a:r>
            <a:r>
              <a:rPr sz="3200" spc="3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spc="335" dirty="0">
                <a:solidFill>
                  <a:srgbClr val="FFFFFF"/>
                </a:solidFill>
                <a:latin typeface="Georgia"/>
                <a:cs typeface="Georgia"/>
              </a:rPr>
              <a:t>ART</a:t>
            </a:r>
            <a:endParaRPr sz="3200" dirty="0">
              <a:latin typeface="Georgia"/>
              <a:cs typeface="Georgia"/>
            </a:endParaRPr>
          </a:p>
          <a:p>
            <a:pPr marL="12700" marR="4237990">
              <a:lnSpc>
                <a:spcPct val="12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150" dirty="0">
                <a:solidFill>
                  <a:srgbClr val="FFFFFF"/>
                </a:solidFill>
                <a:latin typeface="Georgia"/>
                <a:cs typeface="Georgia"/>
              </a:rPr>
              <a:t>INSTEAD </a:t>
            </a:r>
            <a:r>
              <a:rPr sz="3200" spc="1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b="1" u="heavy" spc="1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C</a:t>
            </a:r>
            <a:r>
              <a:rPr sz="3200" b="1" u="heavy" spc="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A</a:t>
            </a:r>
            <a:r>
              <a:rPr sz="3200" b="1" u="heavy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eorgia"/>
                <a:cs typeface="Georgia"/>
              </a:rPr>
              <a:t>LLIGRAPHY </a:t>
            </a:r>
            <a:r>
              <a:rPr sz="3200" b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b="1" spc="-145" dirty="0">
                <a:solidFill>
                  <a:srgbClr val="FFFFFF"/>
                </a:solidFill>
                <a:latin typeface="Georgia"/>
                <a:cs typeface="Georgia"/>
              </a:rPr>
              <a:t>WAS</a:t>
            </a:r>
            <a:r>
              <a:rPr sz="3200" b="1" spc="2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3200" b="1" spc="-45" dirty="0">
                <a:solidFill>
                  <a:srgbClr val="FFFFFF"/>
                </a:solidFill>
                <a:latin typeface="Georgia"/>
                <a:cs typeface="Georgia"/>
              </a:rPr>
              <a:t>POPULAR</a:t>
            </a:r>
            <a:endParaRPr sz="3200" dirty="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2819400"/>
            <a:ext cx="4495799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14141FC-8189-47F8-821A-FC9A4E91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288350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59E17F-18CC-2F65-1770-2AA503FE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10047"/>
            <a:ext cx="6836664" cy="1645920"/>
          </a:xfrm>
        </p:spPr>
        <p:txBody>
          <a:bodyPr>
            <a:normAutofit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DECORATIONS FOR BUILDINGS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980964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15743" y="1326149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Imagen que contiene grande, tela, verde, cuarto&#10;&#10;Descripción generada automáticamente">
            <a:extLst>
              <a:ext uri="{FF2B5EF4-FFF2-40B4-BE49-F238E27FC236}">
                <a16:creationId xmlns:a16="http://schemas.microsoft.com/office/drawing/2014/main" id="{3D7E4D06-4771-A7EB-2ECA-970E4ED6B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5" b="-3"/>
          <a:stretch/>
        </p:blipFill>
        <p:spPr bwMode="auto">
          <a:xfrm flipH="1">
            <a:off x="418338" y="2606462"/>
            <a:ext cx="2688336" cy="3639312"/>
          </a:xfrm>
          <a:prstGeom prst="rect">
            <a:avLst/>
          </a:prstGeom>
          <a:noFill/>
        </p:spPr>
      </p:pic>
      <p:pic>
        <p:nvPicPr>
          <p:cNvPr id="6" name="Imagen 5" descr="Imagen que contiene edificio, tabla, alfombra&#10;&#10;Descripción generada automáticamente">
            <a:extLst>
              <a:ext uri="{FF2B5EF4-FFF2-40B4-BE49-F238E27FC236}">
                <a16:creationId xmlns:a16="http://schemas.microsoft.com/office/drawing/2014/main" id="{65188486-482A-0F62-9A75-5034A0257D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7" r="28216" b="2"/>
          <a:stretch/>
        </p:blipFill>
        <p:spPr bwMode="auto">
          <a:xfrm>
            <a:off x="3260699" y="2606462"/>
            <a:ext cx="2688336" cy="3639312"/>
          </a:xfrm>
          <a:prstGeom prst="rect">
            <a:avLst/>
          </a:prstGeom>
          <a:noFill/>
        </p:spPr>
      </p:pic>
      <p:pic>
        <p:nvPicPr>
          <p:cNvPr id="5" name="Imagen 4" descr="Patrón de fondo&#10;&#10;Descripción generada automáticamente">
            <a:extLst>
              <a:ext uri="{FF2B5EF4-FFF2-40B4-BE49-F238E27FC236}">
                <a16:creationId xmlns:a16="http://schemas.microsoft.com/office/drawing/2014/main" id="{5FFDA344-380D-CEB9-CE02-1C2287BEAD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1" r="22874" b="2"/>
          <a:stretch/>
        </p:blipFill>
        <p:spPr bwMode="auto">
          <a:xfrm>
            <a:off x="6103061" y="2606462"/>
            <a:ext cx="2688336" cy="3639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4715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50998" y="179273"/>
            <a:ext cx="3843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35" dirty="0">
                <a:solidFill>
                  <a:srgbClr val="FF3300"/>
                </a:solidFill>
                <a:latin typeface="Georgia"/>
                <a:cs typeface="Georgia"/>
              </a:rPr>
              <a:t>LITERATURE</a:t>
            </a:r>
            <a:endParaRPr sz="44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418044"/>
            <a:ext cx="7096759" cy="401510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5600" marR="727075" indent="-342900">
              <a:lnSpc>
                <a:spcPts val="3840"/>
              </a:lnSpc>
              <a:spcBef>
                <a:spcPts val="405"/>
              </a:spcBef>
              <a:buSzPct val="95522"/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350" i="1" u="heavy" spc="9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ONE</a:t>
            </a:r>
            <a:r>
              <a:rPr sz="3350" i="1" u="heavy" spc="3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 </a:t>
            </a:r>
            <a:r>
              <a:rPr sz="3350" i="1" u="heavy" spc="19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THOUSAND</a:t>
            </a:r>
            <a:r>
              <a:rPr sz="3350" i="1" u="heavy" spc="32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 </a:t>
            </a:r>
            <a:r>
              <a:rPr sz="3350" i="1" u="heavy" spc="31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AND</a:t>
            </a:r>
            <a:r>
              <a:rPr sz="3350" i="1" u="heavy" spc="33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 </a:t>
            </a:r>
            <a:r>
              <a:rPr sz="3350" i="1" u="heavy" spc="9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ONE </a:t>
            </a:r>
            <a:r>
              <a:rPr sz="3350" i="1" spc="-795" dirty="0">
                <a:solidFill>
                  <a:srgbClr val="FF3300"/>
                </a:solidFill>
                <a:latin typeface="Georgia"/>
                <a:cs typeface="Georgia"/>
              </a:rPr>
              <a:t> </a:t>
            </a:r>
            <a:r>
              <a:rPr sz="3350" i="1" u="heavy" spc="8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Georgia"/>
                <a:cs typeface="Georgia"/>
              </a:rPr>
              <a:t>NIGHTS</a:t>
            </a:r>
            <a:endParaRPr sz="3350" dirty="0">
              <a:latin typeface="Georgia"/>
              <a:cs typeface="Georgia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  <a:tab pos="6165850" algn="l"/>
              </a:tabLst>
            </a:pPr>
            <a:r>
              <a:rPr sz="2800" spc="195" dirty="0">
                <a:solidFill>
                  <a:srgbClr val="FF3300"/>
                </a:solidFill>
                <a:latin typeface="Georgia"/>
                <a:cs typeface="Georgia"/>
              </a:rPr>
              <a:t>INC</a:t>
            </a:r>
            <a:r>
              <a:rPr sz="2800" spc="200" dirty="0">
                <a:solidFill>
                  <a:srgbClr val="FF3300"/>
                </a:solidFill>
                <a:latin typeface="Georgia"/>
                <a:cs typeface="Georgia"/>
              </a:rPr>
              <a:t>L</a:t>
            </a:r>
            <a:r>
              <a:rPr sz="2800" spc="305" dirty="0">
                <a:solidFill>
                  <a:srgbClr val="FF3300"/>
                </a:solidFill>
                <a:latin typeface="Georgia"/>
                <a:cs typeface="Georgia"/>
              </a:rPr>
              <a:t>U</a:t>
            </a:r>
            <a:r>
              <a:rPr sz="2800" spc="315" dirty="0">
                <a:solidFill>
                  <a:srgbClr val="FF3300"/>
                </a:solidFill>
                <a:latin typeface="Georgia"/>
                <a:cs typeface="Georgia"/>
              </a:rPr>
              <a:t>D</a:t>
            </a:r>
            <a:r>
              <a:rPr sz="2800" spc="-254" dirty="0">
                <a:solidFill>
                  <a:srgbClr val="FF3300"/>
                </a:solidFill>
                <a:latin typeface="Georgia"/>
                <a:cs typeface="Georgia"/>
              </a:rPr>
              <a:t>E</a:t>
            </a:r>
            <a:r>
              <a:rPr sz="2800" spc="-215" dirty="0">
                <a:solidFill>
                  <a:srgbClr val="FF3300"/>
                </a:solidFill>
                <a:latin typeface="Georgia"/>
                <a:cs typeface="Georgia"/>
              </a:rPr>
              <a:t>S</a:t>
            </a:r>
            <a:r>
              <a:rPr sz="2800" spc="315" dirty="0">
                <a:solidFill>
                  <a:srgbClr val="FF3300"/>
                </a:solidFill>
                <a:latin typeface="Georgia"/>
                <a:cs typeface="Georgia"/>
              </a:rPr>
              <a:t> </a:t>
            </a:r>
            <a:r>
              <a:rPr sz="2800" spc="-15" dirty="0">
                <a:solidFill>
                  <a:srgbClr val="FF3300"/>
                </a:solidFill>
                <a:latin typeface="Georgia"/>
                <a:cs typeface="Georgia"/>
              </a:rPr>
              <a:t>FABLE</a:t>
            </a:r>
            <a:r>
              <a:rPr sz="2800" spc="-5" dirty="0">
                <a:solidFill>
                  <a:srgbClr val="FF3300"/>
                </a:solidFill>
                <a:latin typeface="Georgia"/>
                <a:cs typeface="Georgia"/>
              </a:rPr>
              <a:t>S</a:t>
            </a:r>
            <a:r>
              <a:rPr sz="2800" spc="-85" dirty="0">
                <a:solidFill>
                  <a:srgbClr val="FF3300"/>
                </a:solidFill>
                <a:latin typeface="Georgia"/>
                <a:cs typeface="Georgia"/>
              </a:rPr>
              <a:t>,</a:t>
            </a:r>
            <a:r>
              <a:rPr sz="2800" spc="325" dirty="0">
                <a:solidFill>
                  <a:srgbClr val="FF3300"/>
                </a:solidFill>
                <a:latin typeface="Georgia"/>
                <a:cs typeface="Georgia"/>
              </a:rPr>
              <a:t> </a:t>
            </a:r>
            <a:r>
              <a:rPr sz="2800" spc="315" dirty="0">
                <a:solidFill>
                  <a:srgbClr val="FF3300"/>
                </a:solidFill>
                <a:latin typeface="Georgia"/>
                <a:cs typeface="Georgia"/>
              </a:rPr>
              <a:t>HUM</a:t>
            </a:r>
            <a:r>
              <a:rPr sz="2800" spc="285" dirty="0">
                <a:solidFill>
                  <a:srgbClr val="FF3300"/>
                </a:solidFill>
                <a:latin typeface="Georgia"/>
                <a:cs typeface="Georgia"/>
              </a:rPr>
              <a:t>O</a:t>
            </a:r>
            <a:r>
              <a:rPr sz="2800" spc="50" dirty="0">
                <a:solidFill>
                  <a:srgbClr val="FF3300"/>
                </a:solidFill>
                <a:latin typeface="Georgia"/>
                <a:cs typeface="Georgia"/>
              </a:rPr>
              <a:t>R,</a:t>
            </a:r>
            <a:r>
              <a:rPr sz="2800" dirty="0">
                <a:solidFill>
                  <a:srgbClr val="FF3300"/>
                </a:solidFill>
                <a:latin typeface="Georgia"/>
                <a:cs typeface="Georgia"/>
              </a:rPr>
              <a:t>	</a:t>
            </a:r>
            <a:r>
              <a:rPr sz="2800" spc="265" dirty="0">
                <a:solidFill>
                  <a:srgbClr val="FF3300"/>
                </a:solidFill>
                <a:latin typeface="Georgia"/>
                <a:cs typeface="Georgia"/>
              </a:rPr>
              <a:t>AND  </a:t>
            </a:r>
            <a:r>
              <a:rPr sz="2800" spc="254" dirty="0">
                <a:solidFill>
                  <a:srgbClr val="FF3300"/>
                </a:solidFill>
                <a:latin typeface="Georgia"/>
                <a:cs typeface="Georgia"/>
              </a:rPr>
              <a:t>ROMANCE</a:t>
            </a:r>
            <a:endParaRPr sz="2800" dirty="0">
              <a:latin typeface="Georgia"/>
              <a:cs typeface="Georgia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  <a:tab pos="2875915" algn="l"/>
              </a:tabLst>
            </a:pPr>
            <a:r>
              <a:rPr sz="2800" spc="229" dirty="0">
                <a:solidFill>
                  <a:srgbClr val="FF3300"/>
                </a:solidFill>
                <a:latin typeface="Georgia"/>
                <a:cs typeface="Georgia"/>
              </a:rPr>
              <a:t>“ARABIAN	</a:t>
            </a:r>
            <a:r>
              <a:rPr sz="2800" spc="140" dirty="0">
                <a:solidFill>
                  <a:srgbClr val="FF3300"/>
                </a:solidFill>
                <a:latin typeface="Georgia"/>
                <a:cs typeface="Georgia"/>
              </a:rPr>
              <a:t>NIGHTS”</a:t>
            </a:r>
            <a:endParaRPr sz="2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 dirty="0">
              <a:latin typeface="Georgia"/>
              <a:cs typeface="Georgia"/>
            </a:endParaRPr>
          </a:p>
          <a:p>
            <a:pPr marL="469900" marR="2910840">
              <a:lnSpc>
                <a:spcPct val="120000"/>
              </a:lnSpc>
              <a:tabLst>
                <a:tab pos="1671320" algn="l"/>
              </a:tabLst>
            </a:pPr>
            <a:r>
              <a:rPr sz="2800" spc="150" dirty="0">
                <a:solidFill>
                  <a:srgbClr val="FF3300"/>
                </a:solidFill>
                <a:latin typeface="Georgia"/>
                <a:cs typeface="Georgia"/>
              </a:rPr>
              <a:t>*POETRY</a:t>
            </a:r>
            <a:r>
              <a:rPr sz="2800" spc="250" dirty="0">
                <a:solidFill>
                  <a:srgbClr val="FF3300"/>
                </a:solidFill>
                <a:latin typeface="Georgia"/>
                <a:cs typeface="Georgia"/>
              </a:rPr>
              <a:t> </a:t>
            </a:r>
            <a:r>
              <a:rPr sz="2800" spc="190" dirty="0">
                <a:solidFill>
                  <a:srgbClr val="FF3300"/>
                </a:solidFill>
                <a:latin typeface="Georgia"/>
                <a:cs typeface="Georgia"/>
              </a:rPr>
              <a:t>FAVORED </a:t>
            </a:r>
            <a:r>
              <a:rPr sz="2800" spc="-660" dirty="0">
                <a:solidFill>
                  <a:srgbClr val="FF3300"/>
                </a:solidFill>
                <a:latin typeface="Georgia"/>
                <a:cs typeface="Georgia"/>
              </a:rPr>
              <a:t> </a:t>
            </a:r>
            <a:r>
              <a:rPr sz="2800" spc="170" dirty="0">
                <a:solidFill>
                  <a:srgbClr val="FF3300"/>
                </a:solidFill>
                <a:latin typeface="Georgia"/>
                <a:cs typeface="Georgia"/>
              </a:rPr>
              <a:t>OVER	</a:t>
            </a:r>
            <a:r>
              <a:rPr sz="2800" spc="50" dirty="0">
                <a:solidFill>
                  <a:srgbClr val="FF3300"/>
                </a:solidFill>
                <a:latin typeface="Georgia"/>
                <a:cs typeface="Georgia"/>
              </a:rPr>
              <a:t>TALES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4114800"/>
            <a:ext cx="3809999" cy="27431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90701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2145" y="453974"/>
            <a:ext cx="53041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05" dirty="0"/>
              <a:t>MATH</a:t>
            </a:r>
            <a:r>
              <a:rPr sz="4400" spc="459" dirty="0"/>
              <a:t> </a:t>
            </a:r>
            <a:r>
              <a:rPr sz="4400" spc="270" dirty="0"/>
              <a:t>&amp;</a:t>
            </a:r>
            <a:r>
              <a:rPr sz="4400" spc="495" dirty="0"/>
              <a:t> </a:t>
            </a:r>
            <a:r>
              <a:rPr sz="4400" spc="95" dirty="0"/>
              <a:t>SCIENCE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601546"/>
            <a:ext cx="7728584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  <a:tab pos="2910205" algn="l"/>
              </a:tabLst>
            </a:pPr>
            <a:r>
              <a:rPr sz="3200" spc="100" dirty="0">
                <a:latin typeface="Georgia"/>
                <a:cs typeface="Georgia"/>
              </a:rPr>
              <a:t>MUSLIMS</a:t>
            </a:r>
            <a:r>
              <a:rPr sz="3200" spc="330" dirty="0">
                <a:latin typeface="Georgia"/>
                <a:cs typeface="Georgia"/>
              </a:rPr>
              <a:t> </a:t>
            </a:r>
            <a:r>
              <a:rPr sz="3200" spc="80" dirty="0">
                <a:latin typeface="Georgia"/>
                <a:cs typeface="Georgia"/>
              </a:rPr>
              <a:t>PIONEERED</a:t>
            </a:r>
            <a:r>
              <a:rPr sz="3200" spc="335" dirty="0">
                <a:latin typeface="Georgia"/>
                <a:cs typeface="Georgia"/>
              </a:rPr>
              <a:t> </a:t>
            </a:r>
            <a:r>
              <a:rPr sz="3200" spc="120" dirty="0">
                <a:latin typeface="Georgia"/>
                <a:cs typeface="Georgia"/>
              </a:rPr>
              <a:t>THE</a:t>
            </a:r>
            <a:r>
              <a:rPr sz="3200" spc="335" dirty="0">
                <a:latin typeface="Georgia"/>
                <a:cs typeface="Georgia"/>
              </a:rPr>
              <a:t> </a:t>
            </a:r>
            <a:r>
              <a:rPr sz="3200" spc="285" dirty="0">
                <a:latin typeface="Georgia"/>
                <a:cs typeface="Georgia"/>
              </a:rPr>
              <a:t>STUDY </a:t>
            </a:r>
            <a:r>
              <a:rPr sz="3200" spc="-760" dirty="0">
                <a:latin typeface="Georgia"/>
                <a:cs typeface="Georgia"/>
              </a:rPr>
              <a:t> </a:t>
            </a:r>
            <a:r>
              <a:rPr sz="3200" spc="150" dirty="0">
                <a:latin typeface="Georgia"/>
                <a:cs typeface="Georgia"/>
              </a:rPr>
              <a:t>OF </a:t>
            </a:r>
            <a:r>
              <a:rPr sz="3200" b="1" spc="-95" dirty="0">
                <a:latin typeface="Georgia"/>
                <a:cs typeface="Georgia"/>
              </a:rPr>
              <a:t>ALGEBRA</a:t>
            </a:r>
            <a:r>
              <a:rPr sz="3200" b="1" spc="-90" dirty="0">
                <a:latin typeface="Georgia"/>
                <a:cs typeface="Georgia"/>
              </a:rPr>
              <a:t> </a:t>
            </a:r>
            <a:r>
              <a:rPr sz="3200" spc="425" dirty="0">
                <a:latin typeface="Georgia"/>
                <a:cs typeface="Georgia"/>
              </a:rPr>
              <a:t>AND </a:t>
            </a:r>
            <a:r>
              <a:rPr sz="3200" spc="245" dirty="0">
                <a:latin typeface="Georgia"/>
                <a:cs typeface="Georgia"/>
              </a:rPr>
              <a:t>MADE </a:t>
            </a:r>
            <a:r>
              <a:rPr sz="3200" spc="165" dirty="0">
                <a:latin typeface="Georgia"/>
                <a:cs typeface="Georgia"/>
              </a:rPr>
              <a:t>HUGE </a:t>
            </a:r>
            <a:r>
              <a:rPr sz="3200" spc="170" dirty="0">
                <a:latin typeface="Georgia"/>
                <a:cs typeface="Georgia"/>
              </a:rPr>
              <a:t> </a:t>
            </a:r>
            <a:r>
              <a:rPr sz="3200" spc="15" dirty="0">
                <a:latin typeface="Georgia"/>
                <a:cs typeface="Georgia"/>
              </a:rPr>
              <a:t>STRIDES</a:t>
            </a:r>
            <a:r>
              <a:rPr sz="3200" spc="375" dirty="0">
                <a:latin typeface="Georgia"/>
                <a:cs typeface="Georgia"/>
              </a:rPr>
              <a:t> </a:t>
            </a:r>
            <a:r>
              <a:rPr sz="3200" spc="215" dirty="0">
                <a:latin typeface="Georgia"/>
                <a:cs typeface="Georgia"/>
              </a:rPr>
              <a:t>IN	</a:t>
            </a:r>
            <a:r>
              <a:rPr sz="3200" b="1" spc="60" dirty="0">
                <a:latin typeface="Georgia"/>
                <a:cs typeface="Georgia"/>
              </a:rPr>
              <a:t>ASTRONOMY</a:t>
            </a:r>
            <a:r>
              <a:rPr sz="3200" b="1" spc="285" dirty="0">
                <a:latin typeface="Georgia"/>
                <a:cs typeface="Georgia"/>
              </a:rPr>
              <a:t> </a:t>
            </a:r>
            <a:r>
              <a:rPr sz="3200" spc="425" dirty="0">
                <a:latin typeface="Georgia"/>
                <a:cs typeface="Georgia"/>
              </a:rPr>
              <a:t>AND </a:t>
            </a:r>
            <a:r>
              <a:rPr sz="3200" spc="430" dirty="0">
                <a:latin typeface="Georgia"/>
                <a:cs typeface="Georgia"/>
              </a:rPr>
              <a:t> </a:t>
            </a:r>
            <a:r>
              <a:rPr sz="3200" b="1" spc="-90" dirty="0">
                <a:latin typeface="Georgia"/>
                <a:cs typeface="Georgia"/>
              </a:rPr>
              <a:t>MEDICINE</a:t>
            </a:r>
            <a:endParaRPr sz="3200" dirty="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5800" y="3505136"/>
            <a:ext cx="7867650" cy="2865755"/>
            <a:chOff x="685800" y="3505136"/>
            <a:chExt cx="7867650" cy="28657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0" y="3505136"/>
              <a:ext cx="3371850" cy="28655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4190999"/>
              <a:ext cx="1828800" cy="1828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00" y="4343399"/>
              <a:ext cx="1371600" cy="1371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1258" y="0"/>
            <a:ext cx="77050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40100" algn="l"/>
              </a:tabLst>
            </a:pPr>
            <a:r>
              <a:rPr sz="4000" spc="204" dirty="0"/>
              <a:t>EC</a:t>
            </a:r>
            <a:r>
              <a:rPr sz="4000" spc="245" dirty="0"/>
              <a:t>O</a:t>
            </a:r>
            <a:r>
              <a:rPr sz="4000" spc="400" dirty="0"/>
              <a:t>NOMIC</a:t>
            </a:r>
            <a:r>
              <a:rPr sz="4000" dirty="0"/>
              <a:t>	</a:t>
            </a:r>
            <a:r>
              <a:rPr sz="4000" spc="440" dirty="0"/>
              <a:t>AC</a:t>
            </a:r>
            <a:r>
              <a:rPr sz="4000" spc="560" dirty="0"/>
              <a:t>H</a:t>
            </a:r>
            <a:r>
              <a:rPr sz="4000" spc="-25" dirty="0"/>
              <a:t>IEV</a:t>
            </a:r>
            <a:r>
              <a:rPr sz="4000" spc="-15" dirty="0"/>
              <a:t>E</a:t>
            </a:r>
            <a:r>
              <a:rPr sz="4000" spc="295" dirty="0"/>
              <a:t>MEN</a:t>
            </a:r>
            <a:r>
              <a:rPr sz="4000" spc="245" dirty="0"/>
              <a:t>T</a:t>
            </a:r>
            <a:r>
              <a:rPr sz="4000" spc="-330" dirty="0"/>
              <a:t>S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612140" y="687070"/>
            <a:ext cx="7868920" cy="2075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00" dirty="0">
                <a:latin typeface="Georgia"/>
                <a:cs typeface="Georgia"/>
              </a:rPr>
              <a:t>MUSLIMS</a:t>
            </a:r>
            <a:r>
              <a:rPr sz="3200" spc="345" dirty="0">
                <a:latin typeface="Georgia"/>
                <a:cs typeface="Georgia"/>
              </a:rPr>
              <a:t> </a:t>
            </a:r>
            <a:r>
              <a:rPr sz="3200" spc="375" dirty="0">
                <a:latin typeface="Georgia"/>
                <a:cs typeface="Georgia"/>
              </a:rPr>
              <a:t>HAD</a:t>
            </a:r>
            <a:r>
              <a:rPr sz="3200" spc="360" dirty="0">
                <a:latin typeface="Georgia"/>
                <a:cs typeface="Georgia"/>
              </a:rPr>
              <a:t> </a:t>
            </a:r>
            <a:r>
              <a:rPr sz="3200" spc="450" dirty="0">
                <a:latin typeface="Georgia"/>
                <a:cs typeface="Georgia"/>
              </a:rPr>
              <a:t>AN</a:t>
            </a:r>
            <a:r>
              <a:rPr sz="3200" spc="360" dirty="0">
                <a:latin typeface="Georgia"/>
                <a:cs typeface="Georgia"/>
              </a:rPr>
              <a:t> </a:t>
            </a:r>
            <a:r>
              <a:rPr sz="3200" spc="90" dirty="0">
                <a:latin typeface="Georgia"/>
                <a:cs typeface="Georgia"/>
              </a:rPr>
              <a:t>EXTENSIVE </a:t>
            </a:r>
            <a:r>
              <a:rPr sz="3200" spc="95" dirty="0">
                <a:latin typeface="Georgia"/>
                <a:cs typeface="Georgia"/>
              </a:rPr>
              <a:t> </a:t>
            </a:r>
            <a:r>
              <a:rPr sz="3200" b="1" spc="-30" dirty="0">
                <a:latin typeface="Georgia"/>
                <a:cs typeface="Georgia"/>
              </a:rPr>
              <a:t>TRADE</a:t>
            </a:r>
            <a:r>
              <a:rPr sz="3200" b="1" spc="-25" dirty="0">
                <a:latin typeface="Georgia"/>
                <a:cs typeface="Georgia"/>
              </a:rPr>
              <a:t> </a:t>
            </a:r>
            <a:r>
              <a:rPr sz="3200" spc="345" dirty="0">
                <a:latin typeface="Georgia"/>
                <a:cs typeface="Georgia"/>
              </a:rPr>
              <a:t>NETWORk </a:t>
            </a:r>
            <a:r>
              <a:rPr sz="3200" spc="425" dirty="0">
                <a:latin typeface="Georgia"/>
                <a:cs typeface="Georgia"/>
              </a:rPr>
              <a:t>AND </a:t>
            </a:r>
            <a:r>
              <a:rPr sz="3200" spc="430" dirty="0">
                <a:latin typeface="Georgia"/>
                <a:cs typeface="Georgia"/>
              </a:rPr>
              <a:t> </a:t>
            </a:r>
            <a:r>
              <a:rPr sz="3200" spc="240" dirty="0">
                <a:latin typeface="Georgia"/>
                <a:cs typeface="Georgia"/>
              </a:rPr>
              <a:t>ENCOURAGED</a:t>
            </a:r>
            <a:r>
              <a:rPr sz="3200" spc="295" dirty="0">
                <a:latin typeface="Georgia"/>
                <a:cs typeface="Georgia"/>
              </a:rPr>
              <a:t> </a:t>
            </a:r>
            <a:r>
              <a:rPr sz="3200" b="1" spc="60" dirty="0">
                <a:latin typeface="Georgia"/>
                <a:cs typeface="Georgia"/>
              </a:rPr>
              <a:t>MANUFACTURING</a:t>
            </a:r>
            <a:endParaRPr sz="3200" dirty="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Georgia"/>
              <a:buChar char="•"/>
              <a:tabLst>
                <a:tab pos="354965" algn="l"/>
                <a:tab pos="355600" algn="l"/>
              </a:tabLst>
            </a:pPr>
            <a:r>
              <a:rPr sz="3200" b="1" spc="-30" dirty="0">
                <a:latin typeface="Georgia"/>
                <a:cs typeface="Georgia"/>
              </a:rPr>
              <a:t>AGRICULTURE</a:t>
            </a:r>
            <a:r>
              <a:rPr sz="3200" b="1" spc="290" dirty="0">
                <a:latin typeface="Georgia"/>
                <a:cs typeface="Georgia"/>
              </a:rPr>
              <a:t> </a:t>
            </a:r>
            <a:r>
              <a:rPr sz="3200" spc="160" dirty="0">
                <a:latin typeface="Georgia"/>
                <a:cs typeface="Georgia"/>
              </a:rPr>
              <a:t>ALSO</a:t>
            </a:r>
            <a:r>
              <a:rPr sz="3200" spc="365" dirty="0">
                <a:latin typeface="Georgia"/>
                <a:cs typeface="Georgia"/>
              </a:rPr>
              <a:t> </a:t>
            </a:r>
            <a:r>
              <a:rPr sz="3200" spc="105" dirty="0">
                <a:latin typeface="Georgia"/>
                <a:cs typeface="Georgia"/>
              </a:rPr>
              <a:t>FLOURISHED</a:t>
            </a:r>
            <a:endParaRPr sz="3200" dirty="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43000" y="3048000"/>
            <a:ext cx="6553200" cy="3429000"/>
            <a:chOff x="1143000" y="3048000"/>
            <a:chExt cx="6553200" cy="3429000"/>
          </a:xfrm>
        </p:grpSpPr>
        <p:sp>
          <p:nvSpPr>
            <p:cNvPr id="6" name="object 6"/>
            <p:cNvSpPr/>
            <p:nvPr/>
          </p:nvSpPr>
          <p:spPr>
            <a:xfrm>
              <a:off x="4567301" y="34289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4" y="0"/>
                  </a:lnTo>
                </a:path>
                <a:path w="9525">
                  <a:moveTo>
                    <a:pt x="0" y="0"/>
                  </a:moveTo>
                  <a:lnTo>
                    <a:pt x="9524" y="0"/>
                  </a:lnTo>
                </a:path>
                <a:path w="9525">
                  <a:moveTo>
                    <a:pt x="0" y="0"/>
                  </a:moveTo>
                  <a:lnTo>
                    <a:pt x="9524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3048000"/>
              <a:ext cx="6553200" cy="3429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0" y="0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0" y="1143000"/>
                  </a:moveTo>
                  <a:lnTo>
                    <a:pt x="8229600" y="1143000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143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2140" y="0"/>
            <a:ext cx="7366634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Georgia"/>
              <a:buChar char="•"/>
              <a:tabLst>
                <a:tab pos="355600" algn="l"/>
              </a:tabLst>
            </a:pPr>
            <a:r>
              <a:rPr sz="4000" b="1" spc="-220" dirty="0">
                <a:solidFill>
                  <a:srgbClr val="66FF66"/>
                </a:solidFill>
                <a:latin typeface="Georgia"/>
                <a:cs typeface="Georgia"/>
              </a:rPr>
              <a:t>ABBASSID</a:t>
            </a:r>
            <a:r>
              <a:rPr sz="4000" b="1" spc="-215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204" dirty="0">
                <a:solidFill>
                  <a:srgbClr val="66FF66"/>
                </a:solidFill>
                <a:latin typeface="Georgia"/>
                <a:cs typeface="Georgia"/>
              </a:rPr>
              <a:t>RULE</a:t>
            </a:r>
            <a:r>
              <a:rPr sz="4000" b="1" spc="-20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125" dirty="0">
                <a:solidFill>
                  <a:srgbClr val="66FF66"/>
                </a:solidFill>
                <a:latin typeface="Georgia"/>
                <a:cs typeface="Georgia"/>
              </a:rPr>
              <a:t>SLOWLY </a:t>
            </a:r>
            <a:r>
              <a:rPr sz="4000" b="1" spc="-12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215" dirty="0">
                <a:solidFill>
                  <a:srgbClr val="66FF66"/>
                </a:solidFill>
                <a:latin typeface="Georgia"/>
                <a:cs typeface="Georgia"/>
              </a:rPr>
              <a:t>DECLINES</a:t>
            </a:r>
            <a:r>
              <a:rPr sz="4000" b="1" spc="-21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140" dirty="0">
                <a:solidFill>
                  <a:srgbClr val="66FF66"/>
                </a:solidFill>
                <a:latin typeface="Georgia"/>
                <a:cs typeface="Georgia"/>
              </a:rPr>
              <a:t>AFTER</a:t>
            </a:r>
            <a:r>
              <a:rPr sz="4000" b="1" spc="-135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165" dirty="0">
                <a:solidFill>
                  <a:srgbClr val="66FF66"/>
                </a:solidFill>
                <a:latin typeface="Georgia"/>
                <a:cs typeface="Georgia"/>
              </a:rPr>
              <a:t>THEIR </a:t>
            </a:r>
            <a:r>
              <a:rPr sz="4000" b="1" spc="-16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30" dirty="0">
                <a:solidFill>
                  <a:srgbClr val="66FF66"/>
                </a:solidFill>
                <a:latin typeface="Georgia"/>
                <a:cs typeface="Georgia"/>
              </a:rPr>
              <a:t>G</a:t>
            </a:r>
            <a:r>
              <a:rPr sz="4000" b="1" spc="180" dirty="0">
                <a:solidFill>
                  <a:srgbClr val="66FF66"/>
                </a:solidFill>
                <a:latin typeface="Georgia"/>
                <a:cs typeface="Georgia"/>
              </a:rPr>
              <a:t>O</a:t>
            </a:r>
            <a:r>
              <a:rPr sz="4000" b="1" spc="-60" dirty="0">
                <a:solidFill>
                  <a:srgbClr val="66FF66"/>
                </a:solidFill>
                <a:latin typeface="Georgia"/>
                <a:cs typeface="Georgia"/>
              </a:rPr>
              <a:t>L</a:t>
            </a:r>
            <a:r>
              <a:rPr sz="4000" b="1" spc="-50" dirty="0">
                <a:solidFill>
                  <a:srgbClr val="66FF66"/>
                </a:solidFill>
                <a:latin typeface="Georgia"/>
                <a:cs typeface="Georgia"/>
              </a:rPr>
              <a:t>D</a:t>
            </a:r>
            <a:r>
              <a:rPr sz="4000" b="1" spc="-585" dirty="0">
                <a:solidFill>
                  <a:srgbClr val="66FF66"/>
                </a:solidFill>
                <a:latin typeface="Georgia"/>
                <a:cs typeface="Georgia"/>
              </a:rPr>
              <a:t>E</a:t>
            </a:r>
            <a:r>
              <a:rPr sz="4000" b="1" spc="260" dirty="0">
                <a:solidFill>
                  <a:srgbClr val="66FF66"/>
                </a:solidFill>
                <a:latin typeface="Georgia"/>
                <a:cs typeface="Georgia"/>
              </a:rPr>
              <a:t>N</a:t>
            </a:r>
            <a:r>
              <a:rPr sz="4000" b="1" spc="38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225" dirty="0">
                <a:solidFill>
                  <a:srgbClr val="66FF66"/>
                </a:solidFill>
                <a:latin typeface="Georgia"/>
                <a:cs typeface="Georgia"/>
              </a:rPr>
              <a:t>A</a:t>
            </a:r>
            <a:r>
              <a:rPr sz="4000" b="1" spc="30" dirty="0">
                <a:solidFill>
                  <a:srgbClr val="66FF66"/>
                </a:solidFill>
                <a:latin typeface="Georgia"/>
                <a:cs typeface="Georgia"/>
              </a:rPr>
              <a:t>G</a:t>
            </a:r>
            <a:r>
              <a:rPr sz="4000" b="1" spc="-595" dirty="0">
                <a:solidFill>
                  <a:srgbClr val="66FF66"/>
                </a:solidFill>
                <a:latin typeface="Georgia"/>
                <a:cs typeface="Georgia"/>
              </a:rPr>
              <a:t>E</a:t>
            </a:r>
            <a:r>
              <a:rPr sz="4000" b="1" spc="395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830" dirty="0">
                <a:solidFill>
                  <a:srgbClr val="66FF66"/>
                </a:solidFill>
                <a:latin typeface="Georgia"/>
                <a:cs typeface="Georgia"/>
              </a:rPr>
              <a:t>(</a:t>
            </a:r>
            <a:r>
              <a:rPr sz="4000" b="1" spc="43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265" dirty="0">
                <a:solidFill>
                  <a:srgbClr val="66FF66"/>
                </a:solidFill>
                <a:latin typeface="Georgia"/>
                <a:cs typeface="Georgia"/>
              </a:rPr>
              <a:t>S</a:t>
            </a:r>
            <a:r>
              <a:rPr sz="4000" b="1" spc="-260" dirty="0">
                <a:solidFill>
                  <a:srgbClr val="66FF66"/>
                </a:solidFill>
                <a:latin typeface="Georgia"/>
                <a:cs typeface="Georgia"/>
              </a:rPr>
              <a:t>T</a:t>
            </a:r>
            <a:r>
              <a:rPr sz="4000" b="1" spc="225" dirty="0">
                <a:solidFill>
                  <a:srgbClr val="66FF66"/>
                </a:solidFill>
                <a:latin typeface="Georgia"/>
                <a:cs typeface="Georgia"/>
              </a:rPr>
              <a:t>A</a:t>
            </a:r>
            <a:r>
              <a:rPr sz="4000" b="1" spc="15" dirty="0">
                <a:solidFill>
                  <a:srgbClr val="66FF66"/>
                </a:solidFill>
                <a:latin typeface="Georgia"/>
                <a:cs typeface="Georgia"/>
              </a:rPr>
              <a:t>RT</a:t>
            </a:r>
            <a:r>
              <a:rPr sz="4000" b="1" spc="5" dirty="0">
                <a:solidFill>
                  <a:srgbClr val="66FF66"/>
                </a:solidFill>
                <a:latin typeface="Georgia"/>
                <a:cs typeface="Georgia"/>
              </a:rPr>
              <a:t>ING  </a:t>
            </a:r>
            <a:r>
              <a:rPr sz="4000" b="1" spc="135" dirty="0">
                <a:solidFill>
                  <a:srgbClr val="66FF66"/>
                </a:solidFill>
                <a:latin typeface="Georgia"/>
                <a:cs typeface="Georgia"/>
              </a:rPr>
              <a:t>AROUND</a:t>
            </a:r>
            <a:r>
              <a:rPr sz="4000" b="1" spc="380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204" dirty="0">
                <a:solidFill>
                  <a:srgbClr val="66FF66"/>
                </a:solidFill>
                <a:latin typeface="Georgia"/>
                <a:cs typeface="Georgia"/>
              </a:rPr>
              <a:t>850</a:t>
            </a:r>
            <a:r>
              <a:rPr sz="4000" b="1" spc="385" dirty="0">
                <a:solidFill>
                  <a:srgbClr val="66FF66"/>
                </a:solidFill>
                <a:latin typeface="Georgia"/>
                <a:cs typeface="Georgia"/>
              </a:rPr>
              <a:t> </a:t>
            </a:r>
            <a:r>
              <a:rPr sz="4000" b="1" spc="-235" dirty="0">
                <a:solidFill>
                  <a:srgbClr val="66FF66"/>
                </a:solidFill>
                <a:latin typeface="Georgia"/>
                <a:cs typeface="Georgia"/>
              </a:rPr>
              <a:t>A.D.)</a:t>
            </a:r>
            <a:endParaRPr sz="4000" dirty="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24000" y="2606675"/>
            <a:ext cx="6477000" cy="4251325"/>
            <a:chOff x="1524000" y="2606675"/>
            <a:chExt cx="6477000" cy="4251325"/>
          </a:xfrm>
        </p:grpSpPr>
        <p:sp>
          <p:nvSpPr>
            <p:cNvPr id="7" name="object 7"/>
            <p:cNvSpPr/>
            <p:nvPr/>
          </p:nvSpPr>
          <p:spPr>
            <a:xfrm>
              <a:off x="4567301" y="34289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4" y="0"/>
                  </a:lnTo>
                </a:path>
                <a:path w="9525">
                  <a:moveTo>
                    <a:pt x="0" y="0"/>
                  </a:moveTo>
                  <a:lnTo>
                    <a:pt x="9524" y="0"/>
                  </a:lnTo>
                </a:path>
                <a:path w="9525">
                  <a:moveTo>
                    <a:pt x="0" y="0"/>
                  </a:moveTo>
                  <a:lnTo>
                    <a:pt x="9524" y="0"/>
                  </a:lnTo>
                </a:path>
                <a:path w="9525">
                  <a:moveTo>
                    <a:pt x="0" y="0"/>
                  </a:moveTo>
                  <a:lnTo>
                    <a:pt x="9524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2606675"/>
              <a:ext cx="6477000" cy="42513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6025" y="179273"/>
            <a:ext cx="417385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60" dirty="0">
                <a:solidFill>
                  <a:srgbClr val="FCF117"/>
                </a:solidFill>
              </a:rPr>
              <a:t>THE</a:t>
            </a:r>
            <a:r>
              <a:rPr sz="4400" spc="484" dirty="0">
                <a:solidFill>
                  <a:srgbClr val="FCF117"/>
                </a:solidFill>
              </a:rPr>
              <a:t> </a:t>
            </a:r>
            <a:r>
              <a:rPr sz="4400" spc="145" dirty="0">
                <a:solidFill>
                  <a:srgbClr val="FCF117"/>
                </a:solidFill>
              </a:rPr>
              <a:t>BIG</a:t>
            </a:r>
            <a:r>
              <a:rPr sz="4400" spc="465" dirty="0">
                <a:solidFill>
                  <a:srgbClr val="FCF117"/>
                </a:solidFill>
              </a:rPr>
              <a:t> </a:t>
            </a:r>
            <a:r>
              <a:rPr sz="4400" spc="190" dirty="0">
                <a:solidFill>
                  <a:srgbClr val="FCF117"/>
                </a:solidFill>
              </a:rPr>
              <a:t>IDEA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78739" y="1345983"/>
            <a:ext cx="8482330" cy="480377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1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20" dirty="0">
                <a:solidFill>
                  <a:srgbClr val="FCF117"/>
                </a:solidFill>
                <a:latin typeface="Georgia"/>
                <a:cs typeface="Georgia"/>
              </a:rPr>
              <a:t>THE</a:t>
            </a:r>
            <a:r>
              <a:rPr sz="3200" spc="32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3200" spc="160" dirty="0">
                <a:solidFill>
                  <a:srgbClr val="FCF117"/>
                </a:solidFill>
                <a:latin typeface="Georgia"/>
                <a:cs typeface="Georgia"/>
              </a:rPr>
              <a:t>MUSLIM</a:t>
            </a:r>
            <a:r>
              <a:rPr sz="3200" spc="34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3200" spc="204" dirty="0">
                <a:solidFill>
                  <a:srgbClr val="FCF117"/>
                </a:solidFill>
                <a:latin typeface="Georgia"/>
                <a:cs typeface="Georgia"/>
              </a:rPr>
              <a:t>WORLD:</a:t>
            </a:r>
            <a:endParaRPr sz="3200" dirty="0">
              <a:latin typeface="Georgia"/>
              <a:cs typeface="Georgia"/>
            </a:endParaRPr>
          </a:p>
          <a:p>
            <a:pPr marL="756285" marR="185420" lvl="1" indent="-287020">
              <a:lnSpc>
                <a:spcPct val="100000"/>
              </a:lnSpc>
              <a:spcBef>
                <a:spcPts val="700"/>
              </a:spcBef>
              <a:buChar char="–"/>
              <a:tabLst>
                <a:tab pos="756920" algn="l"/>
                <a:tab pos="4404995" algn="l"/>
                <a:tab pos="5451475" algn="l"/>
              </a:tabLst>
            </a:pPr>
            <a:r>
              <a:rPr sz="2800" spc="185" dirty="0">
                <a:solidFill>
                  <a:srgbClr val="FCF117"/>
                </a:solidFill>
                <a:latin typeface="Georgia"/>
                <a:cs typeface="Georgia"/>
              </a:rPr>
              <a:t>INCLUDED</a:t>
            </a:r>
            <a:r>
              <a:rPr sz="2800" spc="35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85" dirty="0">
                <a:solidFill>
                  <a:srgbClr val="FCF117"/>
                </a:solidFill>
                <a:latin typeface="Georgia"/>
                <a:cs typeface="Georgia"/>
              </a:rPr>
              <a:t>LANDS	</a:t>
            </a:r>
            <a:r>
              <a:rPr sz="2800" spc="365" dirty="0">
                <a:solidFill>
                  <a:srgbClr val="FCF117"/>
                </a:solidFill>
                <a:latin typeface="Georgia"/>
                <a:cs typeface="Georgia"/>
              </a:rPr>
              <a:t>AND	</a:t>
            </a:r>
            <a:r>
              <a:rPr sz="2800" spc="-30" dirty="0">
                <a:solidFill>
                  <a:srgbClr val="FCF117"/>
                </a:solidFill>
                <a:latin typeface="Georgia"/>
                <a:cs typeface="Georgia"/>
              </a:rPr>
              <a:t>PEOPLES</a:t>
            </a:r>
            <a:r>
              <a:rPr sz="2800" spc="229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95" dirty="0">
                <a:solidFill>
                  <a:srgbClr val="FCF117"/>
                </a:solidFill>
                <a:latin typeface="Georgia"/>
                <a:cs typeface="Georgia"/>
              </a:rPr>
              <a:t>FROM </a:t>
            </a:r>
            <a:r>
              <a:rPr sz="2800" spc="-66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35" dirty="0">
                <a:solidFill>
                  <a:srgbClr val="FCF117"/>
                </a:solidFill>
                <a:latin typeface="Georgia"/>
                <a:cs typeface="Georgia"/>
              </a:rPr>
              <a:t>PARTS</a:t>
            </a:r>
            <a:r>
              <a:rPr sz="2800" spc="32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25" dirty="0">
                <a:solidFill>
                  <a:srgbClr val="FCF117"/>
                </a:solidFill>
                <a:latin typeface="Georgia"/>
                <a:cs typeface="Georgia"/>
              </a:rPr>
              <a:t>OF</a:t>
            </a:r>
            <a:r>
              <a:rPr sz="2800" spc="32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55" dirty="0">
                <a:solidFill>
                  <a:srgbClr val="FCF117"/>
                </a:solidFill>
                <a:latin typeface="Georgia"/>
                <a:cs typeface="Georgia"/>
              </a:rPr>
              <a:t>THREE</a:t>
            </a:r>
            <a:r>
              <a:rPr sz="2800" spc="32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90" dirty="0">
                <a:solidFill>
                  <a:srgbClr val="FCF117"/>
                </a:solidFill>
                <a:latin typeface="Georgia"/>
                <a:cs typeface="Georgia"/>
              </a:rPr>
              <a:t>CONTINENTS</a:t>
            </a:r>
            <a:endParaRPr sz="2800" dirty="0">
              <a:latin typeface="Georgia"/>
              <a:cs typeface="Georgia"/>
            </a:endParaRPr>
          </a:p>
          <a:p>
            <a:pPr marL="756285" marR="65214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  <a:tab pos="2656840" algn="l"/>
                <a:tab pos="5807075" algn="l"/>
                <a:tab pos="6181090" algn="l"/>
              </a:tabLst>
            </a:pPr>
            <a:r>
              <a:rPr sz="2800" spc="15" dirty="0">
                <a:solidFill>
                  <a:srgbClr val="FCF117"/>
                </a:solidFill>
                <a:latin typeface="Georgia"/>
                <a:cs typeface="Georgia"/>
              </a:rPr>
              <a:t>PRESERVED,</a:t>
            </a:r>
            <a:r>
              <a:rPr sz="2800" spc="31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75" dirty="0">
                <a:solidFill>
                  <a:srgbClr val="FCF117"/>
                </a:solidFill>
                <a:latin typeface="Georgia"/>
                <a:cs typeface="Georgia"/>
              </a:rPr>
              <a:t>BLENDED,</a:t>
            </a:r>
            <a:r>
              <a:rPr sz="2800" spc="34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365" dirty="0">
                <a:solidFill>
                  <a:srgbClr val="FCF117"/>
                </a:solidFill>
                <a:latin typeface="Georgia"/>
                <a:cs typeface="Georgia"/>
              </a:rPr>
              <a:t>AND	</a:t>
            </a:r>
            <a:r>
              <a:rPr sz="2800" spc="80" dirty="0">
                <a:solidFill>
                  <a:srgbClr val="FCF117"/>
                </a:solidFill>
                <a:latin typeface="Georgia"/>
                <a:cs typeface="Georgia"/>
              </a:rPr>
              <a:t>SPREAD </a:t>
            </a:r>
            <a:r>
              <a:rPr sz="2800" spc="8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395" dirty="0">
                <a:solidFill>
                  <a:srgbClr val="FCF117"/>
                </a:solidFill>
                <a:latin typeface="Georgia"/>
                <a:cs typeface="Georgia"/>
              </a:rPr>
              <a:t>V</a:t>
            </a:r>
            <a:r>
              <a:rPr sz="2800" spc="385" dirty="0">
                <a:solidFill>
                  <a:srgbClr val="FCF117"/>
                </a:solidFill>
                <a:latin typeface="Georgia"/>
                <a:cs typeface="Georgia"/>
              </a:rPr>
              <a:t>A</a:t>
            </a:r>
            <a:r>
              <a:rPr sz="2800" spc="150" dirty="0">
                <a:solidFill>
                  <a:srgbClr val="FCF117"/>
                </a:solidFill>
                <a:latin typeface="Georgia"/>
                <a:cs typeface="Georgia"/>
              </a:rPr>
              <a:t>RI</a:t>
            </a:r>
            <a:r>
              <a:rPr sz="2800" spc="215" dirty="0">
                <a:solidFill>
                  <a:srgbClr val="FCF117"/>
                </a:solidFill>
                <a:latin typeface="Georgia"/>
                <a:cs typeface="Georgia"/>
              </a:rPr>
              <a:t>O</a:t>
            </a:r>
            <a:r>
              <a:rPr sz="2800" spc="35" dirty="0">
                <a:solidFill>
                  <a:srgbClr val="FCF117"/>
                </a:solidFill>
                <a:latin typeface="Georgia"/>
                <a:cs typeface="Georgia"/>
              </a:rPr>
              <a:t>U</a:t>
            </a:r>
            <a:r>
              <a:rPr sz="2800" spc="25" dirty="0">
                <a:solidFill>
                  <a:srgbClr val="FCF117"/>
                </a:solidFill>
                <a:latin typeface="Georgia"/>
                <a:cs typeface="Georgia"/>
              </a:rPr>
              <a:t>S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25" dirty="0">
                <a:solidFill>
                  <a:srgbClr val="FCF117"/>
                </a:solidFill>
                <a:latin typeface="Georgia"/>
                <a:cs typeface="Georgia"/>
              </a:rPr>
              <a:t>S</a:t>
            </a:r>
            <a:r>
              <a:rPr sz="2800" spc="45" dirty="0">
                <a:solidFill>
                  <a:srgbClr val="FCF117"/>
                </a:solidFill>
                <a:latin typeface="Georgia"/>
                <a:cs typeface="Georgia"/>
              </a:rPr>
              <a:t>U</a:t>
            </a:r>
            <a:r>
              <a:rPr sz="2800" spc="190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195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310" dirty="0">
                <a:solidFill>
                  <a:srgbClr val="FCF117"/>
                </a:solidFill>
                <a:latin typeface="Georgia"/>
                <a:cs typeface="Georgia"/>
              </a:rPr>
              <a:t>O</a:t>
            </a:r>
            <a:r>
              <a:rPr sz="2800" spc="325" dirty="0">
                <a:solidFill>
                  <a:srgbClr val="FCF117"/>
                </a:solidFill>
                <a:latin typeface="Georgia"/>
                <a:cs typeface="Georgia"/>
              </a:rPr>
              <a:t>U</a:t>
            </a:r>
            <a:r>
              <a:rPr sz="2800" spc="260" dirty="0">
                <a:solidFill>
                  <a:srgbClr val="FCF117"/>
                </a:solidFill>
                <a:latin typeface="Georgia"/>
                <a:cs typeface="Georgia"/>
              </a:rPr>
              <a:t>NDING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300" dirty="0">
                <a:solidFill>
                  <a:srgbClr val="FCF117"/>
                </a:solidFill>
                <a:latin typeface="Georgia"/>
                <a:cs typeface="Georgia"/>
              </a:rPr>
              <a:t>C</a:t>
            </a:r>
            <a:r>
              <a:rPr sz="2800" spc="360" dirty="0">
                <a:solidFill>
                  <a:srgbClr val="FCF117"/>
                </a:solidFill>
                <a:latin typeface="Georgia"/>
                <a:cs typeface="Georgia"/>
              </a:rPr>
              <a:t>U</a:t>
            </a:r>
            <a:r>
              <a:rPr sz="2800" spc="165" dirty="0">
                <a:solidFill>
                  <a:srgbClr val="FCF117"/>
                </a:solidFill>
                <a:latin typeface="Georgia"/>
                <a:cs typeface="Georgia"/>
              </a:rPr>
              <a:t>L</a:t>
            </a:r>
            <a:r>
              <a:rPr sz="2800" spc="175" dirty="0">
                <a:solidFill>
                  <a:srgbClr val="FCF117"/>
                </a:solidFill>
                <a:latin typeface="Georgia"/>
                <a:cs typeface="Georgia"/>
              </a:rPr>
              <a:t>T</a:t>
            </a:r>
            <a:r>
              <a:rPr sz="2800" spc="250" dirty="0">
                <a:solidFill>
                  <a:srgbClr val="FCF117"/>
                </a:solidFill>
                <a:latin typeface="Georgia"/>
                <a:cs typeface="Georgia"/>
              </a:rPr>
              <a:t>U</a:t>
            </a:r>
            <a:r>
              <a:rPr sz="2800" spc="235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-235" dirty="0">
                <a:solidFill>
                  <a:srgbClr val="FCF117"/>
                </a:solidFill>
                <a:latin typeface="Georgia"/>
                <a:cs typeface="Georgia"/>
              </a:rPr>
              <a:t>ES</a:t>
            </a:r>
            <a:endParaRPr sz="2800" dirty="0">
              <a:latin typeface="Georgia"/>
              <a:cs typeface="Georgia"/>
            </a:endParaRPr>
          </a:p>
          <a:p>
            <a:pPr marL="756285" marR="831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  <a:tab pos="3914140" algn="l"/>
                <a:tab pos="4261485" algn="l"/>
                <a:tab pos="4849495" algn="l"/>
                <a:tab pos="4960620" algn="l"/>
                <a:tab pos="5882640" algn="l"/>
                <a:tab pos="7490459" algn="l"/>
              </a:tabLst>
            </a:pPr>
            <a:r>
              <a:rPr sz="2800" spc="165" dirty="0">
                <a:solidFill>
                  <a:srgbClr val="FCF117"/>
                </a:solidFill>
                <a:latin typeface="Georgia"/>
                <a:cs typeface="Georgia"/>
              </a:rPr>
              <a:t>ENJOYED</a:t>
            </a:r>
            <a:r>
              <a:rPr sz="2800" spc="33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390" dirty="0">
                <a:solidFill>
                  <a:srgbClr val="FCF117"/>
                </a:solidFill>
                <a:latin typeface="Georgia"/>
                <a:cs typeface="Georgia"/>
              </a:rPr>
              <a:t>A</a:t>
            </a:r>
            <a:r>
              <a:rPr sz="2800" spc="33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75" dirty="0">
                <a:solidFill>
                  <a:srgbClr val="FCF117"/>
                </a:solidFill>
                <a:latin typeface="Georgia"/>
                <a:cs typeface="Georgia"/>
              </a:rPr>
              <a:t>PROSPEROUS</a:t>
            </a:r>
            <a:r>
              <a:rPr sz="2800" spc="33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85" dirty="0">
                <a:solidFill>
                  <a:srgbClr val="FCF117"/>
                </a:solidFill>
                <a:latin typeface="Georgia"/>
                <a:cs typeface="Georgia"/>
              </a:rPr>
              <a:t>GOLDEN	</a:t>
            </a:r>
            <a:r>
              <a:rPr sz="2800" spc="130" dirty="0">
                <a:solidFill>
                  <a:srgbClr val="FCF117"/>
                </a:solidFill>
                <a:latin typeface="Georgia"/>
                <a:cs typeface="Georgia"/>
              </a:rPr>
              <a:t>AGE </a:t>
            </a:r>
            <a:r>
              <a:rPr sz="2800" spc="13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215" dirty="0">
                <a:solidFill>
                  <a:srgbClr val="FCF117"/>
                </a:solidFill>
                <a:latin typeface="Georgia"/>
                <a:cs typeface="Georgia"/>
              </a:rPr>
              <a:t>WITH</a:t>
            </a:r>
            <a:r>
              <a:rPr sz="2800" spc="33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375" dirty="0">
                <a:solidFill>
                  <a:srgbClr val="FCF117"/>
                </a:solidFill>
                <a:latin typeface="Georgia"/>
                <a:cs typeface="Georgia"/>
              </a:rPr>
              <a:t>A</a:t>
            </a:r>
            <a:r>
              <a:rPr sz="2800" spc="200" dirty="0">
                <a:solidFill>
                  <a:srgbClr val="FCF117"/>
                </a:solidFill>
                <a:latin typeface="Georgia"/>
                <a:cs typeface="Georgia"/>
              </a:rPr>
              <a:t>DVANCE</a:t>
            </a:r>
            <a:r>
              <a:rPr sz="2800" spc="165" dirty="0">
                <a:solidFill>
                  <a:srgbClr val="FCF117"/>
                </a:solidFill>
                <a:latin typeface="Georgia"/>
                <a:cs typeface="Georgia"/>
              </a:rPr>
              <a:t>S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180" dirty="0">
                <a:solidFill>
                  <a:srgbClr val="FCF117"/>
                </a:solidFill>
                <a:latin typeface="Georgia"/>
                <a:cs typeface="Georgia"/>
              </a:rPr>
              <a:t>IN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195" dirty="0">
                <a:solidFill>
                  <a:srgbClr val="FCF117"/>
                </a:solidFill>
                <a:latin typeface="Georgia"/>
                <a:cs typeface="Georgia"/>
              </a:rPr>
              <a:t>ART,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95" dirty="0">
                <a:solidFill>
                  <a:srgbClr val="FCF117"/>
                </a:solidFill>
                <a:latin typeface="Georgia"/>
                <a:cs typeface="Georgia"/>
              </a:rPr>
              <a:t>LI</a:t>
            </a:r>
            <a:r>
              <a:rPr sz="2800" spc="130" dirty="0">
                <a:solidFill>
                  <a:srgbClr val="FCF117"/>
                </a:solidFill>
                <a:latin typeface="Georgia"/>
                <a:cs typeface="Georgia"/>
              </a:rPr>
              <a:t>T</a:t>
            </a:r>
            <a:r>
              <a:rPr sz="2800" spc="-25" dirty="0">
                <a:solidFill>
                  <a:srgbClr val="FCF117"/>
                </a:solidFill>
                <a:latin typeface="Georgia"/>
                <a:cs typeface="Georgia"/>
              </a:rPr>
              <a:t>E</a:t>
            </a:r>
            <a:r>
              <a:rPr sz="2800" spc="-15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285" dirty="0">
                <a:solidFill>
                  <a:srgbClr val="FCF117"/>
                </a:solidFill>
                <a:latin typeface="Georgia"/>
                <a:cs typeface="Georgia"/>
              </a:rPr>
              <a:t>ATU</a:t>
            </a:r>
            <a:r>
              <a:rPr sz="2800" spc="300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-125" dirty="0">
                <a:solidFill>
                  <a:srgbClr val="FCF117"/>
                </a:solidFill>
                <a:latin typeface="Georgia"/>
                <a:cs typeface="Georgia"/>
              </a:rPr>
              <a:t>E,  </a:t>
            </a:r>
            <a:r>
              <a:rPr sz="2800" spc="170" dirty="0">
                <a:solidFill>
                  <a:srgbClr val="FCF117"/>
                </a:solidFill>
                <a:latin typeface="Georgia"/>
                <a:cs typeface="Georgia"/>
              </a:rPr>
              <a:t>MATHEMATICS,	</a:t>
            </a:r>
            <a:r>
              <a:rPr sz="2800" spc="365" dirty="0">
                <a:solidFill>
                  <a:srgbClr val="FCF117"/>
                </a:solidFill>
                <a:latin typeface="Georgia"/>
                <a:cs typeface="Georgia"/>
              </a:rPr>
              <a:t>AND		</a:t>
            </a:r>
            <a:r>
              <a:rPr sz="2800" spc="55" dirty="0">
                <a:solidFill>
                  <a:srgbClr val="FCF117"/>
                </a:solidFill>
                <a:latin typeface="Georgia"/>
                <a:cs typeface="Georgia"/>
              </a:rPr>
              <a:t>SCIENCE</a:t>
            </a:r>
            <a:endParaRPr sz="2800" dirty="0">
              <a:latin typeface="Georgia"/>
              <a:cs typeface="Georgia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  <a:tab pos="3756025" algn="l"/>
                <a:tab pos="5677535" algn="l"/>
              </a:tabLst>
            </a:pPr>
            <a:r>
              <a:rPr sz="2800" spc="-95" dirty="0">
                <a:solidFill>
                  <a:srgbClr val="FCF117"/>
                </a:solidFill>
                <a:latin typeface="Georgia"/>
                <a:cs typeface="Georgia"/>
              </a:rPr>
              <a:t>SP</a:t>
            </a:r>
            <a:r>
              <a:rPr sz="2800" spc="-20" dirty="0">
                <a:solidFill>
                  <a:srgbClr val="FCF117"/>
                </a:solidFill>
                <a:latin typeface="Georgia"/>
                <a:cs typeface="Georgia"/>
              </a:rPr>
              <a:t>R</a:t>
            </a:r>
            <a:r>
              <a:rPr sz="2800" spc="-15" dirty="0">
                <a:solidFill>
                  <a:srgbClr val="FCF117"/>
                </a:solidFill>
                <a:latin typeface="Georgia"/>
                <a:cs typeface="Georgia"/>
              </a:rPr>
              <a:t>E</a:t>
            </a:r>
            <a:r>
              <a:rPr sz="2800" spc="355" dirty="0">
                <a:solidFill>
                  <a:srgbClr val="FCF117"/>
                </a:solidFill>
                <a:latin typeface="Georgia"/>
                <a:cs typeface="Georgia"/>
              </a:rPr>
              <a:t>AD</a:t>
            </a:r>
            <a:r>
              <a:rPr sz="2800" spc="32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70" dirty="0">
                <a:solidFill>
                  <a:srgbClr val="FCF117"/>
                </a:solidFill>
                <a:latin typeface="Georgia"/>
                <a:cs typeface="Georgia"/>
              </a:rPr>
              <a:t>NEW</a:t>
            </a:r>
            <a:r>
              <a:rPr sz="2800" spc="33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05" dirty="0">
                <a:solidFill>
                  <a:srgbClr val="FCF117"/>
                </a:solidFill>
                <a:latin typeface="Georgia"/>
                <a:cs typeface="Georgia"/>
              </a:rPr>
              <a:t>I</a:t>
            </a:r>
            <a:r>
              <a:rPr sz="2800" spc="204" dirty="0">
                <a:solidFill>
                  <a:srgbClr val="FCF117"/>
                </a:solidFill>
                <a:latin typeface="Georgia"/>
                <a:cs typeface="Georgia"/>
              </a:rPr>
              <a:t>D</a:t>
            </a:r>
            <a:r>
              <a:rPr sz="2800" spc="-30" dirty="0">
                <a:solidFill>
                  <a:srgbClr val="FCF117"/>
                </a:solidFill>
                <a:latin typeface="Georgia"/>
                <a:cs typeface="Georgia"/>
              </a:rPr>
              <a:t>EA</a:t>
            </a:r>
            <a:r>
              <a:rPr sz="2800" spc="-20" dirty="0">
                <a:solidFill>
                  <a:srgbClr val="FCF117"/>
                </a:solidFill>
                <a:latin typeface="Georgia"/>
                <a:cs typeface="Georgia"/>
              </a:rPr>
              <a:t>S</a:t>
            </a:r>
            <a:r>
              <a:rPr sz="2800" spc="325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365" dirty="0">
                <a:solidFill>
                  <a:srgbClr val="FCF117"/>
                </a:solidFill>
                <a:latin typeface="Georgia"/>
                <a:cs typeface="Georgia"/>
              </a:rPr>
              <a:t>AND</a:t>
            </a:r>
            <a:r>
              <a:rPr sz="2800" dirty="0">
                <a:solidFill>
                  <a:srgbClr val="FCF117"/>
                </a:solidFill>
                <a:latin typeface="Georgia"/>
                <a:cs typeface="Georgia"/>
              </a:rPr>
              <a:t>	</a:t>
            </a:r>
            <a:r>
              <a:rPr sz="2800" spc="100" dirty="0">
                <a:solidFill>
                  <a:srgbClr val="FCF117"/>
                </a:solidFill>
                <a:latin typeface="Georgia"/>
                <a:cs typeface="Georgia"/>
              </a:rPr>
              <a:t>INT</a:t>
            </a:r>
            <a:r>
              <a:rPr sz="2800" spc="120" dirty="0">
                <a:solidFill>
                  <a:srgbClr val="FCF117"/>
                </a:solidFill>
                <a:latin typeface="Georgia"/>
                <a:cs typeface="Georgia"/>
              </a:rPr>
              <a:t>E</a:t>
            </a:r>
            <a:r>
              <a:rPr sz="2800" spc="55" dirty="0">
                <a:solidFill>
                  <a:srgbClr val="FCF117"/>
                </a:solidFill>
                <a:latin typeface="Georgia"/>
                <a:cs typeface="Georgia"/>
              </a:rPr>
              <a:t>L</a:t>
            </a:r>
            <a:r>
              <a:rPr sz="2800" spc="60" dirty="0">
                <a:solidFill>
                  <a:srgbClr val="FCF117"/>
                </a:solidFill>
                <a:latin typeface="Georgia"/>
                <a:cs typeface="Georgia"/>
              </a:rPr>
              <a:t>L</a:t>
            </a:r>
            <a:r>
              <a:rPr sz="2800" spc="70" dirty="0">
                <a:solidFill>
                  <a:srgbClr val="FCF117"/>
                </a:solidFill>
                <a:latin typeface="Georgia"/>
                <a:cs typeface="Georgia"/>
              </a:rPr>
              <a:t>IGENCE  </a:t>
            </a:r>
            <a:r>
              <a:rPr sz="2800" spc="300" dirty="0">
                <a:solidFill>
                  <a:srgbClr val="FCF117"/>
                </a:solidFill>
                <a:latin typeface="Georgia"/>
                <a:cs typeface="Georgia"/>
              </a:rPr>
              <a:t>TO</a:t>
            </a:r>
            <a:r>
              <a:rPr sz="2800" spc="350" dirty="0">
                <a:solidFill>
                  <a:srgbClr val="FCF117"/>
                </a:solidFill>
                <a:latin typeface="Georgia"/>
                <a:cs typeface="Georgia"/>
              </a:rPr>
              <a:t> </a:t>
            </a:r>
            <a:r>
              <a:rPr sz="2800" spc="175" dirty="0">
                <a:solidFill>
                  <a:srgbClr val="FCF117"/>
                </a:solidFill>
                <a:latin typeface="Georgia"/>
                <a:cs typeface="Georgia"/>
              </a:rPr>
              <a:t>CHRISTIAN	</a:t>
            </a:r>
            <a:r>
              <a:rPr sz="2800" spc="70" dirty="0">
                <a:solidFill>
                  <a:srgbClr val="FCF117"/>
                </a:solidFill>
                <a:latin typeface="Georgia"/>
                <a:cs typeface="Georgia"/>
              </a:rPr>
              <a:t>EUROPE</a:t>
            </a:r>
            <a:endParaRPr sz="2800" dirty="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96200" y="0"/>
            <a:ext cx="1181100" cy="1352550"/>
            <a:chOff x="7696200" y="0"/>
            <a:chExt cx="1181100" cy="13525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8600" y="0"/>
              <a:ext cx="1028700" cy="1257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0"/>
              <a:ext cx="1095375" cy="135255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04800" y="0"/>
            <a:ext cx="1095375" cy="1352550"/>
            <a:chOff x="304800" y="0"/>
            <a:chExt cx="1095375" cy="13525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0"/>
              <a:ext cx="1028700" cy="1257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0"/>
              <a:ext cx="1095375" cy="1352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608</Words>
  <Application>Microsoft Office PowerPoint</Application>
  <PresentationFormat>Presentación en pantalla (4:3)</PresentationFormat>
  <Paragraphs>79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Arial</vt:lpstr>
      <vt:lpstr>Calibri</vt:lpstr>
      <vt:lpstr>Georgia</vt:lpstr>
      <vt:lpstr>Times New Roman</vt:lpstr>
      <vt:lpstr>Tw Cen MT</vt:lpstr>
      <vt:lpstr>Wingdings</vt:lpstr>
      <vt:lpstr>Office Theme</vt:lpstr>
      <vt:lpstr>THE ISLAMIC  EMPIRES</vt:lpstr>
      <vt:lpstr>ISLAM AROSE IN THE  ARABIAN PENINSULA IN  THE EARLY 600’S</vt:lpstr>
      <vt:lpstr>MECCA –MEDINA- JERUSALEM</vt:lpstr>
      <vt:lpstr>Presentación de PowerPoint</vt:lpstr>
      <vt:lpstr>Presentación de PowerPoint</vt:lpstr>
      <vt:lpstr>SUNNI</vt:lpstr>
      <vt:lpstr>SHIITES</vt:lpstr>
      <vt:lpstr>Presentación de PowerPoint</vt:lpstr>
      <vt:lpstr>THE SPREAD OF ISLAM</vt:lpstr>
      <vt:lpstr>Presentación de PowerPoint</vt:lpstr>
      <vt:lpstr>REASONS FOR THE SPREAD  OF ISLAM</vt:lpstr>
      <vt:lpstr>Presentación de PowerPoint</vt:lpstr>
      <vt:lpstr>Presentación de PowerPoint</vt:lpstr>
      <vt:lpstr>SOCIAL PATTERNS</vt:lpstr>
      <vt:lpstr>Presentación de PowerPoint</vt:lpstr>
      <vt:lpstr>UMAYYAD DYNASTY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ABBASSID DYNASTY</vt:lpstr>
      <vt:lpstr>THE ABBASSID DYNASTY (2)</vt:lpstr>
      <vt:lpstr>Presentación de PowerPoint</vt:lpstr>
      <vt:lpstr>Early Abbassid rulers enjoyed great  wealth and power, and the Muslim  world experienced a golden age.</vt:lpstr>
      <vt:lpstr>EDUCATION</vt:lpstr>
      <vt:lpstr>CORDOBA, SPAIN</vt:lpstr>
      <vt:lpstr>CAIRO, EGYPT</vt:lpstr>
      <vt:lpstr>ART</vt:lpstr>
      <vt:lpstr>  DECORATIONS FOR BUILDINGS</vt:lpstr>
      <vt:lpstr>LITERATURE</vt:lpstr>
      <vt:lpstr>MATH &amp; SCIENCE</vt:lpstr>
      <vt:lpstr>ECONOMIC ACHIEVEMENTS</vt:lpstr>
      <vt:lpstr>Presentación de PowerPoint</vt:lpstr>
      <vt:lpstr>THE BIG IDEA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Islamic Empires</dc:title>
  <dc:creator>mwagner</dc:creator>
  <cp:lastModifiedBy>Maria Sanz</cp:lastModifiedBy>
  <cp:revision>4</cp:revision>
  <dcterms:created xsi:type="dcterms:W3CDTF">2022-10-14T19:49:03Z</dcterms:created>
  <dcterms:modified xsi:type="dcterms:W3CDTF">2022-10-15T08:05:52Z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2015-01-12T00:00:00Z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2022-10-14T00:00:00Z</vt:filetime>
  </property>
</Properties>
</file>