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B166D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33669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B166D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B166D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B166D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B166D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356092" y="981455"/>
            <a:ext cx="788035" cy="5876925"/>
          </a:xfrm>
          <a:custGeom>
            <a:avLst/>
            <a:gdLst/>
            <a:ahLst/>
            <a:cxnLst/>
            <a:rect l="l" t="t" r="r" b="b"/>
            <a:pathLst>
              <a:path w="788034" h="5876925">
                <a:moveTo>
                  <a:pt x="787907" y="0"/>
                </a:moveTo>
                <a:lnTo>
                  <a:pt x="0" y="0"/>
                </a:lnTo>
                <a:lnTo>
                  <a:pt x="0" y="5876544"/>
                </a:lnTo>
                <a:lnTo>
                  <a:pt x="787907" y="5876544"/>
                </a:lnTo>
                <a:lnTo>
                  <a:pt x="787907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25195" y="6400800"/>
            <a:ext cx="8353425" cy="0"/>
          </a:xfrm>
          <a:custGeom>
            <a:avLst/>
            <a:gdLst/>
            <a:ahLst/>
            <a:cxnLst/>
            <a:rect l="l" t="t" r="r" b="b"/>
            <a:pathLst>
              <a:path w="8353425">
                <a:moveTo>
                  <a:pt x="0" y="0"/>
                </a:moveTo>
                <a:lnTo>
                  <a:pt x="8353044" y="0"/>
                </a:lnTo>
              </a:path>
            </a:pathLst>
          </a:custGeom>
          <a:ln w="9144">
            <a:solidFill>
              <a:srgbClr val="2B16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979932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0"/>
            <a:ext cx="609600" cy="990600"/>
          </a:xfrm>
          <a:custGeom>
            <a:avLst/>
            <a:gdLst/>
            <a:ahLst/>
            <a:cxnLst/>
            <a:rect l="l" t="t" r="r" b="b"/>
            <a:pathLst>
              <a:path w="609600" h="990600">
                <a:moveTo>
                  <a:pt x="609600" y="0"/>
                </a:moveTo>
                <a:lnTo>
                  <a:pt x="0" y="0"/>
                </a:lnTo>
                <a:lnTo>
                  <a:pt x="0" y="990600"/>
                </a:lnTo>
                <a:lnTo>
                  <a:pt x="609600" y="990600"/>
                </a:lnTo>
                <a:lnTo>
                  <a:pt x="609600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74857" y="6476781"/>
            <a:ext cx="1247613" cy="31133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84847" y="0"/>
            <a:ext cx="2359151" cy="9814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8340" y="411606"/>
            <a:ext cx="7767319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29182" y="1298905"/>
            <a:ext cx="6685635" cy="4446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33669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86841" y="6520168"/>
            <a:ext cx="1601470" cy="166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2B166D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745AC7B-666B-50FE-7492-0A7BD19C4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049A995-998B-5C2E-BD9A-E56433272DD3}"/>
              </a:ext>
            </a:extLst>
          </p:cNvPr>
          <p:cNvSpPr/>
          <p:nvPr/>
        </p:nvSpPr>
        <p:spPr>
          <a:xfrm>
            <a:off x="152400" y="152400"/>
            <a:ext cx="6324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AL – ANDALUS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27656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8039100" cy="563423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4.1.</a:t>
            </a:r>
            <a:r>
              <a:rPr sz="22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2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conquista</a:t>
            </a: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 dirty="0">
              <a:latin typeface="Times New Roman"/>
              <a:cs typeface="Times New Roman"/>
            </a:endParaRPr>
          </a:p>
          <a:p>
            <a:pPr marL="892810" marR="508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ejércitos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musulmanes</a:t>
            </a:r>
            <a:r>
              <a:rPr sz="2200" spc="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iniciaron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conquista de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Península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Ibérica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año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FF0000"/>
                </a:solidFill>
                <a:latin typeface="Times New Roman"/>
                <a:cs typeface="Times New Roman"/>
              </a:rPr>
              <a:t>711</a:t>
            </a:r>
            <a:r>
              <a:rPr sz="2200" spc="-20" dirty="0">
                <a:solidFill>
                  <a:srgbClr val="2B166D"/>
                </a:solidFill>
                <a:latin typeface="Times New Roman"/>
                <a:cs typeface="Times New Roman"/>
              </a:rPr>
              <a:t>.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Conquistaron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 reino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visigodo.</a:t>
            </a: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0080"/>
              </a:buClr>
              <a:buFont typeface="Times New Roman"/>
              <a:buChar char="•"/>
            </a:pPr>
            <a:endParaRPr sz="2300" dirty="0">
              <a:latin typeface="Times New Roman"/>
              <a:cs typeface="Times New Roman"/>
            </a:endParaRPr>
          </a:p>
          <a:p>
            <a:pPr marL="892810" marR="187325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visigodos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,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ya</a:t>
            </a:r>
            <a:r>
              <a:rPr sz="2200" spc="-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debilitados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causa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 sus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peleas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internas,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fueron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incapaces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hacerles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frente.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rey</a:t>
            </a:r>
            <a:r>
              <a:rPr sz="2200" spc="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don</a:t>
            </a:r>
            <a:r>
              <a:rPr sz="2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Rodrigo</a:t>
            </a:r>
            <a:r>
              <a:rPr sz="22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murió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 la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batalla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 de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 Guadalete</a:t>
            </a:r>
            <a:r>
              <a:rPr sz="22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sus tropas se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dispersaron.</a:t>
            </a: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0080"/>
              </a:buClr>
              <a:buFont typeface="Times New Roman"/>
              <a:buChar char="•"/>
            </a:pPr>
            <a:endParaRPr sz="2250" dirty="0">
              <a:latin typeface="Times New Roman"/>
              <a:cs typeface="Times New Roman"/>
            </a:endParaRPr>
          </a:p>
          <a:p>
            <a:pPr marL="892810" marR="25146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ejércitos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musulmanes</a:t>
            </a:r>
            <a:r>
              <a:rPr sz="2200" spc="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avanzaron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rápidamente</a:t>
            </a:r>
            <a:r>
              <a:rPr sz="2200" spc="3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ocuparon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las principales ciudades de Andalucía y </a:t>
            </a:r>
            <a:r>
              <a:rPr sz="2200" spc="-25" dirty="0">
                <a:solidFill>
                  <a:srgbClr val="2B166D"/>
                </a:solidFill>
                <a:latin typeface="Times New Roman"/>
                <a:cs typeface="Times New Roman"/>
              </a:rPr>
              <a:t>Toledo,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capital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del 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reino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visigodo.</a:t>
            </a: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80"/>
              </a:buClr>
              <a:buFont typeface="Times New Roman"/>
              <a:buChar char="•"/>
            </a:pPr>
            <a:endParaRPr sz="2250" dirty="0">
              <a:latin typeface="Times New Roman"/>
              <a:cs typeface="Times New Roman"/>
            </a:endParaRPr>
          </a:p>
          <a:p>
            <a:pPr marL="89281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siete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años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controlaron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toda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Península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excepción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 las</a:t>
            </a:r>
            <a:endParaRPr sz="2200" dirty="0">
              <a:latin typeface="Times New Roman"/>
              <a:cs typeface="Times New Roman"/>
            </a:endParaRPr>
          </a:p>
          <a:p>
            <a:pPr marL="892810">
              <a:lnSpc>
                <a:spcPct val="100000"/>
              </a:lnSpc>
              <a:spcBef>
                <a:spcPts val="5"/>
              </a:spcBef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zonas</a:t>
            </a:r>
            <a:r>
              <a:rPr sz="2200" spc="-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más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montañosas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o despobladas.</a:t>
            </a: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5444490" cy="74041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conquista</a:t>
            </a: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musulmana</a:t>
            </a:r>
            <a:r>
              <a:rPr sz="22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de la</a:t>
            </a:r>
            <a:r>
              <a:rPr sz="2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Península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8824" y="1196339"/>
            <a:ext cx="5943600" cy="494995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7945120" cy="484949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4.2. El Emirato</a:t>
            </a:r>
            <a:r>
              <a:rPr sz="22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dependiente</a:t>
            </a:r>
            <a:r>
              <a:rPr sz="22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de Damasco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Times New Roman"/>
              <a:cs typeface="Times New Roman"/>
            </a:endParaRPr>
          </a:p>
          <a:p>
            <a:pPr marL="892810" marR="59944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Una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vez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controlado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territorio,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al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que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musulmanes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 llamaron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Al-Andalus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, éste se convirtió en una provincia o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Emirato</a:t>
            </a:r>
            <a:r>
              <a:rPr sz="2200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dependiente</a:t>
            </a:r>
            <a:r>
              <a:rPr sz="22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del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Califato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Omeya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Damasco.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0080"/>
              </a:buClr>
              <a:buFont typeface="Times New Roman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892810" marR="6985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capital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del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Emirato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estableció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 ciudad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de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Córdoba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 nombró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 un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valí</a:t>
            </a:r>
            <a:r>
              <a:rPr sz="22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(gobernador),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que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ejercía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poder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territorio.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marR="508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ejércitos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musulmanes</a:t>
            </a:r>
            <a:r>
              <a:rPr sz="2200" spc="4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continuaron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conquista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más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allá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Pirineos,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pero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resultaron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derrotados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spc="4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Poitiers</a:t>
            </a:r>
            <a:r>
              <a:rPr sz="22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(732)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replegaron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definitivamente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 la Península.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8093075" cy="552069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4.3.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El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Emirato</a:t>
            </a:r>
            <a:r>
              <a:rPr sz="22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independiente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Times New Roman"/>
              <a:cs typeface="Times New Roman"/>
            </a:endParaRPr>
          </a:p>
          <a:p>
            <a:pPr marL="892810" marR="685165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 mediados del siglo VIII el último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miembro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 la familia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Omeya,</a:t>
            </a:r>
            <a:r>
              <a:rPr sz="2200" spc="-10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Abd-al-Rahmán</a:t>
            </a:r>
            <a:r>
              <a:rPr sz="2200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, se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estableció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spc="-1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Al-Andalus.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0080"/>
              </a:buClr>
              <a:buFont typeface="Times New Roman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892810" marR="161925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Abd-al-Rahmán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 rompió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 Califato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 Bagdad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 se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proclamó</a:t>
            </a:r>
            <a:r>
              <a:rPr sz="2200" spc="3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emir</a:t>
            </a:r>
            <a:r>
              <a:rPr sz="22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independiente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unidad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política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 Damasco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estaba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rota,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pero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aceptaba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autoridad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religiosa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del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califa.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marR="508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Durante el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Emirato</a:t>
            </a:r>
            <a:r>
              <a:rPr sz="22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independiente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,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 las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disputas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entre las familias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nobles asentadas en las diversas regiones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de Al-Andalus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 el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poder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central fueron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frecuentes.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Sin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embargo,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largo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del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siglo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X, se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produjo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un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importante</a:t>
            </a:r>
            <a:endParaRPr sz="2200">
              <a:latin typeface="Times New Roman"/>
              <a:cs typeface="Times New Roman"/>
            </a:endParaRPr>
          </a:p>
          <a:p>
            <a:pPr marL="892810">
              <a:lnSpc>
                <a:spcPct val="100000"/>
              </a:lnSpc>
              <a:spcBef>
                <a:spcPts val="5"/>
              </a:spcBef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auge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económico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-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cultural.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8016240" cy="451421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5.1.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El Califato</a:t>
            </a: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de Córdoba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Times New Roman"/>
              <a:cs typeface="Times New Roman"/>
            </a:endParaRPr>
          </a:p>
          <a:p>
            <a:pPr marL="892810" marR="12446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año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929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,</a:t>
            </a:r>
            <a:r>
              <a:rPr sz="2200" spc="-1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Abd-al-Rahmán</a:t>
            </a:r>
            <a:r>
              <a:rPr sz="2200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III</a:t>
            </a:r>
            <a:r>
              <a:rPr sz="22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sintió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fuerte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para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hacerse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religiosamente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independiente y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proclamó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califa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creyentes</a:t>
            </a:r>
            <a:r>
              <a:rPr sz="2200" spc="-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-114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Al-Andalus.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Nacía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así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Califato</a:t>
            </a:r>
            <a:r>
              <a:rPr sz="22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 Córdoba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0080"/>
              </a:buClr>
              <a:buFont typeface="Times New Roman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892810" marR="508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época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del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Califato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(929-1036)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 fue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máximo</a:t>
            </a:r>
            <a:r>
              <a:rPr sz="2200" spc="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esplendor</a:t>
            </a:r>
            <a:r>
              <a:rPr sz="22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estabilidad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-1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Al-Andalus.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marR="454659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produjo una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gran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expansión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económica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frenaron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los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intentos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expansión de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reinos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cristianos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hispánicos,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especialmente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 época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-114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0000"/>
                </a:solidFill>
                <a:latin typeface="Times New Roman"/>
                <a:cs typeface="Times New Roman"/>
              </a:rPr>
              <a:t>Al-Mansur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4836795" cy="74041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El Califato</a:t>
            </a: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Córdoba</a:t>
            </a:r>
            <a:r>
              <a:rPr sz="2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en el</a:t>
            </a: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siglo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1219200"/>
            <a:ext cx="6019800" cy="493166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8029575" cy="417893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5.2.</a:t>
            </a:r>
            <a:r>
              <a:rPr sz="22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Los</a:t>
            </a:r>
            <a:r>
              <a:rPr sz="22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reinos</a:t>
            </a:r>
            <a:r>
              <a:rPr sz="22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22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taifas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Times New Roman"/>
              <a:cs typeface="Times New Roman"/>
            </a:endParaRPr>
          </a:p>
          <a:p>
            <a:pPr marL="89281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</a:t>
            </a:r>
            <a:r>
              <a:rPr sz="2200" spc="-1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partir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del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año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1008,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unidad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del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Califato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resquebrajó.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marR="508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 menos de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30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años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(1008-1031),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Al-Andalus se fragmentó en </a:t>
            </a:r>
            <a:r>
              <a:rPr sz="2200" spc="-54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más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25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reinos, las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taifas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,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una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especie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ciudades 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Estado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, 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rodeadas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de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territorio,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ciudad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como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centro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económico.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marR="230504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</a:t>
            </a:r>
            <a:r>
              <a:rPr sz="2200" spc="-1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pesar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 la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ayuda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 los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musulmanes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procedentes del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Norte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 África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(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almorávides</a:t>
            </a:r>
            <a:r>
              <a:rPr sz="2200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almohades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),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siglo XIII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cristianos conquistaron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mayoría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tierras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-1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Al-Andalus.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5862320" cy="74041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Los principales</a:t>
            </a:r>
            <a:r>
              <a:rPr sz="22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reinos</a:t>
            </a:r>
            <a:r>
              <a:rPr sz="22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22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taifas</a:t>
            </a:r>
            <a:r>
              <a:rPr sz="22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22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el siglo XI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1219200"/>
            <a:ext cx="6019800" cy="49255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8054340" cy="552069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5.3.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El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reino</a:t>
            </a:r>
            <a:r>
              <a:rPr sz="22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taifa</a:t>
            </a:r>
            <a:r>
              <a:rPr sz="22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Granada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Times New Roman"/>
              <a:cs typeface="Times New Roman"/>
            </a:endParaRPr>
          </a:p>
          <a:p>
            <a:pPr marL="892810" marR="5080" indent="-343535" algn="just">
              <a:lnSpc>
                <a:spcPct val="100000"/>
              </a:lnSpc>
              <a:buClr>
                <a:srgbClr val="000080"/>
              </a:buClr>
              <a:buChar char="•"/>
              <a:tabLst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 taifa de Granada fue la única que sobrevivió al avance de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los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reinos cristianos en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el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siglo XIII. Estaba gobernada por sultanes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o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reyes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 la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dinastía</a:t>
            </a:r>
            <a:r>
              <a:rPr sz="22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nazarí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0080"/>
              </a:buClr>
              <a:buFont typeface="Times New Roman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892810" marR="485775" indent="-343535" algn="just">
              <a:lnSpc>
                <a:spcPct val="100000"/>
              </a:lnSpc>
              <a:buClr>
                <a:srgbClr val="000080"/>
              </a:buClr>
              <a:buChar char="•"/>
              <a:tabLst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Esta taifa comprendía un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amplio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territorio que abarcaba las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actuales provincias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de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Málaga, Almería, Granada y parte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de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Cádiz.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marR="95885" indent="-343535" algn="just">
              <a:lnSpc>
                <a:spcPct val="100000"/>
              </a:lnSpc>
              <a:buClr>
                <a:srgbClr val="000080"/>
              </a:buClr>
              <a:buChar char="•"/>
              <a:tabLst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 reino taifa de Granada poseía una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amplia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fachada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marítima,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 puertos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para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comercio</a:t>
            </a:r>
            <a:r>
              <a:rPr sz="2200" spc="3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una próspera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agricultura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regadío.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Su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enorme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riqueza</a:t>
            </a:r>
            <a:r>
              <a:rPr sz="22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su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actividad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económica</a:t>
            </a:r>
            <a:r>
              <a:rPr sz="22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hicieron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posible</a:t>
            </a:r>
            <a:endParaRPr sz="2200">
              <a:latin typeface="Times New Roman"/>
              <a:cs typeface="Times New Roman"/>
            </a:endParaRPr>
          </a:p>
          <a:p>
            <a:pPr marL="892810">
              <a:lnSpc>
                <a:spcPct val="100000"/>
              </a:lnSpc>
              <a:spcBef>
                <a:spcPts val="5"/>
              </a:spcBef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su</a:t>
            </a:r>
            <a:r>
              <a:rPr sz="2200" spc="-3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pervivencia.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2167255" cy="74041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200" b="1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Alh</a:t>
            </a: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mbra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548" y="1811177"/>
            <a:ext cx="7752771" cy="368122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8014970" cy="552069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6.1. Las actividades económicas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Times New Roman"/>
              <a:cs typeface="Times New Roman"/>
            </a:endParaRPr>
          </a:p>
          <a:p>
            <a:pPr marL="892810" marR="17399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 mundo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islámico,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centro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de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 actividad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económica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era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ciudad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0080"/>
              </a:buClr>
              <a:buFont typeface="Times New Roman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892810" marR="385445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mayoría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población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dedicaba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spc="3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agricultura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musulmanes</a:t>
            </a:r>
            <a:r>
              <a:rPr sz="2200" spc="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introdujeron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nuevas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técnicas,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como</a:t>
            </a:r>
            <a:r>
              <a:rPr sz="2200" spc="3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spc="4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regadío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marR="329565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30" dirty="0">
                <a:solidFill>
                  <a:srgbClr val="2B166D"/>
                </a:solidFill>
                <a:latin typeface="Times New Roman"/>
                <a:cs typeface="Times New Roman"/>
              </a:rPr>
              <a:t>También</a:t>
            </a:r>
            <a:r>
              <a:rPr sz="2200" spc="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pusieron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práctica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nuevos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cultivos</a:t>
            </a:r>
            <a:r>
              <a:rPr sz="2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como</a:t>
            </a:r>
            <a:r>
              <a:rPr sz="2200" spc="3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arroz,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</a:t>
            </a:r>
            <a:r>
              <a:rPr sz="2200" spc="-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cítricos,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 cáñamo,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etc.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0080"/>
              </a:buClr>
              <a:buFont typeface="Times New Roman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892810" marR="508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Existía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una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floreciente</a:t>
            </a:r>
            <a:r>
              <a:rPr sz="2200" spc="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artesanía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,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organizada y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controlada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por el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Estado.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comercio</a:t>
            </a:r>
            <a:r>
              <a:rPr sz="22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era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muy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activo.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7795259" cy="317309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6.2.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organización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social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Times New Roman"/>
              <a:cs typeface="Times New Roman"/>
            </a:endParaRPr>
          </a:p>
          <a:p>
            <a:pPr marL="892810" marR="5080" indent="-343535" algn="just">
              <a:lnSpc>
                <a:spcPct val="100000"/>
              </a:lnSpc>
              <a:buClr>
                <a:srgbClr val="000080"/>
              </a:buClr>
              <a:buChar char="•"/>
              <a:tabLst>
                <a:tab pos="893444" algn="l"/>
              </a:tabLst>
            </a:pP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Los 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musulmanes.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 población de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religión 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musulmana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estaba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formada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por: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árabes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,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bereberes</a:t>
            </a:r>
            <a:r>
              <a:rPr sz="22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muladíes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0080"/>
              </a:buClr>
              <a:buFont typeface="Times New Roman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892810" marR="125730" indent="-343535" algn="just">
              <a:lnSpc>
                <a:spcPct val="100000"/>
              </a:lnSpc>
              <a:buClr>
                <a:srgbClr val="000080"/>
              </a:buClr>
              <a:buChar char="•"/>
              <a:tabLst>
                <a:tab pos="893444" algn="l"/>
              </a:tabLst>
            </a:pP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Los no 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musulmanes.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Existían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minorías 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no 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musulmanas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,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que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pagaban mayores impuestos y sufrían ciertas limitaciones de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derechos: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los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mozárabes</a:t>
            </a:r>
            <a:r>
              <a:rPr sz="22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judíos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4428490" cy="74041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Una ciudad</a:t>
            </a:r>
            <a:r>
              <a:rPr sz="2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hispano-musulmana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4073" y="1325401"/>
            <a:ext cx="5452109" cy="485476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8009255" cy="518477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7.1.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El esplendor</a:t>
            </a:r>
            <a:r>
              <a:rPr sz="22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de la cultura</a:t>
            </a:r>
            <a:r>
              <a:rPr sz="22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islámica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Times New Roman"/>
              <a:cs typeface="Times New Roman"/>
            </a:endParaRPr>
          </a:p>
          <a:p>
            <a:pPr marL="892810" marR="31115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Entre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 siglos</a:t>
            </a:r>
            <a:r>
              <a:rPr sz="2200" spc="-4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VIII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XII,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civilización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islámica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conoció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una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etapa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 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esplendor.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0080"/>
              </a:buClr>
              <a:buFont typeface="Times New Roman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892810" marR="30226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35" dirty="0">
                <a:solidFill>
                  <a:srgbClr val="2B166D"/>
                </a:solidFill>
                <a:latin typeface="Times New Roman"/>
                <a:cs typeface="Times New Roman"/>
              </a:rPr>
              <a:t>Todos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 los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musulmanes</a:t>
            </a:r>
            <a:r>
              <a:rPr sz="2200" spc="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conocían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una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misma</a:t>
            </a:r>
            <a:r>
              <a:rPr sz="2200" spc="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lengua,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spc="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árabe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.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Ésto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permitió</a:t>
            </a:r>
            <a:r>
              <a:rPr sz="2200" spc="3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que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conocimientos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 transmitieran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fácilmente</a:t>
            </a:r>
            <a:r>
              <a:rPr sz="2200" spc="3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un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 territorio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 otro.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marR="139065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formó</a:t>
            </a:r>
            <a:r>
              <a:rPr sz="2200" spc="3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una cultura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variada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que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destacaron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</a:t>
            </a:r>
            <a:r>
              <a:rPr sz="2200" spc="4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estudios </a:t>
            </a:r>
            <a:r>
              <a:rPr sz="2200" spc="-5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matemáticos</a:t>
            </a:r>
            <a:r>
              <a:rPr sz="2200" spc="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ciencias</a:t>
            </a:r>
            <a:r>
              <a:rPr sz="2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aplicadas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30" dirty="0">
                <a:solidFill>
                  <a:srgbClr val="2B166D"/>
                </a:solidFill>
                <a:latin typeface="Times New Roman"/>
                <a:cs typeface="Times New Roman"/>
              </a:rPr>
              <a:t>También</a:t>
            </a:r>
            <a:r>
              <a:rPr sz="2200" spc="3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poseían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amplios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conocimientos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4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medicina</a:t>
            </a:r>
            <a:r>
              <a:rPr sz="22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cirugía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,</a:t>
            </a:r>
            <a:endParaRPr sz="2200">
              <a:latin typeface="Times New Roman"/>
              <a:cs typeface="Times New Roman"/>
            </a:endParaRPr>
          </a:p>
          <a:p>
            <a:pPr marL="892810">
              <a:lnSpc>
                <a:spcPct val="100000"/>
              </a:lnSpc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desarrollaron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astronomía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977" y="31266"/>
            <a:ext cx="8001000" cy="518477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2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17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7.2.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Un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arte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diverso</a:t>
            </a: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 homogéneo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Times New Roman"/>
              <a:cs typeface="Times New Roman"/>
            </a:endParaRPr>
          </a:p>
          <a:p>
            <a:pPr marL="892810" marR="508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Islam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presenta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también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una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gran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diversidad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arte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por las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influencias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que recibió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absorbió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los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numerosos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territorios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por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los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que</a:t>
            </a:r>
            <a:r>
              <a:rPr sz="2200" spc="-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extendió.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0080"/>
              </a:buClr>
              <a:buFont typeface="Times New Roman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892810" marR="182245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arquitectura</a:t>
            </a:r>
            <a:r>
              <a:rPr sz="2200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predominan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las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construcciones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ladrillo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 </a:t>
            </a:r>
            <a:r>
              <a:rPr sz="2200" spc="-5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influencia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oriental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se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evidencia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utilización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de</a:t>
            </a:r>
            <a:r>
              <a:rPr sz="2200" spc="3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arcos</a:t>
            </a:r>
            <a:r>
              <a:rPr sz="2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 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cúpulas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El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edificio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más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representativo</a:t>
            </a:r>
            <a:r>
              <a:rPr sz="2200" spc="1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es la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mezquita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80"/>
              </a:buClr>
              <a:buFont typeface="Times New Roman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892810" indent="-343535">
              <a:lnSpc>
                <a:spcPct val="100000"/>
              </a:lnSpc>
              <a:buClr>
                <a:srgbClr val="000080"/>
              </a:buClr>
              <a:buChar char="•"/>
              <a:tabLst>
                <a:tab pos="892810" algn="l"/>
                <a:tab pos="893444" algn="l"/>
              </a:tabLst>
            </a:pP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En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las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artes</a:t>
            </a:r>
            <a:r>
              <a:rPr sz="22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decorativas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,</a:t>
            </a:r>
            <a:r>
              <a:rPr sz="2200" spc="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destaca</a:t>
            </a: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cerámica</a:t>
            </a:r>
            <a:r>
              <a:rPr sz="2200" spc="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y</a:t>
            </a:r>
            <a:r>
              <a:rPr sz="2200" spc="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alcanza</a:t>
            </a:r>
            <a:r>
              <a:rPr sz="2200" spc="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una</a:t>
            </a:r>
            <a:r>
              <a:rPr sz="2200" spc="-1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gran</a:t>
            </a:r>
            <a:endParaRPr sz="2200">
              <a:latin typeface="Times New Roman"/>
              <a:cs typeface="Times New Roman"/>
            </a:endParaRPr>
          </a:p>
          <a:p>
            <a:pPr marL="892810">
              <a:lnSpc>
                <a:spcPct val="100000"/>
              </a:lnSpc>
            </a:pPr>
            <a:r>
              <a:rPr sz="2200" dirty="0">
                <a:solidFill>
                  <a:srgbClr val="2B166D"/>
                </a:solidFill>
                <a:latin typeface="Times New Roman"/>
                <a:cs typeface="Times New Roman"/>
              </a:rPr>
              <a:t>difusión</a:t>
            </a:r>
            <a:r>
              <a:rPr sz="2200" spc="-25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la</a:t>
            </a:r>
            <a:r>
              <a:rPr sz="2200" spc="-20" dirty="0">
                <a:solidFill>
                  <a:srgbClr val="2B166D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miniatura</a:t>
            </a:r>
            <a:r>
              <a:rPr sz="2200" spc="-5" dirty="0">
                <a:solidFill>
                  <a:srgbClr val="2B166D"/>
                </a:solidFill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spc="-5" dirty="0"/>
              <a:t>DEMOS</a:t>
            </a:r>
            <a:r>
              <a:rPr spc="-2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5" dirty="0"/>
              <a:t>Castilla-La</a:t>
            </a:r>
            <a:r>
              <a:rPr spc="20" dirty="0"/>
              <a:t> </a:t>
            </a:r>
            <a:r>
              <a:rPr spc="-5" dirty="0"/>
              <a:t>Mancha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938</Words>
  <Application>Microsoft Office PowerPoint</Application>
  <PresentationFormat>Presentación en pantalla (4:3)</PresentationFormat>
  <Paragraphs>126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Sung Ha, Park</dc:creator>
  <cp:lastModifiedBy>Maria Sanz</cp:lastModifiedBy>
  <cp:revision>1</cp:revision>
  <dcterms:created xsi:type="dcterms:W3CDTF">2022-10-31T12:55:52Z</dcterms:created>
  <dcterms:modified xsi:type="dcterms:W3CDTF">2022-10-31T13:00:55Z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2014-10-13T00:00:00Z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2022-10-31T00:00:00Z</vt:filetime>
  </property>
</Properties>
</file>