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68" r:id="rId1"/>
  </p:sldMasterIdLst>
  <p:sldIdLst>
    <p:sldId id="256" r:id="rId2"/>
    <p:sldId id="257" r:id="rId3"/>
    <p:sldId id="258" r:id="rId4"/>
    <p:sldId id="259" r:id="rId5"/>
    <p:sldId id="272" r:id="rId6"/>
    <p:sldId id="260" r:id="rId7"/>
    <p:sldId id="273" r:id="rId8"/>
    <p:sldId id="274" r:id="rId9"/>
    <p:sldId id="275" r:id="rId10"/>
    <p:sldId id="276" r:id="rId11"/>
    <p:sldId id="277" r:id="rId12"/>
    <p:sldId id="278" r:id="rId13"/>
    <p:sldId id="279"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799B23B-EC83-4686-B30A-512413B5E67A}" styleName="Estilo claro 3 - Acento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p:scale>
          <a:sx n="75" d="100"/>
          <a:sy n="75" d="100"/>
        </p:scale>
        <p:origin x="250" y="21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96259B7-17B0-499C-B447-F07A708E1410}" type="doc">
      <dgm:prSet loTypeId="urn:microsoft.com/office/officeart/2016/7/layout/RepeatingBendingProcessNew" loCatId="process" qsTypeId="urn:microsoft.com/office/officeart/2005/8/quickstyle/simple1" qsCatId="simple" csTypeId="urn:microsoft.com/office/officeart/2005/8/colors/accent1_2" csCatId="accent1" phldr="1"/>
      <dgm:spPr/>
      <dgm:t>
        <a:bodyPr/>
        <a:lstStyle/>
        <a:p>
          <a:endParaRPr lang="en-US"/>
        </a:p>
      </dgm:t>
    </dgm:pt>
    <dgm:pt modelId="{3D6E0954-0567-4A4B-9EE3-E9E1BB40D98A}">
      <dgm:prSet/>
      <dgm:spPr/>
      <dgm:t>
        <a:bodyPr/>
        <a:lstStyle/>
        <a:p>
          <a:r>
            <a:rPr lang="es-ES" b="1"/>
            <a:t>FUTURO DE LA POBLACION MUNDIAL</a:t>
          </a:r>
          <a:endParaRPr lang="en-US"/>
        </a:p>
      </dgm:t>
    </dgm:pt>
    <dgm:pt modelId="{944D1529-FA47-4AC1-B8DE-5BBA61CBF6F5}" type="parTrans" cxnId="{387F1FF6-2774-446E-A05A-628C07D992AE}">
      <dgm:prSet/>
      <dgm:spPr/>
      <dgm:t>
        <a:bodyPr/>
        <a:lstStyle/>
        <a:p>
          <a:endParaRPr lang="en-US"/>
        </a:p>
      </dgm:t>
    </dgm:pt>
    <dgm:pt modelId="{2084CB67-010C-4392-AE49-823B05E8A037}" type="sibTrans" cxnId="{387F1FF6-2774-446E-A05A-628C07D992AE}">
      <dgm:prSet/>
      <dgm:spPr/>
      <dgm:t>
        <a:bodyPr/>
        <a:lstStyle/>
        <a:p>
          <a:endParaRPr lang="en-US"/>
        </a:p>
      </dgm:t>
    </dgm:pt>
    <dgm:pt modelId="{152E09E6-AAD7-47E9-A5C3-0F2F316A33C0}">
      <dgm:prSet/>
      <dgm:spPr/>
      <dgm:t>
        <a:bodyPr/>
        <a:lstStyle/>
        <a:p>
          <a:r>
            <a:rPr lang="es-ES"/>
            <a:t>Las </a:t>
          </a:r>
          <a:r>
            <a:rPr lang="es-ES" b="1"/>
            <a:t>proyecciones de la ONU sobre la evolución de la población mundial presentan grandes diferencias:</a:t>
          </a:r>
          <a:endParaRPr lang="en-US"/>
        </a:p>
      </dgm:t>
    </dgm:pt>
    <dgm:pt modelId="{DA9FD55A-C3F9-49E7-8E6F-3C0B40ED564F}" type="parTrans" cxnId="{BF98586F-688D-4A14-85B0-D226A1FA7677}">
      <dgm:prSet/>
      <dgm:spPr/>
      <dgm:t>
        <a:bodyPr/>
        <a:lstStyle/>
        <a:p>
          <a:endParaRPr lang="en-US"/>
        </a:p>
      </dgm:t>
    </dgm:pt>
    <dgm:pt modelId="{D36A5F00-38BC-49E5-B82A-0CBA45CEAD2C}" type="sibTrans" cxnId="{BF98586F-688D-4A14-85B0-D226A1FA7677}">
      <dgm:prSet/>
      <dgm:spPr/>
      <dgm:t>
        <a:bodyPr/>
        <a:lstStyle/>
        <a:p>
          <a:endParaRPr lang="en-US"/>
        </a:p>
      </dgm:t>
    </dgm:pt>
    <dgm:pt modelId="{5B2B96FE-BB1E-4177-A995-6FC7583EF85D}">
      <dgm:prSet/>
      <dgm:spPr/>
      <dgm:t>
        <a:bodyPr/>
        <a:lstStyle/>
        <a:p>
          <a:r>
            <a:rPr lang="es-ES" b="1" dirty="0"/>
            <a:t>China es el país más poblado con 1380  millones de habitantes mientras que India tiene 1311 millones de habitantes. Se cree que en 2022 la India será el país más poblado de la Tierra.</a:t>
          </a:r>
          <a:endParaRPr lang="en-US" dirty="0"/>
        </a:p>
      </dgm:t>
    </dgm:pt>
    <dgm:pt modelId="{E97C3A64-27AF-41DA-BD07-AD2298E046A4}" type="parTrans" cxnId="{F7FFC838-E8E1-4CCB-BBEB-115512175D83}">
      <dgm:prSet/>
      <dgm:spPr/>
      <dgm:t>
        <a:bodyPr/>
        <a:lstStyle/>
        <a:p>
          <a:endParaRPr lang="en-US"/>
        </a:p>
      </dgm:t>
    </dgm:pt>
    <dgm:pt modelId="{3E8444A8-F80E-45F3-87C5-0618432D8D97}" type="sibTrans" cxnId="{F7FFC838-E8E1-4CCB-BBEB-115512175D83}">
      <dgm:prSet/>
      <dgm:spPr/>
      <dgm:t>
        <a:bodyPr/>
        <a:lstStyle/>
        <a:p>
          <a:endParaRPr lang="en-US"/>
        </a:p>
      </dgm:t>
    </dgm:pt>
    <dgm:pt modelId="{E5530A0E-8868-418D-97B3-CC5AEB2E7012}">
      <dgm:prSet/>
      <dgm:spPr/>
      <dgm:t>
        <a:bodyPr/>
        <a:lstStyle/>
        <a:p>
          <a:r>
            <a:rPr lang="es-ES" b="1"/>
            <a:t>Europa perderá población y tendrá una escasa tasa de natalidad y un envejecimiento demográfico.</a:t>
          </a:r>
          <a:endParaRPr lang="en-US"/>
        </a:p>
      </dgm:t>
    </dgm:pt>
    <dgm:pt modelId="{1ED7D8C8-3EE9-4BAF-977C-C7520DD2ADE0}" type="parTrans" cxnId="{35035DFC-D643-42F1-9C81-B0B599A7768F}">
      <dgm:prSet/>
      <dgm:spPr/>
      <dgm:t>
        <a:bodyPr/>
        <a:lstStyle/>
        <a:p>
          <a:endParaRPr lang="en-US"/>
        </a:p>
      </dgm:t>
    </dgm:pt>
    <dgm:pt modelId="{5F6C0167-2740-4F78-82D9-DC95E53BEC1A}" type="sibTrans" cxnId="{35035DFC-D643-42F1-9C81-B0B599A7768F}">
      <dgm:prSet/>
      <dgm:spPr/>
      <dgm:t>
        <a:bodyPr/>
        <a:lstStyle/>
        <a:p>
          <a:endParaRPr lang="en-US"/>
        </a:p>
      </dgm:t>
    </dgm:pt>
    <dgm:pt modelId="{7D09A8DC-F728-4804-AEB3-B45D15F71760}">
      <dgm:prSet/>
      <dgm:spPr/>
      <dgm:t>
        <a:bodyPr/>
        <a:lstStyle/>
        <a:p>
          <a:r>
            <a:rPr lang="es-ES" b="1"/>
            <a:t>Nigeria es el país más densamente poblado de África con 182   millones y se convertirá en 2050 en el tercer país más poblado del mundo superando a USA.</a:t>
          </a:r>
          <a:endParaRPr lang="en-US"/>
        </a:p>
      </dgm:t>
    </dgm:pt>
    <dgm:pt modelId="{02DA0BE4-A1F4-4B56-BD37-125CBD14B5C9}" type="parTrans" cxnId="{7187C4ED-705D-4A96-92CC-3C262F3B1F26}">
      <dgm:prSet/>
      <dgm:spPr/>
      <dgm:t>
        <a:bodyPr/>
        <a:lstStyle/>
        <a:p>
          <a:endParaRPr lang="en-US"/>
        </a:p>
      </dgm:t>
    </dgm:pt>
    <dgm:pt modelId="{21BD1FEC-790F-42FE-8C98-E2D689B12922}" type="sibTrans" cxnId="{7187C4ED-705D-4A96-92CC-3C262F3B1F26}">
      <dgm:prSet/>
      <dgm:spPr/>
      <dgm:t>
        <a:bodyPr/>
        <a:lstStyle/>
        <a:p>
          <a:endParaRPr lang="en-US"/>
        </a:p>
      </dgm:t>
    </dgm:pt>
    <dgm:pt modelId="{E1C91CD7-AEE9-479A-BA74-A5BBC1E312CE}">
      <dgm:prSet/>
      <dgm:spPr/>
      <dgm:t>
        <a:bodyPr/>
        <a:lstStyle/>
        <a:p>
          <a:r>
            <a:rPr lang="es-ES" b="1"/>
            <a:t>América Central y del Sur tendrán un crecimiento ligero si bien a finales de siglo descenderá.</a:t>
          </a:r>
          <a:endParaRPr lang="en-US"/>
        </a:p>
      </dgm:t>
    </dgm:pt>
    <dgm:pt modelId="{19C2659B-6B83-46D1-95E1-C704C7892840}" type="parTrans" cxnId="{EB2E6AAB-E8DA-4AAB-A21D-9F659ECFCABC}">
      <dgm:prSet/>
      <dgm:spPr/>
      <dgm:t>
        <a:bodyPr/>
        <a:lstStyle/>
        <a:p>
          <a:endParaRPr lang="en-US"/>
        </a:p>
      </dgm:t>
    </dgm:pt>
    <dgm:pt modelId="{3781679D-4C29-4B52-9E37-2D7274F6051B}" type="sibTrans" cxnId="{EB2E6AAB-E8DA-4AAB-A21D-9F659ECFCABC}">
      <dgm:prSet/>
      <dgm:spPr/>
      <dgm:t>
        <a:bodyPr/>
        <a:lstStyle/>
        <a:p>
          <a:endParaRPr lang="en-US"/>
        </a:p>
      </dgm:t>
    </dgm:pt>
    <dgm:pt modelId="{401473FA-436D-4131-9E44-2007B40DF2AD}">
      <dgm:prSet/>
      <dgm:spPr/>
      <dgm:t>
        <a:bodyPr/>
        <a:lstStyle/>
        <a:p>
          <a:r>
            <a:rPr lang="es-ES" b="1"/>
            <a:t>La población se recuenta mediante los censos de población y los padrones municipales.</a:t>
          </a:r>
          <a:endParaRPr lang="en-US"/>
        </a:p>
      </dgm:t>
    </dgm:pt>
    <dgm:pt modelId="{8447E909-6D8F-4DF0-B013-86A0F60319F6}" type="parTrans" cxnId="{E78CB8F5-6D47-46D7-811A-C5BD53A5CC50}">
      <dgm:prSet/>
      <dgm:spPr/>
      <dgm:t>
        <a:bodyPr/>
        <a:lstStyle/>
        <a:p>
          <a:endParaRPr lang="en-US"/>
        </a:p>
      </dgm:t>
    </dgm:pt>
    <dgm:pt modelId="{60895D12-F6A0-4A3F-B3A1-5A8131CAE8ED}" type="sibTrans" cxnId="{E78CB8F5-6D47-46D7-811A-C5BD53A5CC50}">
      <dgm:prSet/>
      <dgm:spPr/>
      <dgm:t>
        <a:bodyPr/>
        <a:lstStyle/>
        <a:p>
          <a:endParaRPr lang="en-US"/>
        </a:p>
      </dgm:t>
    </dgm:pt>
    <dgm:pt modelId="{74E23DC8-9DC5-4359-9F4E-69337735212F}" type="pres">
      <dgm:prSet presAssocID="{C96259B7-17B0-499C-B447-F07A708E1410}" presName="Name0" presStyleCnt="0">
        <dgm:presLayoutVars>
          <dgm:dir/>
          <dgm:resizeHandles val="exact"/>
        </dgm:presLayoutVars>
      </dgm:prSet>
      <dgm:spPr/>
    </dgm:pt>
    <dgm:pt modelId="{CACBF667-A432-4038-9BBE-33365E646A27}" type="pres">
      <dgm:prSet presAssocID="{3D6E0954-0567-4A4B-9EE3-E9E1BB40D98A}" presName="node" presStyleLbl="node1" presStyleIdx="0" presStyleCnt="7">
        <dgm:presLayoutVars>
          <dgm:bulletEnabled val="1"/>
        </dgm:presLayoutVars>
      </dgm:prSet>
      <dgm:spPr/>
    </dgm:pt>
    <dgm:pt modelId="{0274E36E-1D34-44BE-AB57-8D33B1F56C0C}" type="pres">
      <dgm:prSet presAssocID="{2084CB67-010C-4392-AE49-823B05E8A037}" presName="sibTrans" presStyleLbl="sibTrans1D1" presStyleIdx="0" presStyleCnt="6"/>
      <dgm:spPr/>
    </dgm:pt>
    <dgm:pt modelId="{27D1DC70-8274-4CD5-98F7-2BAC4E4CA52D}" type="pres">
      <dgm:prSet presAssocID="{2084CB67-010C-4392-AE49-823B05E8A037}" presName="connectorText" presStyleLbl="sibTrans1D1" presStyleIdx="0" presStyleCnt="6"/>
      <dgm:spPr/>
    </dgm:pt>
    <dgm:pt modelId="{41DAEC9E-A7E1-4672-90C6-97D875EF144D}" type="pres">
      <dgm:prSet presAssocID="{152E09E6-AAD7-47E9-A5C3-0F2F316A33C0}" presName="node" presStyleLbl="node1" presStyleIdx="1" presStyleCnt="7">
        <dgm:presLayoutVars>
          <dgm:bulletEnabled val="1"/>
        </dgm:presLayoutVars>
      </dgm:prSet>
      <dgm:spPr/>
    </dgm:pt>
    <dgm:pt modelId="{F2FE1154-3546-4624-A9CC-0859661F332E}" type="pres">
      <dgm:prSet presAssocID="{D36A5F00-38BC-49E5-B82A-0CBA45CEAD2C}" presName="sibTrans" presStyleLbl="sibTrans1D1" presStyleIdx="1" presStyleCnt="6"/>
      <dgm:spPr/>
    </dgm:pt>
    <dgm:pt modelId="{9ED70694-1E78-4656-8784-74FAD705B5D2}" type="pres">
      <dgm:prSet presAssocID="{D36A5F00-38BC-49E5-B82A-0CBA45CEAD2C}" presName="connectorText" presStyleLbl="sibTrans1D1" presStyleIdx="1" presStyleCnt="6"/>
      <dgm:spPr/>
    </dgm:pt>
    <dgm:pt modelId="{F2D38272-C2D0-4299-88B6-58AED71A22BF}" type="pres">
      <dgm:prSet presAssocID="{5B2B96FE-BB1E-4177-A995-6FC7583EF85D}" presName="node" presStyleLbl="node1" presStyleIdx="2" presStyleCnt="7" custScaleY="120817">
        <dgm:presLayoutVars>
          <dgm:bulletEnabled val="1"/>
        </dgm:presLayoutVars>
      </dgm:prSet>
      <dgm:spPr/>
    </dgm:pt>
    <dgm:pt modelId="{1EB41FE8-20BC-4956-90F0-54869C705D66}" type="pres">
      <dgm:prSet presAssocID="{3E8444A8-F80E-45F3-87C5-0618432D8D97}" presName="sibTrans" presStyleLbl="sibTrans1D1" presStyleIdx="2" presStyleCnt="6"/>
      <dgm:spPr/>
    </dgm:pt>
    <dgm:pt modelId="{4147F953-E020-4279-98D1-E7A3284E8A20}" type="pres">
      <dgm:prSet presAssocID="{3E8444A8-F80E-45F3-87C5-0618432D8D97}" presName="connectorText" presStyleLbl="sibTrans1D1" presStyleIdx="2" presStyleCnt="6"/>
      <dgm:spPr/>
    </dgm:pt>
    <dgm:pt modelId="{34651E0C-8AD2-4A73-9AE4-DD835D3C8D0D}" type="pres">
      <dgm:prSet presAssocID="{E5530A0E-8868-418D-97B3-CC5AEB2E7012}" presName="node" presStyleLbl="node1" presStyleIdx="3" presStyleCnt="7">
        <dgm:presLayoutVars>
          <dgm:bulletEnabled val="1"/>
        </dgm:presLayoutVars>
      </dgm:prSet>
      <dgm:spPr/>
    </dgm:pt>
    <dgm:pt modelId="{7ED05B89-DDD7-4B76-BA0E-9B17B4A9D74B}" type="pres">
      <dgm:prSet presAssocID="{5F6C0167-2740-4F78-82D9-DC95E53BEC1A}" presName="sibTrans" presStyleLbl="sibTrans1D1" presStyleIdx="3" presStyleCnt="6"/>
      <dgm:spPr/>
    </dgm:pt>
    <dgm:pt modelId="{37DE9F32-6C89-4F26-96BA-63DF708440A2}" type="pres">
      <dgm:prSet presAssocID="{5F6C0167-2740-4F78-82D9-DC95E53BEC1A}" presName="connectorText" presStyleLbl="sibTrans1D1" presStyleIdx="3" presStyleCnt="6"/>
      <dgm:spPr/>
    </dgm:pt>
    <dgm:pt modelId="{D7E18D40-6D03-4B1B-8D36-81B1EC73CBAD}" type="pres">
      <dgm:prSet presAssocID="{7D09A8DC-F728-4804-AEB3-B45D15F71760}" presName="node" presStyleLbl="node1" presStyleIdx="4" presStyleCnt="7">
        <dgm:presLayoutVars>
          <dgm:bulletEnabled val="1"/>
        </dgm:presLayoutVars>
      </dgm:prSet>
      <dgm:spPr/>
    </dgm:pt>
    <dgm:pt modelId="{988C9448-0EA0-4D40-9CA1-FA52C652D2F2}" type="pres">
      <dgm:prSet presAssocID="{21BD1FEC-790F-42FE-8C98-E2D689B12922}" presName="sibTrans" presStyleLbl="sibTrans1D1" presStyleIdx="4" presStyleCnt="6"/>
      <dgm:spPr/>
    </dgm:pt>
    <dgm:pt modelId="{0B32C111-73BD-4DD9-81AC-4B19F430C8AD}" type="pres">
      <dgm:prSet presAssocID="{21BD1FEC-790F-42FE-8C98-E2D689B12922}" presName="connectorText" presStyleLbl="sibTrans1D1" presStyleIdx="4" presStyleCnt="6"/>
      <dgm:spPr/>
    </dgm:pt>
    <dgm:pt modelId="{FD1ED056-662F-48E0-9589-5CB5A3CD66F5}" type="pres">
      <dgm:prSet presAssocID="{E1C91CD7-AEE9-479A-BA74-A5BBC1E312CE}" presName="node" presStyleLbl="node1" presStyleIdx="5" presStyleCnt="7">
        <dgm:presLayoutVars>
          <dgm:bulletEnabled val="1"/>
        </dgm:presLayoutVars>
      </dgm:prSet>
      <dgm:spPr/>
    </dgm:pt>
    <dgm:pt modelId="{972015DE-8CD6-446A-8492-7778DF51B70D}" type="pres">
      <dgm:prSet presAssocID="{3781679D-4C29-4B52-9E37-2D7274F6051B}" presName="sibTrans" presStyleLbl="sibTrans1D1" presStyleIdx="5" presStyleCnt="6"/>
      <dgm:spPr/>
    </dgm:pt>
    <dgm:pt modelId="{C6235BDF-3634-4039-8302-562706343824}" type="pres">
      <dgm:prSet presAssocID="{3781679D-4C29-4B52-9E37-2D7274F6051B}" presName="connectorText" presStyleLbl="sibTrans1D1" presStyleIdx="5" presStyleCnt="6"/>
      <dgm:spPr/>
    </dgm:pt>
    <dgm:pt modelId="{6AE73A43-DF1A-411B-BDF5-4AC4C72899FA}" type="pres">
      <dgm:prSet presAssocID="{401473FA-436D-4131-9E44-2007B40DF2AD}" presName="node" presStyleLbl="node1" presStyleIdx="6" presStyleCnt="7">
        <dgm:presLayoutVars>
          <dgm:bulletEnabled val="1"/>
        </dgm:presLayoutVars>
      </dgm:prSet>
      <dgm:spPr/>
    </dgm:pt>
  </dgm:ptLst>
  <dgm:cxnLst>
    <dgm:cxn modelId="{219EB901-F8B6-46DE-8628-EDD82DBF04E6}" type="presOf" srcId="{E1C91CD7-AEE9-479A-BA74-A5BBC1E312CE}" destId="{FD1ED056-662F-48E0-9589-5CB5A3CD66F5}" srcOrd="0" destOrd="0" presId="urn:microsoft.com/office/officeart/2016/7/layout/RepeatingBendingProcessNew"/>
    <dgm:cxn modelId="{FFF32F12-8CE5-4570-81EC-34AC6BB1143E}" type="presOf" srcId="{D36A5F00-38BC-49E5-B82A-0CBA45CEAD2C}" destId="{F2FE1154-3546-4624-A9CC-0859661F332E}" srcOrd="0" destOrd="0" presId="urn:microsoft.com/office/officeart/2016/7/layout/RepeatingBendingProcessNew"/>
    <dgm:cxn modelId="{4FF6C618-EB52-4852-A833-74EF8285FBE0}" type="presOf" srcId="{C96259B7-17B0-499C-B447-F07A708E1410}" destId="{74E23DC8-9DC5-4359-9F4E-69337735212F}" srcOrd="0" destOrd="0" presId="urn:microsoft.com/office/officeart/2016/7/layout/RepeatingBendingProcessNew"/>
    <dgm:cxn modelId="{988D581B-A835-4DF2-89D1-CC35180F88FD}" type="presOf" srcId="{3D6E0954-0567-4A4B-9EE3-E9E1BB40D98A}" destId="{CACBF667-A432-4038-9BBE-33365E646A27}" srcOrd="0" destOrd="0" presId="urn:microsoft.com/office/officeart/2016/7/layout/RepeatingBendingProcessNew"/>
    <dgm:cxn modelId="{52454831-EFFF-4C1D-9B71-D768F133E4BA}" type="presOf" srcId="{5F6C0167-2740-4F78-82D9-DC95E53BEC1A}" destId="{7ED05B89-DDD7-4B76-BA0E-9B17B4A9D74B}" srcOrd="0" destOrd="0" presId="urn:microsoft.com/office/officeart/2016/7/layout/RepeatingBendingProcessNew"/>
    <dgm:cxn modelId="{6CA9C433-4613-43F9-9FE3-023DAEFEB6A0}" type="presOf" srcId="{3781679D-4C29-4B52-9E37-2D7274F6051B}" destId="{C6235BDF-3634-4039-8302-562706343824}" srcOrd="1" destOrd="0" presId="urn:microsoft.com/office/officeart/2016/7/layout/RepeatingBendingProcessNew"/>
    <dgm:cxn modelId="{F7FFC838-E8E1-4CCB-BBEB-115512175D83}" srcId="{C96259B7-17B0-499C-B447-F07A708E1410}" destId="{5B2B96FE-BB1E-4177-A995-6FC7583EF85D}" srcOrd="2" destOrd="0" parTransId="{E97C3A64-27AF-41DA-BD07-AD2298E046A4}" sibTransId="{3E8444A8-F80E-45F3-87C5-0618432D8D97}"/>
    <dgm:cxn modelId="{7696FF46-D53D-4410-B8D5-FB0204245BBE}" type="presOf" srcId="{2084CB67-010C-4392-AE49-823B05E8A037}" destId="{0274E36E-1D34-44BE-AB57-8D33B1F56C0C}" srcOrd="0" destOrd="0" presId="urn:microsoft.com/office/officeart/2016/7/layout/RepeatingBendingProcessNew"/>
    <dgm:cxn modelId="{F0338A47-60A6-4135-8A96-C0CB2F57C1EF}" type="presOf" srcId="{3781679D-4C29-4B52-9E37-2D7274F6051B}" destId="{972015DE-8CD6-446A-8492-7778DF51B70D}" srcOrd="0" destOrd="0" presId="urn:microsoft.com/office/officeart/2016/7/layout/RepeatingBendingProcessNew"/>
    <dgm:cxn modelId="{BF98586F-688D-4A14-85B0-D226A1FA7677}" srcId="{C96259B7-17B0-499C-B447-F07A708E1410}" destId="{152E09E6-AAD7-47E9-A5C3-0F2F316A33C0}" srcOrd="1" destOrd="0" parTransId="{DA9FD55A-C3F9-49E7-8E6F-3C0B40ED564F}" sibTransId="{D36A5F00-38BC-49E5-B82A-0CBA45CEAD2C}"/>
    <dgm:cxn modelId="{EDFA4852-9C26-4B3E-BAC3-F877D0EF3DBC}" type="presOf" srcId="{7D09A8DC-F728-4804-AEB3-B45D15F71760}" destId="{D7E18D40-6D03-4B1B-8D36-81B1EC73CBAD}" srcOrd="0" destOrd="0" presId="urn:microsoft.com/office/officeart/2016/7/layout/RepeatingBendingProcessNew"/>
    <dgm:cxn modelId="{2915D47A-2AD4-4447-93A2-ACA43E1FE860}" type="presOf" srcId="{E5530A0E-8868-418D-97B3-CC5AEB2E7012}" destId="{34651E0C-8AD2-4A73-9AE4-DD835D3C8D0D}" srcOrd="0" destOrd="0" presId="urn:microsoft.com/office/officeart/2016/7/layout/RepeatingBendingProcessNew"/>
    <dgm:cxn modelId="{3C555883-875D-44CA-9773-E727D939AB1C}" type="presOf" srcId="{3E8444A8-F80E-45F3-87C5-0618432D8D97}" destId="{4147F953-E020-4279-98D1-E7A3284E8A20}" srcOrd="1" destOrd="0" presId="urn:microsoft.com/office/officeart/2016/7/layout/RepeatingBendingProcessNew"/>
    <dgm:cxn modelId="{BEB11A84-621E-4E57-B823-5564F7E128CE}" type="presOf" srcId="{21BD1FEC-790F-42FE-8C98-E2D689B12922}" destId="{0B32C111-73BD-4DD9-81AC-4B19F430C8AD}" srcOrd="1" destOrd="0" presId="urn:microsoft.com/office/officeart/2016/7/layout/RepeatingBendingProcessNew"/>
    <dgm:cxn modelId="{EB2E6AAB-E8DA-4AAB-A21D-9F659ECFCABC}" srcId="{C96259B7-17B0-499C-B447-F07A708E1410}" destId="{E1C91CD7-AEE9-479A-BA74-A5BBC1E312CE}" srcOrd="5" destOrd="0" parTransId="{19C2659B-6B83-46D1-95E1-C704C7892840}" sibTransId="{3781679D-4C29-4B52-9E37-2D7274F6051B}"/>
    <dgm:cxn modelId="{7543D8AE-244B-4865-A479-96F455C93771}" type="presOf" srcId="{3E8444A8-F80E-45F3-87C5-0618432D8D97}" destId="{1EB41FE8-20BC-4956-90F0-54869C705D66}" srcOrd="0" destOrd="0" presId="urn:microsoft.com/office/officeart/2016/7/layout/RepeatingBendingProcessNew"/>
    <dgm:cxn modelId="{B837E4B6-FB20-43FD-AA3F-6331B8B77FB1}" type="presOf" srcId="{5F6C0167-2740-4F78-82D9-DC95E53BEC1A}" destId="{37DE9F32-6C89-4F26-96BA-63DF708440A2}" srcOrd="1" destOrd="0" presId="urn:microsoft.com/office/officeart/2016/7/layout/RepeatingBendingProcessNew"/>
    <dgm:cxn modelId="{D59051BB-6CAC-4CCF-BC5B-33C309AA922E}" type="presOf" srcId="{D36A5F00-38BC-49E5-B82A-0CBA45CEAD2C}" destId="{9ED70694-1E78-4656-8784-74FAD705B5D2}" srcOrd="1" destOrd="0" presId="urn:microsoft.com/office/officeart/2016/7/layout/RepeatingBendingProcessNew"/>
    <dgm:cxn modelId="{06111ABC-4D2C-4550-B95B-AE7673E6F0D4}" type="presOf" srcId="{152E09E6-AAD7-47E9-A5C3-0F2F316A33C0}" destId="{41DAEC9E-A7E1-4672-90C6-97D875EF144D}" srcOrd="0" destOrd="0" presId="urn:microsoft.com/office/officeart/2016/7/layout/RepeatingBendingProcessNew"/>
    <dgm:cxn modelId="{49B099D0-8C0E-45A8-BE68-8194D166FB08}" type="presOf" srcId="{2084CB67-010C-4392-AE49-823B05E8A037}" destId="{27D1DC70-8274-4CD5-98F7-2BAC4E4CA52D}" srcOrd="1" destOrd="0" presId="urn:microsoft.com/office/officeart/2016/7/layout/RepeatingBendingProcessNew"/>
    <dgm:cxn modelId="{92E973DE-71B1-4ED7-B6B1-BB3E56808BBA}" type="presOf" srcId="{5B2B96FE-BB1E-4177-A995-6FC7583EF85D}" destId="{F2D38272-C2D0-4299-88B6-58AED71A22BF}" srcOrd="0" destOrd="0" presId="urn:microsoft.com/office/officeart/2016/7/layout/RepeatingBendingProcessNew"/>
    <dgm:cxn modelId="{896F21E0-7B0E-4998-B27E-32737154D9C3}" type="presOf" srcId="{401473FA-436D-4131-9E44-2007B40DF2AD}" destId="{6AE73A43-DF1A-411B-BDF5-4AC4C72899FA}" srcOrd="0" destOrd="0" presId="urn:microsoft.com/office/officeart/2016/7/layout/RepeatingBendingProcessNew"/>
    <dgm:cxn modelId="{7187C4ED-705D-4A96-92CC-3C262F3B1F26}" srcId="{C96259B7-17B0-499C-B447-F07A708E1410}" destId="{7D09A8DC-F728-4804-AEB3-B45D15F71760}" srcOrd="4" destOrd="0" parTransId="{02DA0BE4-A1F4-4B56-BD37-125CBD14B5C9}" sibTransId="{21BD1FEC-790F-42FE-8C98-E2D689B12922}"/>
    <dgm:cxn modelId="{E78CB8F5-6D47-46D7-811A-C5BD53A5CC50}" srcId="{C96259B7-17B0-499C-B447-F07A708E1410}" destId="{401473FA-436D-4131-9E44-2007B40DF2AD}" srcOrd="6" destOrd="0" parTransId="{8447E909-6D8F-4DF0-B013-86A0F60319F6}" sibTransId="{60895D12-F6A0-4A3F-B3A1-5A8131CAE8ED}"/>
    <dgm:cxn modelId="{387F1FF6-2774-446E-A05A-628C07D992AE}" srcId="{C96259B7-17B0-499C-B447-F07A708E1410}" destId="{3D6E0954-0567-4A4B-9EE3-E9E1BB40D98A}" srcOrd="0" destOrd="0" parTransId="{944D1529-FA47-4AC1-B8DE-5BBA61CBF6F5}" sibTransId="{2084CB67-010C-4392-AE49-823B05E8A037}"/>
    <dgm:cxn modelId="{35035DFC-D643-42F1-9C81-B0B599A7768F}" srcId="{C96259B7-17B0-499C-B447-F07A708E1410}" destId="{E5530A0E-8868-418D-97B3-CC5AEB2E7012}" srcOrd="3" destOrd="0" parTransId="{1ED7D8C8-3EE9-4BAF-977C-C7520DD2ADE0}" sibTransId="{5F6C0167-2740-4F78-82D9-DC95E53BEC1A}"/>
    <dgm:cxn modelId="{FA60D6FD-F62B-4AA7-A9A9-417B6A21B509}" type="presOf" srcId="{21BD1FEC-790F-42FE-8C98-E2D689B12922}" destId="{988C9448-0EA0-4D40-9CA1-FA52C652D2F2}" srcOrd="0" destOrd="0" presId="urn:microsoft.com/office/officeart/2016/7/layout/RepeatingBendingProcessNew"/>
    <dgm:cxn modelId="{0FED26DD-F4FC-42D7-8672-07E78B336EE4}" type="presParOf" srcId="{74E23DC8-9DC5-4359-9F4E-69337735212F}" destId="{CACBF667-A432-4038-9BBE-33365E646A27}" srcOrd="0" destOrd="0" presId="urn:microsoft.com/office/officeart/2016/7/layout/RepeatingBendingProcessNew"/>
    <dgm:cxn modelId="{4C0BE613-CD08-42C5-8CA6-AD39F188EAF4}" type="presParOf" srcId="{74E23DC8-9DC5-4359-9F4E-69337735212F}" destId="{0274E36E-1D34-44BE-AB57-8D33B1F56C0C}" srcOrd="1" destOrd="0" presId="urn:microsoft.com/office/officeart/2016/7/layout/RepeatingBendingProcessNew"/>
    <dgm:cxn modelId="{AFBC1582-7E52-4674-BB80-AE7AF10D1756}" type="presParOf" srcId="{0274E36E-1D34-44BE-AB57-8D33B1F56C0C}" destId="{27D1DC70-8274-4CD5-98F7-2BAC4E4CA52D}" srcOrd="0" destOrd="0" presId="urn:microsoft.com/office/officeart/2016/7/layout/RepeatingBendingProcessNew"/>
    <dgm:cxn modelId="{27B17522-F1EA-4CD9-A300-B71D2E887734}" type="presParOf" srcId="{74E23DC8-9DC5-4359-9F4E-69337735212F}" destId="{41DAEC9E-A7E1-4672-90C6-97D875EF144D}" srcOrd="2" destOrd="0" presId="urn:microsoft.com/office/officeart/2016/7/layout/RepeatingBendingProcessNew"/>
    <dgm:cxn modelId="{9F1D5B54-8453-4ECC-88EB-2120E7005813}" type="presParOf" srcId="{74E23DC8-9DC5-4359-9F4E-69337735212F}" destId="{F2FE1154-3546-4624-A9CC-0859661F332E}" srcOrd="3" destOrd="0" presId="urn:microsoft.com/office/officeart/2016/7/layout/RepeatingBendingProcessNew"/>
    <dgm:cxn modelId="{5B52ACCC-BBB3-4BB6-ADF9-EC91AFF9A00B}" type="presParOf" srcId="{F2FE1154-3546-4624-A9CC-0859661F332E}" destId="{9ED70694-1E78-4656-8784-74FAD705B5D2}" srcOrd="0" destOrd="0" presId="urn:microsoft.com/office/officeart/2016/7/layout/RepeatingBendingProcessNew"/>
    <dgm:cxn modelId="{F1101406-91FB-4957-96E2-B6CDE3B7AA6A}" type="presParOf" srcId="{74E23DC8-9DC5-4359-9F4E-69337735212F}" destId="{F2D38272-C2D0-4299-88B6-58AED71A22BF}" srcOrd="4" destOrd="0" presId="urn:microsoft.com/office/officeart/2016/7/layout/RepeatingBendingProcessNew"/>
    <dgm:cxn modelId="{D3730886-99E2-44C3-932D-4D39344B95D4}" type="presParOf" srcId="{74E23DC8-9DC5-4359-9F4E-69337735212F}" destId="{1EB41FE8-20BC-4956-90F0-54869C705D66}" srcOrd="5" destOrd="0" presId="urn:microsoft.com/office/officeart/2016/7/layout/RepeatingBendingProcessNew"/>
    <dgm:cxn modelId="{21C0612F-A11A-4A3B-85BB-F456B1EA476B}" type="presParOf" srcId="{1EB41FE8-20BC-4956-90F0-54869C705D66}" destId="{4147F953-E020-4279-98D1-E7A3284E8A20}" srcOrd="0" destOrd="0" presId="urn:microsoft.com/office/officeart/2016/7/layout/RepeatingBendingProcessNew"/>
    <dgm:cxn modelId="{6C140EC8-28F3-4DEC-915A-3FDCA5E96D15}" type="presParOf" srcId="{74E23DC8-9DC5-4359-9F4E-69337735212F}" destId="{34651E0C-8AD2-4A73-9AE4-DD835D3C8D0D}" srcOrd="6" destOrd="0" presId="urn:microsoft.com/office/officeart/2016/7/layout/RepeatingBendingProcessNew"/>
    <dgm:cxn modelId="{B7F47CEB-0D15-48E1-BDD7-5A83BFAD9139}" type="presParOf" srcId="{74E23DC8-9DC5-4359-9F4E-69337735212F}" destId="{7ED05B89-DDD7-4B76-BA0E-9B17B4A9D74B}" srcOrd="7" destOrd="0" presId="urn:microsoft.com/office/officeart/2016/7/layout/RepeatingBendingProcessNew"/>
    <dgm:cxn modelId="{65F5A1CE-4E89-4A7A-855F-B08A64A96050}" type="presParOf" srcId="{7ED05B89-DDD7-4B76-BA0E-9B17B4A9D74B}" destId="{37DE9F32-6C89-4F26-96BA-63DF708440A2}" srcOrd="0" destOrd="0" presId="urn:microsoft.com/office/officeart/2016/7/layout/RepeatingBendingProcessNew"/>
    <dgm:cxn modelId="{EFA5956B-E57F-4CA4-B956-E6D0C648C9B0}" type="presParOf" srcId="{74E23DC8-9DC5-4359-9F4E-69337735212F}" destId="{D7E18D40-6D03-4B1B-8D36-81B1EC73CBAD}" srcOrd="8" destOrd="0" presId="urn:microsoft.com/office/officeart/2016/7/layout/RepeatingBendingProcessNew"/>
    <dgm:cxn modelId="{B9C75E60-04F3-452C-A91C-26E38A72924E}" type="presParOf" srcId="{74E23DC8-9DC5-4359-9F4E-69337735212F}" destId="{988C9448-0EA0-4D40-9CA1-FA52C652D2F2}" srcOrd="9" destOrd="0" presId="urn:microsoft.com/office/officeart/2016/7/layout/RepeatingBendingProcessNew"/>
    <dgm:cxn modelId="{4C1D8CF9-931B-45CC-9407-0122B278555A}" type="presParOf" srcId="{988C9448-0EA0-4D40-9CA1-FA52C652D2F2}" destId="{0B32C111-73BD-4DD9-81AC-4B19F430C8AD}" srcOrd="0" destOrd="0" presId="urn:microsoft.com/office/officeart/2016/7/layout/RepeatingBendingProcessNew"/>
    <dgm:cxn modelId="{1177A527-A0A7-4437-9849-89A4380658CE}" type="presParOf" srcId="{74E23DC8-9DC5-4359-9F4E-69337735212F}" destId="{FD1ED056-662F-48E0-9589-5CB5A3CD66F5}" srcOrd="10" destOrd="0" presId="urn:microsoft.com/office/officeart/2016/7/layout/RepeatingBendingProcessNew"/>
    <dgm:cxn modelId="{20DED405-FFC9-4665-BB07-56136E7FC49E}" type="presParOf" srcId="{74E23DC8-9DC5-4359-9F4E-69337735212F}" destId="{972015DE-8CD6-446A-8492-7778DF51B70D}" srcOrd="11" destOrd="0" presId="urn:microsoft.com/office/officeart/2016/7/layout/RepeatingBendingProcessNew"/>
    <dgm:cxn modelId="{1F32F4D1-D390-4770-B614-1DABCE816BC8}" type="presParOf" srcId="{972015DE-8CD6-446A-8492-7778DF51B70D}" destId="{C6235BDF-3634-4039-8302-562706343824}" srcOrd="0" destOrd="0" presId="urn:microsoft.com/office/officeart/2016/7/layout/RepeatingBendingProcessNew"/>
    <dgm:cxn modelId="{93D4CE31-40CA-4DE6-B2F6-C72D145F0B48}" type="presParOf" srcId="{74E23DC8-9DC5-4359-9F4E-69337735212F}" destId="{6AE73A43-DF1A-411B-BDF5-4AC4C72899FA}" srcOrd="12" destOrd="0" presId="urn:microsoft.com/office/officeart/2016/7/layout/RepeatingBendingProcessNew"/>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4E36E-1D34-44BE-AB57-8D33B1F56C0C}">
      <dsp:nvSpPr>
        <dsp:cNvPr id="0" name=""/>
        <dsp:cNvSpPr/>
      </dsp:nvSpPr>
      <dsp:spPr>
        <a:xfrm>
          <a:off x="2254207" y="767772"/>
          <a:ext cx="483022" cy="91440"/>
        </a:xfrm>
        <a:custGeom>
          <a:avLst/>
          <a:gdLst/>
          <a:ahLst/>
          <a:cxnLst/>
          <a:rect l="0" t="0" r="0" b="0"/>
          <a:pathLst>
            <a:path>
              <a:moveTo>
                <a:pt x="0" y="45720"/>
              </a:moveTo>
              <a:lnTo>
                <a:pt x="483022" y="45720"/>
              </a:lnTo>
            </a:path>
          </a:pathLst>
        </a:custGeom>
        <a:noFill/>
        <a:ln w="6350"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482877" y="810922"/>
        <a:ext cx="25681" cy="5141"/>
      </dsp:txXfrm>
    </dsp:sp>
    <dsp:sp modelId="{CACBF667-A432-4038-9BBE-33365E646A27}">
      <dsp:nvSpPr>
        <dsp:cNvPr id="0" name=""/>
        <dsp:cNvSpPr/>
      </dsp:nvSpPr>
      <dsp:spPr>
        <a:xfrm>
          <a:off x="22865" y="143550"/>
          <a:ext cx="2233141" cy="133988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9426" tIns="114862" rIns="109426" bIns="114862" numCol="1" spcCol="1270" anchor="ctr" anchorCtr="0">
          <a:noAutofit/>
        </a:bodyPr>
        <a:lstStyle/>
        <a:p>
          <a:pPr marL="0" lvl="0" indent="0" algn="ctr" defTabSz="533400">
            <a:lnSpc>
              <a:spcPct val="90000"/>
            </a:lnSpc>
            <a:spcBef>
              <a:spcPct val="0"/>
            </a:spcBef>
            <a:spcAft>
              <a:spcPct val="35000"/>
            </a:spcAft>
            <a:buNone/>
          </a:pPr>
          <a:r>
            <a:rPr lang="es-ES" sz="1200" b="1" kern="1200"/>
            <a:t>FUTURO DE LA POBLACION MUNDIAL</a:t>
          </a:r>
          <a:endParaRPr lang="en-US" sz="1200" kern="1200"/>
        </a:p>
      </dsp:txBody>
      <dsp:txXfrm>
        <a:off x="22865" y="143550"/>
        <a:ext cx="2233141" cy="1339884"/>
      </dsp:txXfrm>
    </dsp:sp>
    <dsp:sp modelId="{F2FE1154-3546-4624-A9CC-0859661F332E}">
      <dsp:nvSpPr>
        <dsp:cNvPr id="0" name=""/>
        <dsp:cNvSpPr/>
      </dsp:nvSpPr>
      <dsp:spPr>
        <a:xfrm>
          <a:off x="5000970" y="767772"/>
          <a:ext cx="483022" cy="91440"/>
        </a:xfrm>
        <a:custGeom>
          <a:avLst/>
          <a:gdLst/>
          <a:ahLst/>
          <a:cxnLst/>
          <a:rect l="0" t="0" r="0" b="0"/>
          <a:pathLst>
            <a:path>
              <a:moveTo>
                <a:pt x="0" y="45720"/>
              </a:moveTo>
              <a:lnTo>
                <a:pt x="483022" y="45720"/>
              </a:lnTo>
            </a:path>
          </a:pathLst>
        </a:custGeom>
        <a:noFill/>
        <a:ln w="6350"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229641" y="810922"/>
        <a:ext cx="25681" cy="5141"/>
      </dsp:txXfrm>
    </dsp:sp>
    <dsp:sp modelId="{41DAEC9E-A7E1-4672-90C6-97D875EF144D}">
      <dsp:nvSpPr>
        <dsp:cNvPr id="0" name=""/>
        <dsp:cNvSpPr/>
      </dsp:nvSpPr>
      <dsp:spPr>
        <a:xfrm>
          <a:off x="2769629" y="143550"/>
          <a:ext cx="2233141" cy="133988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9426" tIns="114862" rIns="109426" bIns="114862" numCol="1" spcCol="1270" anchor="ctr" anchorCtr="0">
          <a:noAutofit/>
        </a:bodyPr>
        <a:lstStyle/>
        <a:p>
          <a:pPr marL="0" lvl="0" indent="0" algn="ctr" defTabSz="533400">
            <a:lnSpc>
              <a:spcPct val="90000"/>
            </a:lnSpc>
            <a:spcBef>
              <a:spcPct val="0"/>
            </a:spcBef>
            <a:spcAft>
              <a:spcPct val="35000"/>
            </a:spcAft>
            <a:buNone/>
          </a:pPr>
          <a:r>
            <a:rPr lang="es-ES" sz="1200" kern="1200"/>
            <a:t>Las </a:t>
          </a:r>
          <a:r>
            <a:rPr lang="es-ES" sz="1200" b="1" kern="1200"/>
            <a:t>proyecciones de la ONU sobre la evolución de la población mundial presentan grandes diferencias:</a:t>
          </a:r>
          <a:endParaRPr lang="en-US" sz="1200" kern="1200"/>
        </a:p>
      </dsp:txBody>
      <dsp:txXfrm>
        <a:off x="2769629" y="143550"/>
        <a:ext cx="2233141" cy="1339884"/>
      </dsp:txXfrm>
    </dsp:sp>
    <dsp:sp modelId="{1EB41FE8-20BC-4956-90F0-54869C705D66}">
      <dsp:nvSpPr>
        <dsp:cNvPr id="0" name=""/>
        <dsp:cNvSpPr/>
      </dsp:nvSpPr>
      <dsp:spPr>
        <a:xfrm>
          <a:off x="1139436" y="1621097"/>
          <a:ext cx="5493527" cy="483022"/>
        </a:xfrm>
        <a:custGeom>
          <a:avLst/>
          <a:gdLst/>
          <a:ahLst/>
          <a:cxnLst/>
          <a:rect l="0" t="0" r="0" b="0"/>
          <a:pathLst>
            <a:path>
              <a:moveTo>
                <a:pt x="5493527" y="0"/>
              </a:moveTo>
              <a:lnTo>
                <a:pt x="5493527" y="258611"/>
              </a:lnTo>
              <a:lnTo>
                <a:pt x="0" y="258611"/>
              </a:lnTo>
              <a:lnTo>
                <a:pt x="0" y="483022"/>
              </a:lnTo>
            </a:path>
          </a:pathLst>
        </a:custGeom>
        <a:noFill/>
        <a:ln w="6350"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748262" y="1860037"/>
        <a:ext cx="275874" cy="5141"/>
      </dsp:txXfrm>
    </dsp:sp>
    <dsp:sp modelId="{F2D38272-C2D0-4299-88B6-58AED71A22BF}">
      <dsp:nvSpPr>
        <dsp:cNvPr id="0" name=""/>
        <dsp:cNvSpPr/>
      </dsp:nvSpPr>
      <dsp:spPr>
        <a:xfrm>
          <a:off x="5516392" y="4088"/>
          <a:ext cx="2233141" cy="161880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9426" tIns="114862" rIns="109426" bIns="114862" numCol="1" spcCol="1270" anchor="ctr" anchorCtr="0">
          <a:noAutofit/>
        </a:bodyPr>
        <a:lstStyle/>
        <a:p>
          <a:pPr marL="0" lvl="0" indent="0" algn="ctr" defTabSz="533400">
            <a:lnSpc>
              <a:spcPct val="90000"/>
            </a:lnSpc>
            <a:spcBef>
              <a:spcPct val="0"/>
            </a:spcBef>
            <a:spcAft>
              <a:spcPct val="35000"/>
            </a:spcAft>
            <a:buNone/>
          </a:pPr>
          <a:r>
            <a:rPr lang="es-ES" sz="1200" b="1" kern="1200" dirty="0"/>
            <a:t>China es el país más poblado con 1380  millones de habitantes mientras que India tiene 1311 millones de habitantes. Se cree que en 2022 la India será el país más poblado de la Tierra.</a:t>
          </a:r>
          <a:endParaRPr lang="en-US" sz="1200" kern="1200" dirty="0"/>
        </a:p>
      </dsp:txBody>
      <dsp:txXfrm>
        <a:off x="5516392" y="4088"/>
        <a:ext cx="2233141" cy="1618808"/>
      </dsp:txXfrm>
    </dsp:sp>
    <dsp:sp modelId="{7ED05B89-DDD7-4B76-BA0E-9B17B4A9D74B}">
      <dsp:nvSpPr>
        <dsp:cNvPr id="0" name=""/>
        <dsp:cNvSpPr/>
      </dsp:nvSpPr>
      <dsp:spPr>
        <a:xfrm>
          <a:off x="2254207" y="2760741"/>
          <a:ext cx="483022" cy="91440"/>
        </a:xfrm>
        <a:custGeom>
          <a:avLst/>
          <a:gdLst/>
          <a:ahLst/>
          <a:cxnLst/>
          <a:rect l="0" t="0" r="0" b="0"/>
          <a:pathLst>
            <a:path>
              <a:moveTo>
                <a:pt x="0" y="45720"/>
              </a:moveTo>
              <a:lnTo>
                <a:pt x="483022" y="45720"/>
              </a:lnTo>
            </a:path>
          </a:pathLst>
        </a:custGeom>
        <a:noFill/>
        <a:ln w="6350"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482877" y="2803891"/>
        <a:ext cx="25681" cy="5141"/>
      </dsp:txXfrm>
    </dsp:sp>
    <dsp:sp modelId="{34651E0C-8AD2-4A73-9AE4-DD835D3C8D0D}">
      <dsp:nvSpPr>
        <dsp:cNvPr id="0" name=""/>
        <dsp:cNvSpPr/>
      </dsp:nvSpPr>
      <dsp:spPr>
        <a:xfrm>
          <a:off x="22865" y="2136519"/>
          <a:ext cx="2233141" cy="133988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9426" tIns="114862" rIns="109426" bIns="114862" numCol="1" spcCol="1270" anchor="ctr" anchorCtr="0">
          <a:noAutofit/>
        </a:bodyPr>
        <a:lstStyle/>
        <a:p>
          <a:pPr marL="0" lvl="0" indent="0" algn="ctr" defTabSz="533400">
            <a:lnSpc>
              <a:spcPct val="90000"/>
            </a:lnSpc>
            <a:spcBef>
              <a:spcPct val="0"/>
            </a:spcBef>
            <a:spcAft>
              <a:spcPct val="35000"/>
            </a:spcAft>
            <a:buNone/>
          </a:pPr>
          <a:r>
            <a:rPr lang="es-ES" sz="1200" b="1" kern="1200"/>
            <a:t>Europa perderá población y tendrá una escasa tasa de natalidad y un envejecimiento demográfico.</a:t>
          </a:r>
          <a:endParaRPr lang="en-US" sz="1200" kern="1200"/>
        </a:p>
      </dsp:txBody>
      <dsp:txXfrm>
        <a:off x="22865" y="2136519"/>
        <a:ext cx="2233141" cy="1339884"/>
      </dsp:txXfrm>
    </dsp:sp>
    <dsp:sp modelId="{988C9448-0EA0-4D40-9CA1-FA52C652D2F2}">
      <dsp:nvSpPr>
        <dsp:cNvPr id="0" name=""/>
        <dsp:cNvSpPr/>
      </dsp:nvSpPr>
      <dsp:spPr>
        <a:xfrm>
          <a:off x="5000970" y="2760741"/>
          <a:ext cx="483022" cy="91440"/>
        </a:xfrm>
        <a:custGeom>
          <a:avLst/>
          <a:gdLst/>
          <a:ahLst/>
          <a:cxnLst/>
          <a:rect l="0" t="0" r="0" b="0"/>
          <a:pathLst>
            <a:path>
              <a:moveTo>
                <a:pt x="0" y="45720"/>
              </a:moveTo>
              <a:lnTo>
                <a:pt x="483022" y="45720"/>
              </a:lnTo>
            </a:path>
          </a:pathLst>
        </a:custGeom>
        <a:noFill/>
        <a:ln w="6350"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229641" y="2803891"/>
        <a:ext cx="25681" cy="5141"/>
      </dsp:txXfrm>
    </dsp:sp>
    <dsp:sp modelId="{D7E18D40-6D03-4B1B-8D36-81B1EC73CBAD}">
      <dsp:nvSpPr>
        <dsp:cNvPr id="0" name=""/>
        <dsp:cNvSpPr/>
      </dsp:nvSpPr>
      <dsp:spPr>
        <a:xfrm>
          <a:off x="2769629" y="2136519"/>
          <a:ext cx="2233141" cy="133988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9426" tIns="114862" rIns="109426" bIns="114862" numCol="1" spcCol="1270" anchor="ctr" anchorCtr="0">
          <a:noAutofit/>
        </a:bodyPr>
        <a:lstStyle/>
        <a:p>
          <a:pPr marL="0" lvl="0" indent="0" algn="ctr" defTabSz="533400">
            <a:lnSpc>
              <a:spcPct val="90000"/>
            </a:lnSpc>
            <a:spcBef>
              <a:spcPct val="0"/>
            </a:spcBef>
            <a:spcAft>
              <a:spcPct val="35000"/>
            </a:spcAft>
            <a:buNone/>
          </a:pPr>
          <a:r>
            <a:rPr lang="es-ES" sz="1200" b="1" kern="1200"/>
            <a:t>Nigeria es el país más densamente poblado de África con 182   millones y se convertirá en 2050 en el tercer país más poblado del mundo superando a USA.</a:t>
          </a:r>
          <a:endParaRPr lang="en-US" sz="1200" kern="1200"/>
        </a:p>
      </dsp:txBody>
      <dsp:txXfrm>
        <a:off x="2769629" y="2136519"/>
        <a:ext cx="2233141" cy="1339884"/>
      </dsp:txXfrm>
    </dsp:sp>
    <dsp:sp modelId="{972015DE-8CD6-446A-8492-7778DF51B70D}">
      <dsp:nvSpPr>
        <dsp:cNvPr id="0" name=""/>
        <dsp:cNvSpPr/>
      </dsp:nvSpPr>
      <dsp:spPr>
        <a:xfrm>
          <a:off x="1139436" y="3474604"/>
          <a:ext cx="5493527" cy="483022"/>
        </a:xfrm>
        <a:custGeom>
          <a:avLst/>
          <a:gdLst/>
          <a:ahLst/>
          <a:cxnLst/>
          <a:rect l="0" t="0" r="0" b="0"/>
          <a:pathLst>
            <a:path>
              <a:moveTo>
                <a:pt x="5493527" y="0"/>
              </a:moveTo>
              <a:lnTo>
                <a:pt x="5493527" y="258611"/>
              </a:lnTo>
              <a:lnTo>
                <a:pt x="0" y="258611"/>
              </a:lnTo>
              <a:lnTo>
                <a:pt x="0" y="483022"/>
              </a:lnTo>
            </a:path>
          </a:pathLst>
        </a:custGeom>
        <a:noFill/>
        <a:ln w="6350"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748262" y="3713544"/>
        <a:ext cx="275874" cy="5141"/>
      </dsp:txXfrm>
    </dsp:sp>
    <dsp:sp modelId="{FD1ED056-662F-48E0-9589-5CB5A3CD66F5}">
      <dsp:nvSpPr>
        <dsp:cNvPr id="0" name=""/>
        <dsp:cNvSpPr/>
      </dsp:nvSpPr>
      <dsp:spPr>
        <a:xfrm>
          <a:off x="5516392" y="2136519"/>
          <a:ext cx="2233141" cy="133988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9426" tIns="114862" rIns="109426" bIns="114862" numCol="1" spcCol="1270" anchor="ctr" anchorCtr="0">
          <a:noAutofit/>
        </a:bodyPr>
        <a:lstStyle/>
        <a:p>
          <a:pPr marL="0" lvl="0" indent="0" algn="ctr" defTabSz="533400">
            <a:lnSpc>
              <a:spcPct val="90000"/>
            </a:lnSpc>
            <a:spcBef>
              <a:spcPct val="0"/>
            </a:spcBef>
            <a:spcAft>
              <a:spcPct val="35000"/>
            </a:spcAft>
            <a:buNone/>
          </a:pPr>
          <a:r>
            <a:rPr lang="es-ES" sz="1200" b="1" kern="1200"/>
            <a:t>América Central y del Sur tendrán un crecimiento ligero si bien a finales de siglo descenderá.</a:t>
          </a:r>
          <a:endParaRPr lang="en-US" sz="1200" kern="1200"/>
        </a:p>
      </dsp:txBody>
      <dsp:txXfrm>
        <a:off x="5516392" y="2136519"/>
        <a:ext cx="2233141" cy="1339884"/>
      </dsp:txXfrm>
    </dsp:sp>
    <dsp:sp modelId="{6AE73A43-DF1A-411B-BDF5-4AC4C72899FA}">
      <dsp:nvSpPr>
        <dsp:cNvPr id="0" name=""/>
        <dsp:cNvSpPr/>
      </dsp:nvSpPr>
      <dsp:spPr>
        <a:xfrm>
          <a:off x="22865" y="3990026"/>
          <a:ext cx="2233141" cy="133988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9426" tIns="114862" rIns="109426" bIns="114862" numCol="1" spcCol="1270" anchor="ctr" anchorCtr="0">
          <a:noAutofit/>
        </a:bodyPr>
        <a:lstStyle/>
        <a:p>
          <a:pPr marL="0" lvl="0" indent="0" algn="ctr" defTabSz="533400">
            <a:lnSpc>
              <a:spcPct val="90000"/>
            </a:lnSpc>
            <a:spcBef>
              <a:spcPct val="0"/>
            </a:spcBef>
            <a:spcAft>
              <a:spcPct val="35000"/>
            </a:spcAft>
            <a:buNone/>
          </a:pPr>
          <a:r>
            <a:rPr lang="es-ES" sz="1200" b="1" kern="1200"/>
            <a:t>La población se recuenta mediante los censos de población y los padrones municipales.</a:t>
          </a:r>
          <a:endParaRPr lang="en-US" sz="1200" kern="1200"/>
        </a:p>
      </dsp:txBody>
      <dsp:txXfrm>
        <a:off x="22865" y="3990026"/>
        <a:ext cx="2233141" cy="1339884"/>
      </dsp:txXfrm>
    </dsp:sp>
  </dsp:spTree>
</dsp:drawing>
</file>

<file path=ppt/diagrams/layout1.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fld id="{DDA51639-B2D6-4652-B8C3-1B4C224A7BAF}" type="datetimeFigureOut">
              <a:rPr lang="en-US" dirty="0"/>
              <a:t>8/27/2023</a:t>
            </a:fld>
            <a:endParaRPr lang="en-US" dirty="0"/>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endParaRPr lang="en-US" dirty="0"/>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fld id="{4FAB73BC-B049-4115-A692-8D63A059BFB8}" type="slidenum">
              <a:rPr lang="en-US" dirty="0"/>
              <a:pPr/>
              <a:t>‹Nº›</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82FF5DD9-2C52-442D-92E2-8072C0C3D7CD}" type="datetimeFigureOut">
              <a:rPr lang="en-US" dirty="0"/>
              <a:t>8/27/2023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‹Nº›</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12192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0"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chemeClr val="tx1"/>
                </a:solidFill>
                <a:latin typeface="+mn-lt"/>
                <a:ea typeface="+mn-ea"/>
                <a:cs typeface="+mn-cs"/>
              </a:defRPr>
            </a:lvl1pPr>
          </a:lstStyle>
          <a:p>
            <a:fld id="{C44961B7-6B89-48AB-966F-622E2788EECC}" type="datetimeFigureOut">
              <a:rPr lang="en-US" dirty="0"/>
              <a:t>8/27/2023</a:t>
            </a:fld>
            <a:endParaRPr lang="en-US" dirty="0"/>
          </a:p>
        </p:txBody>
      </p:sp>
      <p:sp>
        <p:nvSpPr>
          <p:cNvPr id="5" name="Footer Placeholder 4"/>
          <p:cNvSpPr>
            <a:spLocks noGrp="1"/>
          </p:cNvSpPr>
          <p:nvPr>
            <p:ph type="ftr" sz="quarter" idx="11"/>
          </p:nvPr>
        </p:nvSpPr>
        <p:spPr>
          <a:xfrm>
            <a:off x="1453553" y="5211060"/>
            <a:ext cx="5907024" cy="228600"/>
          </a:xfrm>
        </p:spPr>
        <p:txBody>
          <a:bodyPr/>
          <a:lstStyle>
            <a:lvl1pPr algn="l">
              <a:defRPr/>
            </a:lvl1pPr>
          </a:lstStyle>
          <a:p>
            <a:endParaRPr lang="en-US" dirty="0"/>
          </a:p>
        </p:txBody>
      </p:sp>
      <p:sp>
        <p:nvSpPr>
          <p:cNvPr id="6" name="Slide Number Placeholder 5"/>
          <p:cNvSpPr>
            <a:spLocks noGrp="1"/>
          </p:cNvSpPr>
          <p:nvPr>
            <p:ph type="sldNum" sz="quarter" idx="12"/>
          </p:nvPr>
        </p:nvSpPr>
        <p:spPr>
          <a:xfrm>
            <a:off x="8604504" y="5211060"/>
            <a:ext cx="2112264" cy="228600"/>
          </a:xfrm>
        </p:spPr>
        <p:txBody>
          <a:bodyPr/>
          <a:lstStyle/>
          <a:p>
            <a:fld id="{4FAB73BC-B049-4115-A692-8D63A059BFB8}" type="slidenum">
              <a:rPr lang="en-US" dirty="0"/>
              <a:t>‹Nº›</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DBD3D6FB-79CC-4683-A046-BBE785BA1BED}" type="datetimeFigureOut">
              <a:rPr lang="en-US" dirty="0"/>
              <a:t>8/27/2023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‹Nº›</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9512B3E8-48F1-4B23-8498-D8A04A81EC9C}" type="datetimeFigureOut">
              <a:rPr lang="en-US" dirty="0"/>
              <a:t>8/27/2023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‹Nº›</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10B90D90-AA62-404D-A741-635B4370F9CB}" type="datetimeFigureOut">
              <a:rPr lang="en-US" dirty="0"/>
              <a:t>8/27/2023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‹Nº›</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7002E4-6836-46D1-9DBB-3C27C0DD3A89}" type="datetimeFigureOut">
              <a:rPr lang="en-US" dirty="0"/>
              <a:t>8/27/2023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6" name="Rectangle 15"/>
          <p:cNvSpPr/>
          <p:nvPr/>
        </p:nvSpPr>
        <p:spPr>
          <a:xfrm>
            <a:off x="245529" y="237744"/>
            <a:ext cx="8531352"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rgbClr val="FFFFFF"/>
                </a:solidFill>
                <a:effectLst/>
                <a:latin typeface="+mj-lt"/>
                <a:ea typeface="+mn-ea"/>
                <a:cs typeface="+mn-cs"/>
              </a:defRPr>
            </a:lvl1pPr>
          </a:lstStyle>
          <a:p>
            <a:r>
              <a:rPr lang="es-ES"/>
              <a:t>Haga clic para modificar el estilo de título del patrón</a:t>
            </a:r>
            <a:endParaRPr lang="en-US" dirty="0"/>
          </a:p>
        </p:txBody>
      </p:sp>
      <p:sp>
        <p:nvSpPr>
          <p:cNvPr id="3" name="Content Placeholder 2"/>
          <p:cNvSpPr>
            <a:spLocks noGrp="1"/>
          </p:cNvSpPr>
          <p:nvPr>
            <p:ph idx="1"/>
          </p:nvPr>
        </p:nvSpPr>
        <p:spPr>
          <a:xfrm>
            <a:off x="685800" y="609600"/>
            <a:ext cx="77724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8" name="Date Placeholder 7"/>
          <p:cNvSpPr>
            <a:spLocks noGrp="1"/>
          </p:cNvSpPr>
          <p:nvPr>
            <p:ph type="dt" sz="half" idx="10"/>
          </p:nvPr>
        </p:nvSpPr>
        <p:spPr/>
        <p:txBody>
          <a:bodyPr/>
          <a:lstStyle/>
          <a:p>
            <a:fld id="{1CF131DD-A141-4471-BCF9-C6073EDD7E20}" type="datetimeFigureOut">
              <a:rPr lang="en-US" dirty="0"/>
              <a:t>8/27/2023</a:t>
            </a:fld>
            <a:endParaRPr lang="en-US" dirty="0"/>
          </a:p>
        </p:txBody>
      </p:sp>
      <p:sp>
        <p:nvSpPr>
          <p:cNvPr id="9" name="Footer Placeholder 8"/>
          <p:cNvSpPr>
            <a:spLocks noGrp="1"/>
          </p:cNvSpPr>
          <p:nvPr>
            <p:ph type="ftr" sz="quarter" idx="11"/>
          </p:nvPr>
        </p:nvSpPr>
        <p:spPr/>
        <p:txBody>
          <a:bodyPr/>
          <a:lstStyle>
            <a:lvl1pPr algn="r">
              <a:defRPr/>
            </a:lvl1pPr>
          </a:lstStyle>
          <a:p>
            <a:endParaRPr lang="en-US" dirty="0"/>
          </a:p>
        </p:txBody>
      </p:sp>
      <p:sp>
        <p:nvSpPr>
          <p:cNvPr id="11" name="Slide Number Placeholder 10"/>
          <p:cNvSpPr>
            <a:spLocks noGrp="1"/>
          </p:cNvSpPr>
          <p:nvPr>
            <p:ph type="sldNum" sz="quarter" idx="12"/>
          </p:nvPr>
        </p:nvSpPr>
        <p:spPr>
          <a:xfrm>
            <a:off x="10393677" y="6223002"/>
            <a:ext cx="1463040" cy="274320"/>
          </a:xfrm>
        </p:spPr>
        <p:txBody>
          <a:bodyPr/>
          <a:lstStyle>
            <a:lvl1pPr>
              <a:defRPr>
                <a:solidFill>
                  <a:srgbClr val="FFFFFF"/>
                </a:solidFill>
              </a:defRPr>
            </a:lvl1pPr>
          </a:lstStyle>
          <a:p>
            <a:fld id="{4FAB73BC-B049-4115-A692-8D63A059BFB8}" type="slidenum">
              <a:rPr lang="en-US" dirty="0"/>
              <a:pPr/>
              <a:t>‹Nº›</a:t>
            </a:fld>
            <a:endParaRPr lang="en-US" dirty="0"/>
          </a:p>
        </p:txBody>
      </p:sp>
      <p:sp>
        <p:nvSpPr>
          <p:cNvPr id="12" name="Rectangle 11"/>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228599" y="237744"/>
            <a:ext cx="8531352"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fld id="{AB334A90-EB03-42F3-8859-2C2B2724C058}" type="datetimeFigureOut">
              <a:rPr lang="en-US" dirty="0"/>
              <a:t>8/27/2023</a:t>
            </a:fld>
            <a:endParaRPr lang="en-US" dirty="0"/>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endParaRPr lang="en-US" dirty="0"/>
          </a:p>
        </p:txBody>
      </p:sp>
      <p:sp>
        <p:nvSpPr>
          <p:cNvPr id="7" name="Slide Number Placeholder 6"/>
          <p:cNvSpPr>
            <a:spLocks noGrp="1"/>
          </p:cNvSpPr>
          <p:nvPr>
            <p:ph type="sldNum" sz="quarter" idx="12"/>
          </p:nvPr>
        </p:nvSpPr>
        <p:spPr>
          <a:xfrm>
            <a:off x="10396728" y="6227064"/>
            <a:ext cx="1463040" cy="274320"/>
          </a:xfrm>
        </p:spPr>
        <p:txBody>
          <a:bodyPr/>
          <a:lstStyle>
            <a:lvl1pPr>
              <a:defRPr>
                <a:solidFill>
                  <a:srgbClr val="FFFFFF"/>
                </a:solidFill>
              </a:defRPr>
            </a:lvl1pPr>
          </a:lstStyle>
          <a:p>
            <a:fld id="{4FAB73BC-B049-4115-A692-8D63A059BFB8}" type="slidenum">
              <a:rPr lang="en-US" dirty="0"/>
              <a:pPr/>
              <a:t>‹Nº›</a:t>
            </a:fld>
            <a:endParaRPr lang="en-US" dirty="0"/>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D11A6AA8-A04B-4104-9AE2-BD48D340E27F}" type="datetimeFigureOut">
              <a:rPr lang="en-US" dirty="0"/>
              <a:t>8/27/2023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4E0BF79-FAC6-4A96-8DE1-F7B82E2E1652}" type="datetimeFigureOut">
              <a:rPr lang="en-US" dirty="0"/>
              <a:t>8/27/2023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‹Nº›</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fld id="{CBC48EC7-AF6A-48D3-8284-14BACBEBDD84}" type="datetimeFigureOut">
              <a:rPr lang="en-US" dirty="0"/>
              <a:t>8/27/2023</a:t>
            </a:fld>
            <a:endParaRPr lang="en-US" dirty="0"/>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endParaRPr lang="en-US" dirty="0"/>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4FAB73BC-B049-4115-A692-8D63A059BFB8}" type="slidenum">
              <a:rPr lang="en-US" dirty="0"/>
              <a:pPr/>
              <a:t>‹Nº›</a:t>
            </a:fld>
            <a:endParaRPr lang="en-US" dirty="0"/>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hf sldNum="0" hdr="0" ftr="0" dt="0"/>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8.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hade val="92000"/>
                <a:satMod val="160000"/>
              </a:schemeClr>
            </a:gs>
            <a:gs pos="77000">
              <a:schemeClr val="bg2">
                <a:tint val="100000"/>
                <a:shade val="73000"/>
                <a:satMod val="155000"/>
              </a:schemeClr>
            </a:gs>
            <a:gs pos="100000">
              <a:schemeClr val="bg2">
                <a:tint val="100000"/>
                <a:shade val="67000"/>
                <a:satMod val="145000"/>
              </a:schemeClr>
            </a:gs>
          </a:gsLst>
          <a:lin ang="5400000" scaled="0"/>
        </a:gradFill>
        <a:effectLst/>
      </p:bgPr>
    </p:bg>
    <p:spTree>
      <p:nvGrpSpPr>
        <p:cNvPr id="1" name=""/>
        <p:cNvGrpSpPr/>
        <p:nvPr/>
      </p:nvGrpSpPr>
      <p:grpSpPr>
        <a:xfrm>
          <a:off x="0" y="0"/>
          <a:ext cx="0" cy="0"/>
          <a:chOff x="0" y="0"/>
          <a:chExt cx="0" cy="0"/>
        </a:xfrm>
      </p:grpSpPr>
      <p:sp>
        <p:nvSpPr>
          <p:cNvPr id="72" name="Rectangle 71">
            <a:extLst>
              <a:ext uri="{FF2B5EF4-FFF2-40B4-BE49-F238E27FC236}">
                <a16:creationId xmlns:a16="http://schemas.microsoft.com/office/drawing/2014/main" id="{0FE051AA-0631-4833-B52C-BE76B9D3AA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3190" y="457200"/>
            <a:ext cx="11281609" cy="5943603"/>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txBody>
          <a:bodyPr/>
          <a:lstStyle/>
          <a:p>
            <a:endParaRPr lang="es-ES"/>
          </a:p>
        </p:txBody>
      </p:sp>
      <p:sp>
        <p:nvSpPr>
          <p:cNvPr id="74" name="Rectangle 73">
            <a:extLst>
              <a:ext uri="{FF2B5EF4-FFF2-40B4-BE49-F238E27FC236}">
                <a16:creationId xmlns:a16="http://schemas.microsoft.com/office/drawing/2014/main" id="{F2829316-8F5B-4EA1-9581-1F11529445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6738" y="621793"/>
            <a:ext cx="10954512" cy="5614416"/>
          </a:xfrm>
          <a:prstGeom prst="rect">
            <a:avLst/>
          </a:prstGeom>
          <a:noFill/>
          <a:ln w="6350" cap="sq" cmpd="sng" algn="ctr">
            <a:solidFill>
              <a:schemeClr val="tx1">
                <a:lumMod val="75000"/>
                <a:lumOff val="25000"/>
              </a:schemeClr>
            </a:solidFill>
            <a:prstDash val="solid"/>
            <a:miter lim="800000"/>
          </a:ln>
          <a:effectLst/>
        </p:spPr>
        <p:txBody>
          <a:bodyPr/>
          <a:lstStyle/>
          <a:p>
            <a:endParaRPr lang="es-ES"/>
          </a:p>
        </p:txBody>
      </p:sp>
      <p:sp>
        <p:nvSpPr>
          <p:cNvPr id="2" name="Título 1">
            <a:extLst>
              <a:ext uri="{FF2B5EF4-FFF2-40B4-BE49-F238E27FC236}">
                <a16:creationId xmlns:a16="http://schemas.microsoft.com/office/drawing/2014/main" id="{BDE72A65-8BF3-4F62-AA39-1E1F9E1B990E}"/>
              </a:ext>
            </a:extLst>
          </p:cNvPr>
          <p:cNvSpPr>
            <a:spLocks noGrp="1"/>
          </p:cNvSpPr>
          <p:nvPr>
            <p:ph type="ctrTitle"/>
          </p:nvPr>
        </p:nvSpPr>
        <p:spPr>
          <a:xfrm>
            <a:off x="5353249" y="1348844"/>
            <a:ext cx="5716338" cy="3042706"/>
          </a:xfrm>
        </p:spPr>
        <p:txBody>
          <a:bodyPr>
            <a:normAutofit/>
          </a:bodyPr>
          <a:lstStyle/>
          <a:p>
            <a:r>
              <a:rPr lang="en-US" sz="6000"/>
              <a:t>La población mundial</a:t>
            </a:r>
          </a:p>
        </p:txBody>
      </p:sp>
      <p:sp>
        <p:nvSpPr>
          <p:cNvPr id="3" name="Subtítulo 2">
            <a:extLst>
              <a:ext uri="{FF2B5EF4-FFF2-40B4-BE49-F238E27FC236}">
                <a16:creationId xmlns:a16="http://schemas.microsoft.com/office/drawing/2014/main" id="{675F359F-1780-45C8-AD1E-FE990FFD5EF9}"/>
              </a:ext>
            </a:extLst>
          </p:cNvPr>
          <p:cNvSpPr>
            <a:spLocks noGrp="1"/>
          </p:cNvSpPr>
          <p:nvPr>
            <p:ph type="subTitle" idx="1"/>
          </p:nvPr>
        </p:nvSpPr>
        <p:spPr>
          <a:xfrm>
            <a:off x="5533786" y="4682062"/>
            <a:ext cx="5355264" cy="950976"/>
          </a:xfrm>
        </p:spPr>
        <p:txBody>
          <a:bodyPr>
            <a:normAutofit/>
          </a:bodyPr>
          <a:lstStyle/>
          <a:p>
            <a:pPr>
              <a:spcAft>
                <a:spcPts val="600"/>
              </a:spcAft>
            </a:pPr>
            <a:r>
              <a:rPr lang="en-US" dirty="0"/>
              <a:t>IES FORTUNY</a:t>
            </a:r>
            <a:endParaRPr lang="en-US"/>
          </a:p>
          <a:p>
            <a:pPr>
              <a:spcAft>
                <a:spcPts val="600"/>
              </a:spcAft>
            </a:pPr>
            <a:r>
              <a:rPr lang="en-US" dirty="0"/>
              <a:t>MARÍA SANZ</a:t>
            </a:r>
            <a:endParaRPr lang="en-US"/>
          </a:p>
        </p:txBody>
      </p:sp>
      <p:sp>
        <p:nvSpPr>
          <p:cNvPr id="76" name="Rectangle 75">
            <a:extLst>
              <a:ext uri="{FF2B5EF4-FFF2-40B4-BE49-F238E27FC236}">
                <a16:creationId xmlns:a16="http://schemas.microsoft.com/office/drawing/2014/main" id="{AD11D7A6-5D57-426A-A17A-1FD70DF664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51298" y="446824"/>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ES"/>
          </a:p>
        </p:txBody>
      </p:sp>
      <p:cxnSp>
        <p:nvCxnSpPr>
          <p:cNvPr id="78" name="Straight Connector 77">
            <a:extLst>
              <a:ext uri="{FF2B5EF4-FFF2-40B4-BE49-F238E27FC236}">
                <a16:creationId xmlns:a16="http://schemas.microsoft.com/office/drawing/2014/main" id="{46B486D1-EF0A-4077-9343-C9DB94C0FE4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365598" y="446823"/>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75646751-9C0C-4565-B6A3-3B1C50E6AFF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057238" y="446823"/>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8DBA2A92-1748-4444-9DE9-95CEFF28FD3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365598" y="1092118"/>
            <a:ext cx="1691640"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pic>
        <p:nvPicPr>
          <p:cNvPr id="1027" name="Picture 3" descr="La población mundial está disparada, se ha duplicado en medio siglo">
            <a:extLst>
              <a:ext uri="{FF2B5EF4-FFF2-40B4-BE49-F238E27FC236}">
                <a16:creationId xmlns:a16="http://schemas.microsoft.com/office/drawing/2014/main" id="{24D5FE6A-0872-40E6-8A47-3C9A98D848F7}"/>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241170" y="1561514"/>
            <a:ext cx="3752067" cy="40715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60419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7B8AFBA-F4A0-4023-AF1E-486A45D09B67}"/>
              </a:ext>
            </a:extLst>
          </p:cNvPr>
          <p:cNvSpPr>
            <a:spLocks noGrp="1"/>
          </p:cNvSpPr>
          <p:nvPr>
            <p:ph type="title"/>
          </p:nvPr>
        </p:nvSpPr>
        <p:spPr>
          <a:xfrm>
            <a:off x="1066800" y="642594"/>
            <a:ext cx="10058400" cy="1371600"/>
          </a:xfrm>
        </p:spPr>
        <p:txBody>
          <a:bodyPr>
            <a:normAutofit/>
          </a:bodyPr>
          <a:lstStyle/>
          <a:p>
            <a:pPr algn="ctr"/>
            <a:r>
              <a:rPr lang="en-US" b="1" dirty="0"/>
              <a:t>INTRODUCCIÓN</a:t>
            </a:r>
          </a:p>
        </p:txBody>
      </p:sp>
      <p:sp>
        <p:nvSpPr>
          <p:cNvPr id="3" name="Marcador de contenido 2">
            <a:extLst>
              <a:ext uri="{FF2B5EF4-FFF2-40B4-BE49-F238E27FC236}">
                <a16:creationId xmlns:a16="http://schemas.microsoft.com/office/drawing/2014/main" id="{1E6BF701-FF53-4EB0-826E-126E943D1DE8}"/>
              </a:ext>
            </a:extLst>
          </p:cNvPr>
          <p:cNvSpPr>
            <a:spLocks noGrp="1"/>
          </p:cNvSpPr>
          <p:nvPr>
            <p:ph idx="1"/>
          </p:nvPr>
        </p:nvSpPr>
        <p:spPr>
          <a:xfrm>
            <a:off x="1066800" y="2103120"/>
            <a:ext cx="6485467" cy="3931920"/>
          </a:xfrm>
        </p:spPr>
        <p:txBody>
          <a:bodyPr>
            <a:normAutofit/>
          </a:bodyPr>
          <a:lstStyle/>
          <a:p>
            <a:pPr algn="just"/>
            <a:r>
              <a:rPr lang="en-US" sz="2800" b="1" dirty="0" err="1">
                <a:solidFill>
                  <a:srgbClr val="FF0000"/>
                </a:solidFill>
              </a:rPr>
              <a:t>Llamamos</a:t>
            </a:r>
            <a:r>
              <a:rPr lang="en-US" sz="2800" b="1" dirty="0">
                <a:solidFill>
                  <a:srgbClr val="FF0000"/>
                </a:solidFill>
              </a:rPr>
              <a:t> población al conjunto de personas que </a:t>
            </a:r>
            <a:r>
              <a:rPr lang="en-US" sz="2800" b="1" dirty="0" err="1">
                <a:solidFill>
                  <a:srgbClr val="FF0000"/>
                </a:solidFill>
              </a:rPr>
              <a:t>viven</a:t>
            </a:r>
            <a:r>
              <a:rPr lang="en-US" sz="2800" b="1" dirty="0">
                <a:solidFill>
                  <a:srgbClr val="FF0000"/>
                </a:solidFill>
              </a:rPr>
              <a:t> </a:t>
            </a:r>
            <a:r>
              <a:rPr lang="en-US" sz="2800" b="1" dirty="0" err="1">
                <a:solidFill>
                  <a:srgbClr val="FF0000"/>
                </a:solidFill>
              </a:rPr>
              <a:t>en</a:t>
            </a:r>
            <a:r>
              <a:rPr lang="en-US" sz="2800" b="1" dirty="0">
                <a:solidFill>
                  <a:srgbClr val="FF0000"/>
                </a:solidFill>
              </a:rPr>
              <a:t> un </a:t>
            </a:r>
            <a:r>
              <a:rPr lang="en-US" sz="2800" b="1" dirty="0" err="1">
                <a:solidFill>
                  <a:srgbClr val="FF0000"/>
                </a:solidFill>
              </a:rPr>
              <a:t>territorio</a:t>
            </a:r>
            <a:r>
              <a:rPr lang="en-US" sz="2800" b="1" dirty="0">
                <a:solidFill>
                  <a:srgbClr val="FF0000"/>
                </a:solidFill>
              </a:rPr>
              <a:t>.</a:t>
            </a:r>
          </a:p>
          <a:p>
            <a:pPr algn="just"/>
            <a:endParaRPr lang="en-US" sz="2800" b="1" dirty="0">
              <a:solidFill>
                <a:srgbClr val="FF0000"/>
              </a:solidFill>
            </a:endParaRPr>
          </a:p>
          <a:p>
            <a:pPr algn="just"/>
            <a:r>
              <a:rPr lang="en-US" sz="2800" b="1" dirty="0" err="1">
                <a:solidFill>
                  <a:srgbClr val="FF0000"/>
                </a:solidFill>
              </a:rPr>
              <a:t>Demografía</a:t>
            </a:r>
            <a:r>
              <a:rPr lang="en-US" sz="2800" b="1" dirty="0">
                <a:solidFill>
                  <a:srgbClr val="FF0000"/>
                </a:solidFill>
              </a:rPr>
              <a:t> es la </a:t>
            </a:r>
            <a:r>
              <a:rPr lang="en-US" sz="2800" b="1" dirty="0" err="1">
                <a:solidFill>
                  <a:srgbClr val="FF0000"/>
                </a:solidFill>
              </a:rPr>
              <a:t>ciencia</a:t>
            </a:r>
            <a:r>
              <a:rPr lang="en-US" sz="2800" b="1" dirty="0">
                <a:solidFill>
                  <a:srgbClr val="FF0000"/>
                </a:solidFill>
              </a:rPr>
              <a:t> que </a:t>
            </a:r>
            <a:r>
              <a:rPr lang="en-US" sz="2800" b="1" dirty="0" err="1">
                <a:solidFill>
                  <a:srgbClr val="FF0000"/>
                </a:solidFill>
              </a:rPr>
              <a:t>estudia</a:t>
            </a:r>
            <a:r>
              <a:rPr lang="en-US" sz="2800" b="1" dirty="0">
                <a:solidFill>
                  <a:srgbClr val="FF0000"/>
                </a:solidFill>
              </a:rPr>
              <a:t>  la población.</a:t>
            </a:r>
          </a:p>
        </p:txBody>
      </p:sp>
      <p:pic>
        <p:nvPicPr>
          <p:cNvPr id="2050" name="Picture 2" descr="España: La población española alcanza su máximo histórico gracias a la  inmigración | España | EL PAÍS">
            <a:extLst>
              <a:ext uri="{FF2B5EF4-FFF2-40B4-BE49-F238E27FC236}">
                <a16:creationId xmlns:a16="http://schemas.microsoft.com/office/drawing/2014/main" id="{559E63F9-F81A-4E12-AC30-886C245495A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5342" r="24147"/>
          <a:stretch/>
        </p:blipFill>
        <p:spPr bwMode="auto">
          <a:xfrm>
            <a:off x="8020571" y="2161488"/>
            <a:ext cx="3019646" cy="36326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96003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17E6ECD-8A90-489E-88CC-953009EEC1D0}"/>
              </a:ext>
            </a:extLst>
          </p:cNvPr>
          <p:cNvSpPr>
            <a:spLocks noGrp="1"/>
          </p:cNvSpPr>
          <p:nvPr>
            <p:ph type="title"/>
          </p:nvPr>
        </p:nvSpPr>
        <p:spPr/>
        <p:txBody>
          <a:bodyPr/>
          <a:lstStyle/>
          <a:p>
            <a:pPr algn="ctr"/>
            <a:r>
              <a:rPr lang="en-US" b="1" dirty="0"/>
              <a:t>DISTRIBUCIÓN DE LA POBLACIÓN</a:t>
            </a:r>
          </a:p>
        </p:txBody>
      </p:sp>
      <p:sp>
        <p:nvSpPr>
          <p:cNvPr id="3" name="Marcador de contenido 2">
            <a:extLst>
              <a:ext uri="{FF2B5EF4-FFF2-40B4-BE49-F238E27FC236}">
                <a16:creationId xmlns:a16="http://schemas.microsoft.com/office/drawing/2014/main" id="{4D110374-0331-4933-896D-FB3043B2F59D}"/>
              </a:ext>
            </a:extLst>
          </p:cNvPr>
          <p:cNvSpPr>
            <a:spLocks noGrp="1"/>
          </p:cNvSpPr>
          <p:nvPr>
            <p:ph idx="1"/>
          </p:nvPr>
        </p:nvSpPr>
        <p:spPr>
          <a:xfrm>
            <a:off x="774700" y="1823720"/>
            <a:ext cx="10058400" cy="3931920"/>
          </a:xfrm>
        </p:spPr>
        <p:txBody>
          <a:bodyPr/>
          <a:lstStyle/>
          <a:p>
            <a:pPr marL="0" indent="0">
              <a:buNone/>
            </a:pPr>
            <a:r>
              <a:rPr lang="en-US" b="1" dirty="0">
                <a:solidFill>
                  <a:srgbClr val="FF0000"/>
                </a:solidFill>
              </a:rPr>
              <a:t>La </a:t>
            </a:r>
            <a:r>
              <a:rPr lang="en-US" b="1" dirty="0" err="1">
                <a:solidFill>
                  <a:srgbClr val="FF0000"/>
                </a:solidFill>
              </a:rPr>
              <a:t>densidad</a:t>
            </a:r>
            <a:r>
              <a:rPr lang="en-US" b="1" dirty="0">
                <a:solidFill>
                  <a:srgbClr val="FF0000"/>
                </a:solidFill>
              </a:rPr>
              <a:t> de población es  la </a:t>
            </a:r>
            <a:r>
              <a:rPr lang="en-US" b="1" dirty="0" err="1">
                <a:solidFill>
                  <a:srgbClr val="FF0000"/>
                </a:solidFill>
              </a:rPr>
              <a:t>relación</a:t>
            </a:r>
            <a:r>
              <a:rPr lang="en-US" b="1" dirty="0">
                <a:solidFill>
                  <a:srgbClr val="FF0000"/>
                </a:solidFill>
              </a:rPr>
              <a:t> que hay entre el </a:t>
            </a:r>
            <a:r>
              <a:rPr lang="en-US" b="1" dirty="0" err="1">
                <a:solidFill>
                  <a:srgbClr val="FF0000"/>
                </a:solidFill>
              </a:rPr>
              <a:t>número</a:t>
            </a:r>
            <a:r>
              <a:rPr lang="en-US" b="1" dirty="0">
                <a:solidFill>
                  <a:srgbClr val="FF0000"/>
                </a:solidFill>
              </a:rPr>
              <a:t> de habitants de un </a:t>
            </a:r>
            <a:r>
              <a:rPr lang="en-US" b="1" dirty="0" err="1">
                <a:solidFill>
                  <a:srgbClr val="FF0000"/>
                </a:solidFill>
              </a:rPr>
              <a:t>lugar</a:t>
            </a:r>
            <a:r>
              <a:rPr lang="en-US" b="1" dirty="0">
                <a:solidFill>
                  <a:srgbClr val="FF0000"/>
                </a:solidFill>
              </a:rPr>
              <a:t> y el </a:t>
            </a:r>
            <a:r>
              <a:rPr lang="en-US" b="1" dirty="0" err="1">
                <a:solidFill>
                  <a:srgbClr val="FF0000"/>
                </a:solidFill>
              </a:rPr>
              <a:t>espacio</a:t>
            </a:r>
            <a:r>
              <a:rPr lang="en-US" b="1" dirty="0">
                <a:solidFill>
                  <a:srgbClr val="FF0000"/>
                </a:solidFill>
              </a:rPr>
              <a:t> que </a:t>
            </a:r>
            <a:r>
              <a:rPr lang="en-US" b="1" dirty="0" err="1">
                <a:solidFill>
                  <a:srgbClr val="FF0000"/>
                </a:solidFill>
              </a:rPr>
              <a:t>ocupan</a:t>
            </a:r>
            <a:r>
              <a:rPr lang="en-US" b="1" dirty="0">
                <a:solidFill>
                  <a:srgbClr val="FF0000"/>
                </a:solidFill>
              </a:rPr>
              <a:t>.</a:t>
            </a:r>
          </a:p>
          <a:p>
            <a:pPr marL="0" indent="0">
              <a:buNone/>
            </a:pPr>
            <a:endParaRPr lang="en-US" b="1" dirty="0">
              <a:solidFill>
                <a:srgbClr val="FF0000"/>
              </a:solidFill>
            </a:endParaRPr>
          </a:p>
        </p:txBody>
      </p:sp>
      <p:pic>
        <p:nvPicPr>
          <p:cNvPr id="3074" name="Picture 2" descr="Densidad">
            <a:extLst>
              <a:ext uri="{FF2B5EF4-FFF2-40B4-BE49-F238E27FC236}">
                <a16:creationId xmlns:a16="http://schemas.microsoft.com/office/drawing/2014/main" id="{10D6DC90-98D4-4B1C-8D0C-3206E661284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77206" y="2882900"/>
            <a:ext cx="7837587" cy="2552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241557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0E9B969E-CD96-4162-BA90-449BBDA95E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023162" cy="6858000"/>
          </a:xfrm>
          <a:prstGeom prst="rect">
            <a:avLst/>
          </a:prstGeom>
          <a:solidFill>
            <a:schemeClr val="accent1"/>
          </a:solidFill>
          <a:ln>
            <a:noFill/>
          </a:ln>
        </p:spPr>
        <p:style>
          <a:lnRef idx="2">
            <a:schemeClr val="accent1">
              <a:shade val="50000"/>
            </a:schemeClr>
          </a:lnRef>
          <a:fillRef idx="1002">
            <a:schemeClr val="lt2"/>
          </a:fillRef>
          <a:effectRef idx="0">
            <a:schemeClr val="accent1"/>
          </a:effectRef>
          <a:fontRef idx="minor">
            <a:schemeClr val="lt1"/>
          </a:fontRef>
        </p:style>
        <p:txBody>
          <a:bodyPr rtlCol="0" anchor="ctr"/>
          <a:lstStyle/>
          <a:p>
            <a:pPr algn="ctr"/>
            <a:endParaRPr lang="en-US"/>
          </a:p>
        </p:txBody>
      </p:sp>
      <p:sp useBgFill="1">
        <p:nvSpPr>
          <p:cNvPr id="73" name="Rectangle 72">
            <a:extLst>
              <a:ext uri="{FF2B5EF4-FFF2-40B4-BE49-F238E27FC236}">
                <a16:creationId xmlns:a16="http://schemas.microsoft.com/office/drawing/2014/main" id="{6B6401A4-FEE5-4976-857C-1FD0CDB2E2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23162" y="0"/>
            <a:ext cx="816874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98" name="Picture 2" descr="mapa del mundo con las áreas más pobladas y más vacías">
            <a:extLst>
              <a:ext uri="{FF2B5EF4-FFF2-40B4-BE49-F238E27FC236}">
                <a16:creationId xmlns:a16="http://schemas.microsoft.com/office/drawing/2014/main" id="{F51081D9-A531-40D2-B3AE-9786D2C39B25}"/>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667497" y="1232947"/>
            <a:ext cx="6880072" cy="4231244"/>
          </a:xfrm>
          <a:prstGeom prst="rect">
            <a:avLst/>
          </a:prstGeom>
          <a:noFill/>
          <a:extLst>
            <a:ext uri="{909E8E84-426E-40DD-AFC4-6F175D3DCCD1}">
              <a14:hiddenFill xmlns:a14="http://schemas.microsoft.com/office/drawing/2010/main">
                <a:solidFill>
                  <a:srgbClr val="FFFFFF"/>
                </a:solidFill>
              </a14:hiddenFill>
            </a:ext>
          </a:extLst>
        </p:spPr>
      </p:pic>
      <p:sp>
        <p:nvSpPr>
          <p:cNvPr id="75" name="Rectangle 74">
            <a:extLst>
              <a:ext uri="{FF2B5EF4-FFF2-40B4-BE49-F238E27FC236}">
                <a16:creationId xmlns:a16="http://schemas.microsoft.com/office/drawing/2014/main" id="{047AF1DF-6993-45FB-92A5-C36B1A680F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025029" cy="6858000"/>
          </a:xfrm>
          <a:prstGeom prst="rect">
            <a:avLst/>
          </a:prstGeom>
          <a:blipFill dpi="0" rotWithShape="1">
            <a:blip r:embed="rId3">
              <a:alphaModFix amt="6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ES"/>
          </a:p>
        </p:txBody>
      </p:sp>
      <p:sp>
        <p:nvSpPr>
          <p:cNvPr id="2" name="Título 1">
            <a:extLst>
              <a:ext uri="{FF2B5EF4-FFF2-40B4-BE49-F238E27FC236}">
                <a16:creationId xmlns:a16="http://schemas.microsoft.com/office/drawing/2014/main" id="{117F3483-2654-4479-BFEF-00C5E5B89905}"/>
              </a:ext>
            </a:extLst>
          </p:cNvPr>
          <p:cNvSpPr>
            <a:spLocks noGrp="1"/>
          </p:cNvSpPr>
          <p:nvPr>
            <p:ph type="title"/>
          </p:nvPr>
        </p:nvSpPr>
        <p:spPr>
          <a:xfrm>
            <a:off x="643433" y="643464"/>
            <a:ext cx="2888344" cy="1428737"/>
          </a:xfrm>
        </p:spPr>
        <p:txBody>
          <a:bodyPr>
            <a:normAutofit/>
          </a:bodyPr>
          <a:lstStyle/>
          <a:p>
            <a:r>
              <a:rPr lang="en-US" sz="3200" b="1" dirty="0">
                <a:solidFill>
                  <a:srgbClr val="FFFFFF"/>
                </a:solidFill>
              </a:rPr>
              <a:t>DISTRIBUCIÓN DE LA POBLACIÓN</a:t>
            </a:r>
          </a:p>
        </p:txBody>
      </p:sp>
      <p:sp>
        <p:nvSpPr>
          <p:cNvPr id="3" name="Marcador de contenido 2">
            <a:extLst>
              <a:ext uri="{FF2B5EF4-FFF2-40B4-BE49-F238E27FC236}">
                <a16:creationId xmlns:a16="http://schemas.microsoft.com/office/drawing/2014/main" id="{A923C0C5-43DE-44C7-86EB-A6CF384209ED}"/>
              </a:ext>
            </a:extLst>
          </p:cNvPr>
          <p:cNvSpPr>
            <a:spLocks noGrp="1"/>
          </p:cNvSpPr>
          <p:nvPr>
            <p:ph idx="1"/>
          </p:nvPr>
        </p:nvSpPr>
        <p:spPr>
          <a:xfrm>
            <a:off x="643337" y="2184036"/>
            <a:ext cx="2888439" cy="3869634"/>
          </a:xfrm>
        </p:spPr>
        <p:txBody>
          <a:bodyPr>
            <a:normAutofit/>
          </a:bodyPr>
          <a:lstStyle/>
          <a:p>
            <a:r>
              <a:rPr lang="en-US" sz="1600" b="1">
                <a:solidFill>
                  <a:srgbClr val="FFFFFF"/>
                </a:solidFill>
              </a:rPr>
              <a:t>La densidad de población es mayor en aquellos lugares con mejores condiciones de vida:</a:t>
            </a:r>
          </a:p>
          <a:p>
            <a:pPr marL="342900" indent="-342900">
              <a:buFont typeface="+mj-lt"/>
              <a:buAutoNum type="arabicPeriod"/>
            </a:pPr>
            <a:r>
              <a:rPr lang="en-US" sz="1600" b="1">
                <a:solidFill>
                  <a:srgbClr val="FFFFFF"/>
                </a:solidFill>
              </a:rPr>
              <a:t>Climas templados</a:t>
            </a:r>
          </a:p>
          <a:p>
            <a:pPr marL="342900" indent="-342900">
              <a:buFont typeface="+mj-lt"/>
              <a:buAutoNum type="arabicPeriod"/>
            </a:pPr>
            <a:r>
              <a:rPr lang="en-US" sz="1600" b="1">
                <a:solidFill>
                  <a:srgbClr val="FFFFFF"/>
                </a:solidFill>
              </a:rPr>
              <a:t>Zonas llanas</a:t>
            </a:r>
          </a:p>
          <a:p>
            <a:pPr marL="342900" indent="-342900">
              <a:buFont typeface="+mj-lt"/>
              <a:buAutoNum type="arabicPeriod"/>
            </a:pPr>
            <a:r>
              <a:rPr lang="en-US" sz="1600" b="1">
                <a:solidFill>
                  <a:srgbClr val="FFFFFF"/>
                </a:solidFill>
              </a:rPr>
              <a:t>Zonas cercanas a ríos o al mar.</a:t>
            </a:r>
          </a:p>
          <a:p>
            <a:pPr marL="342900" indent="-342900">
              <a:buFont typeface="+mj-lt"/>
              <a:buAutoNum type="arabicPeriod"/>
            </a:pPr>
            <a:r>
              <a:rPr lang="en-US" sz="1600" b="1">
                <a:solidFill>
                  <a:srgbClr val="FFFFFF"/>
                </a:solidFill>
              </a:rPr>
              <a:t>Zonas con abundancia de recursos naturales </a:t>
            </a:r>
          </a:p>
          <a:p>
            <a:pPr marL="342900" indent="-342900">
              <a:buFont typeface="+mj-lt"/>
              <a:buAutoNum type="arabicPeriod"/>
            </a:pPr>
            <a:r>
              <a:rPr lang="en-US" sz="1600" b="1">
                <a:solidFill>
                  <a:srgbClr val="FFFFFF"/>
                </a:solidFill>
              </a:rPr>
              <a:t>Países con estabilidad política.</a:t>
            </a:r>
          </a:p>
        </p:txBody>
      </p:sp>
    </p:spTree>
    <p:extLst>
      <p:ext uri="{BB962C8B-B14F-4D97-AF65-F5344CB8AC3E}">
        <p14:creationId xmlns:p14="http://schemas.microsoft.com/office/powerpoint/2010/main" val="4977899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La distribución de la población – Aprende en Casa">
            <a:extLst>
              <a:ext uri="{FF2B5EF4-FFF2-40B4-BE49-F238E27FC236}">
                <a16:creationId xmlns:a16="http://schemas.microsoft.com/office/drawing/2014/main" id="{A52F60E8-40C9-323B-469F-E5EF71086DD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51150" y="1000664"/>
            <a:ext cx="8060955" cy="49170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98848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0E9B969E-CD96-4162-BA90-449BBDA95E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023162" cy="6858000"/>
          </a:xfrm>
          <a:prstGeom prst="rect">
            <a:avLst/>
          </a:prstGeom>
          <a:solidFill>
            <a:schemeClr val="accent1"/>
          </a:solidFill>
          <a:ln>
            <a:noFill/>
          </a:ln>
        </p:spPr>
        <p:style>
          <a:lnRef idx="2">
            <a:schemeClr val="accent1">
              <a:shade val="50000"/>
            </a:schemeClr>
          </a:lnRef>
          <a:fillRef idx="1002">
            <a:schemeClr val="lt2"/>
          </a:fillRef>
          <a:effectRef idx="0">
            <a:schemeClr val="accent1"/>
          </a:effectRef>
          <a:fontRef idx="minor">
            <a:schemeClr val="lt1"/>
          </a:fontRef>
        </p:style>
        <p:txBody>
          <a:bodyPr rtlCol="0" anchor="ctr"/>
          <a:lstStyle/>
          <a:p>
            <a:pPr algn="ctr"/>
            <a:endParaRPr lang="en-US"/>
          </a:p>
        </p:txBody>
      </p:sp>
      <p:sp useBgFill="1">
        <p:nvSpPr>
          <p:cNvPr id="73" name="Rectangle 72">
            <a:extLst>
              <a:ext uri="{FF2B5EF4-FFF2-40B4-BE49-F238E27FC236}">
                <a16:creationId xmlns:a16="http://schemas.microsoft.com/office/drawing/2014/main" id="{6B6401A4-FEE5-4976-857C-1FD0CDB2E2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23162" y="0"/>
            <a:ext cx="816874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122" name="Picture 2" descr="continentes población">
            <a:extLst>
              <a:ext uri="{FF2B5EF4-FFF2-40B4-BE49-F238E27FC236}">
                <a16:creationId xmlns:a16="http://schemas.microsoft.com/office/drawing/2014/main" id="{C513F625-E8EE-4F32-B7F1-24B67907DFFF}"/>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023161" y="889000"/>
            <a:ext cx="7156108" cy="4635499"/>
          </a:xfrm>
          <a:prstGeom prst="rect">
            <a:avLst/>
          </a:prstGeom>
          <a:noFill/>
          <a:extLst>
            <a:ext uri="{909E8E84-426E-40DD-AFC4-6F175D3DCCD1}">
              <a14:hiddenFill xmlns:a14="http://schemas.microsoft.com/office/drawing/2010/main">
                <a:solidFill>
                  <a:srgbClr val="FFFFFF"/>
                </a:solidFill>
              </a14:hiddenFill>
            </a:ext>
          </a:extLst>
        </p:spPr>
      </p:pic>
      <p:sp>
        <p:nvSpPr>
          <p:cNvPr id="75" name="Rectangle 74">
            <a:extLst>
              <a:ext uri="{FF2B5EF4-FFF2-40B4-BE49-F238E27FC236}">
                <a16:creationId xmlns:a16="http://schemas.microsoft.com/office/drawing/2014/main" id="{047AF1DF-6993-45FB-92A5-C36B1A680F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025029" cy="6858000"/>
          </a:xfrm>
          <a:prstGeom prst="rect">
            <a:avLst/>
          </a:prstGeom>
          <a:blipFill dpi="0" rotWithShape="1">
            <a:blip r:embed="rId3">
              <a:alphaModFix amt="6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ES"/>
          </a:p>
        </p:txBody>
      </p:sp>
      <p:sp>
        <p:nvSpPr>
          <p:cNvPr id="2" name="Título 1">
            <a:extLst>
              <a:ext uri="{FF2B5EF4-FFF2-40B4-BE49-F238E27FC236}">
                <a16:creationId xmlns:a16="http://schemas.microsoft.com/office/drawing/2014/main" id="{5D134545-E43D-45A7-92DA-8EA28EE7F0D7}"/>
              </a:ext>
            </a:extLst>
          </p:cNvPr>
          <p:cNvSpPr>
            <a:spLocks noGrp="1"/>
          </p:cNvSpPr>
          <p:nvPr>
            <p:ph type="title"/>
          </p:nvPr>
        </p:nvSpPr>
        <p:spPr>
          <a:xfrm>
            <a:off x="643433" y="643464"/>
            <a:ext cx="2888344" cy="1428737"/>
          </a:xfrm>
        </p:spPr>
        <p:txBody>
          <a:bodyPr>
            <a:normAutofit/>
          </a:bodyPr>
          <a:lstStyle/>
          <a:p>
            <a:r>
              <a:rPr lang="en-US" sz="3200" b="1">
                <a:solidFill>
                  <a:srgbClr val="FFFFFF"/>
                </a:solidFill>
              </a:rPr>
              <a:t>DISTRIBUCIÓN DE LA POBLACIÓN</a:t>
            </a:r>
            <a:endParaRPr lang="en-US" sz="3200">
              <a:solidFill>
                <a:srgbClr val="FFFFFF"/>
              </a:solidFill>
            </a:endParaRPr>
          </a:p>
        </p:txBody>
      </p:sp>
      <p:sp>
        <p:nvSpPr>
          <p:cNvPr id="3" name="Marcador de contenido 2">
            <a:extLst>
              <a:ext uri="{FF2B5EF4-FFF2-40B4-BE49-F238E27FC236}">
                <a16:creationId xmlns:a16="http://schemas.microsoft.com/office/drawing/2014/main" id="{162340E3-0C2C-4A2F-94B1-4479327C1AD2}"/>
              </a:ext>
            </a:extLst>
          </p:cNvPr>
          <p:cNvSpPr>
            <a:spLocks noGrp="1"/>
          </p:cNvSpPr>
          <p:nvPr>
            <p:ph idx="1"/>
          </p:nvPr>
        </p:nvSpPr>
        <p:spPr>
          <a:xfrm>
            <a:off x="643337" y="2184036"/>
            <a:ext cx="2888439" cy="3869634"/>
          </a:xfrm>
        </p:spPr>
        <p:txBody>
          <a:bodyPr>
            <a:normAutofit/>
          </a:bodyPr>
          <a:lstStyle/>
          <a:p>
            <a:r>
              <a:rPr lang="en-US" sz="2000" b="1" dirty="0">
                <a:solidFill>
                  <a:srgbClr val="FFFFFF"/>
                </a:solidFill>
              </a:rPr>
              <a:t>La población es </a:t>
            </a:r>
            <a:r>
              <a:rPr lang="en-US" sz="2000" b="1" dirty="0" err="1">
                <a:solidFill>
                  <a:srgbClr val="FFFFFF"/>
                </a:solidFill>
              </a:rPr>
              <a:t>menor</a:t>
            </a:r>
            <a:r>
              <a:rPr lang="en-US" sz="2000" b="1" dirty="0">
                <a:solidFill>
                  <a:srgbClr val="FFFFFF"/>
                </a:solidFill>
              </a:rPr>
              <a:t>:</a:t>
            </a:r>
          </a:p>
          <a:p>
            <a:pPr marL="342900" indent="-342900">
              <a:buFont typeface="+mj-lt"/>
              <a:buAutoNum type="arabicPeriod"/>
            </a:pPr>
            <a:r>
              <a:rPr lang="en-US" sz="2000" b="1" dirty="0">
                <a:solidFill>
                  <a:srgbClr val="FFFFFF"/>
                </a:solidFill>
              </a:rPr>
              <a:t>Zonas de </a:t>
            </a:r>
            <a:r>
              <a:rPr lang="en-US" sz="2000" b="1" dirty="0" err="1">
                <a:solidFill>
                  <a:srgbClr val="FFFFFF"/>
                </a:solidFill>
              </a:rPr>
              <a:t>montaña</a:t>
            </a:r>
            <a:r>
              <a:rPr lang="en-US" sz="2000" b="1" dirty="0">
                <a:solidFill>
                  <a:srgbClr val="FFFFFF"/>
                </a:solidFill>
              </a:rPr>
              <a:t> o con </a:t>
            </a:r>
            <a:r>
              <a:rPr lang="en-US" sz="2000" b="1" dirty="0" err="1">
                <a:solidFill>
                  <a:srgbClr val="FFFFFF"/>
                </a:solidFill>
              </a:rPr>
              <a:t>clima</a:t>
            </a:r>
            <a:r>
              <a:rPr lang="en-US" sz="2000" b="1" dirty="0">
                <a:solidFill>
                  <a:srgbClr val="FFFFFF"/>
                </a:solidFill>
              </a:rPr>
              <a:t> </a:t>
            </a:r>
            <a:r>
              <a:rPr lang="en-US" sz="2000" b="1" dirty="0" err="1">
                <a:solidFill>
                  <a:srgbClr val="FFFFFF"/>
                </a:solidFill>
              </a:rPr>
              <a:t>difícil</a:t>
            </a:r>
            <a:r>
              <a:rPr lang="en-US" sz="2000" b="1" dirty="0">
                <a:solidFill>
                  <a:srgbClr val="FFFFFF"/>
                </a:solidFill>
              </a:rPr>
              <a:t>.</a:t>
            </a:r>
          </a:p>
          <a:p>
            <a:pPr marL="342900" indent="-342900">
              <a:buFont typeface="+mj-lt"/>
              <a:buAutoNum type="arabicPeriod"/>
            </a:pPr>
            <a:r>
              <a:rPr lang="en-US" sz="2000" b="1" dirty="0" err="1">
                <a:solidFill>
                  <a:srgbClr val="FFFFFF"/>
                </a:solidFill>
              </a:rPr>
              <a:t>Regiones</a:t>
            </a:r>
            <a:r>
              <a:rPr lang="en-US" sz="2000" b="1" dirty="0">
                <a:solidFill>
                  <a:srgbClr val="FFFFFF"/>
                </a:solidFill>
              </a:rPr>
              <a:t> con </a:t>
            </a:r>
            <a:r>
              <a:rPr lang="en-US" sz="2000" b="1" dirty="0" err="1">
                <a:solidFill>
                  <a:srgbClr val="FFFFFF"/>
                </a:solidFill>
              </a:rPr>
              <a:t>recursos</a:t>
            </a:r>
            <a:r>
              <a:rPr lang="en-US" sz="2000" b="1" dirty="0">
                <a:solidFill>
                  <a:srgbClr val="FFFFFF"/>
                </a:solidFill>
              </a:rPr>
              <a:t> </a:t>
            </a:r>
            <a:r>
              <a:rPr lang="en-US" sz="2000" b="1" dirty="0" err="1">
                <a:solidFill>
                  <a:srgbClr val="FFFFFF"/>
                </a:solidFill>
              </a:rPr>
              <a:t>escasos</a:t>
            </a:r>
            <a:endParaRPr lang="en-US" sz="2000" b="1" dirty="0">
              <a:solidFill>
                <a:srgbClr val="FFFFFF"/>
              </a:solidFill>
            </a:endParaRPr>
          </a:p>
          <a:p>
            <a:pPr marL="342900" indent="-342900">
              <a:buFont typeface="+mj-lt"/>
              <a:buAutoNum type="arabicPeriod"/>
            </a:pPr>
            <a:r>
              <a:rPr lang="en-US" sz="2000" b="1" dirty="0" err="1">
                <a:solidFill>
                  <a:srgbClr val="FFFFFF"/>
                </a:solidFill>
              </a:rPr>
              <a:t>Lugares</a:t>
            </a:r>
            <a:r>
              <a:rPr lang="en-US" sz="2000" b="1" dirty="0">
                <a:solidFill>
                  <a:srgbClr val="FFFFFF"/>
                </a:solidFill>
              </a:rPr>
              <a:t> con </a:t>
            </a:r>
            <a:r>
              <a:rPr lang="en-US" sz="2000" b="1" dirty="0" err="1">
                <a:solidFill>
                  <a:srgbClr val="FFFFFF"/>
                </a:solidFill>
              </a:rPr>
              <a:t>escasez</a:t>
            </a:r>
            <a:r>
              <a:rPr lang="en-US" sz="2000" b="1" dirty="0">
                <a:solidFill>
                  <a:srgbClr val="FFFFFF"/>
                </a:solidFill>
              </a:rPr>
              <a:t> de  </a:t>
            </a:r>
            <a:r>
              <a:rPr lang="en-US" sz="2000" b="1" dirty="0" err="1">
                <a:solidFill>
                  <a:srgbClr val="FFFFFF"/>
                </a:solidFill>
              </a:rPr>
              <a:t>servicios</a:t>
            </a:r>
            <a:r>
              <a:rPr lang="en-US" sz="2000" b="1" dirty="0">
                <a:solidFill>
                  <a:srgbClr val="FFFFFF"/>
                </a:solidFill>
              </a:rPr>
              <a:t> </a:t>
            </a:r>
            <a:r>
              <a:rPr lang="en-US" sz="2000" b="1" dirty="0" err="1">
                <a:solidFill>
                  <a:srgbClr val="FFFFFF"/>
                </a:solidFill>
              </a:rPr>
              <a:t>sociales</a:t>
            </a:r>
            <a:r>
              <a:rPr lang="en-US" sz="1600" b="1" dirty="0">
                <a:solidFill>
                  <a:srgbClr val="FFFFFF"/>
                </a:solidFill>
              </a:rPr>
              <a:t>.</a:t>
            </a:r>
          </a:p>
        </p:txBody>
      </p:sp>
    </p:spTree>
    <p:extLst>
      <p:ext uri="{BB962C8B-B14F-4D97-AF65-F5344CB8AC3E}">
        <p14:creationId xmlns:p14="http://schemas.microsoft.com/office/powerpoint/2010/main" val="20123231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99" name="Rectangle 3098">
            <a:extLst>
              <a:ext uri="{FF2B5EF4-FFF2-40B4-BE49-F238E27FC236}">
                <a16:creationId xmlns:a16="http://schemas.microsoft.com/office/drawing/2014/main" id="{0E9B969E-CD96-4162-BA90-449BBDA95E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023162" cy="6858000"/>
          </a:xfrm>
          <a:prstGeom prst="rect">
            <a:avLst/>
          </a:prstGeom>
          <a:solidFill>
            <a:schemeClr val="accent1"/>
          </a:solidFill>
          <a:ln>
            <a:noFill/>
          </a:ln>
        </p:spPr>
        <p:style>
          <a:lnRef idx="2">
            <a:schemeClr val="accent1">
              <a:shade val="50000"/>
            </a:schemeClr>
          </a:lnRef>
          <a:fillRef idx="1002">
            <a:schemeClr val="lt2"/>
          </a:fillRef>
          <a:effectRef idx="0">
            <a:schemeClr val="accent1"/>
          </a:effectRef>
          <a:fontRef idx="minor">
            <a:schemeClr val="lt1"/>
          </a:fontRef>
        </p:style>
        <p:txBody>
          <a:bodyPr rtlCol="0" anchor="ctr"/>
          <a:lstStyle/>
          <a:p>
            <a:pPr algn="ctr"/>
            <a:endParaRPr lang="en-US"/>
          </a:p>
        </p:txBody>
      </p:sp>
      <p:sp useBgFill="1">
        <p:nvSpPr>
          <p:cNvPr id="3101" name="Rectangle 3100">
            <a:extLst>
              <a:ext uri="{FF2B5EF4-FFF2-40B4-BE49-F238E27FC236}">
                <a16:creationId xmlns:a16="http://schemas.microsoft.com/office/drawing/2014/main" id="{6B6401A4-FEE5-4976-857C-1FD0CDB2E2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23162" y="0"/>
            <a:ext cx="816874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descr="Población y densidad de población - Orientaeduc.com">
            <a:extLst>
              <a:ext uri="{FF2B5EF4-FFF2-40B4-BE49-F238E27FC236}">
                <a16:creationId xmlns:a16="http://schemas.microsoft.com/office/drawing/2014/main" id="{2795DB84-6805-F5E4-068B-50C01ECAEDA6}"/>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667497" y="1413549"/>
            <a:ext cx="6880072" cy="3870040"/>
          </a:xfrm>
          <a:prstGeom prst="rect">
            <a:avLst/>
          </a:prstGeom>
          <a:noFill/>
          <a:extLst>
            <a:ext uri="{909E8E84-426E-40DD-AFC4-6F175D3DCCD1}">
              <a14:hiddenFill xmlns:a14="http://schemas.microsoft.com/office/drawing/2010/main">
                <a:solidFill>
                  <a:srgbClr val="FFFFFF"/>
                </a:solidFill>
              </a14:hiddenFill>
            </a:ext>
          </a:extLst>
        </p:spPr>
      </p:pic>
      <p:sp>
        <p:nvSpPr>
          <p:cNvPr id="3103" name="Rectangle 3102">
            <a:extLst>
              <a:ext uri="{FF2B5EF4-FFF2-40B4-BE49-F238E27FC236}">
                <a16:creationId xmlns:a16="http://schemas.microsoft.com/office/drawing/2014/main" id="{047AF1DF-6993-45FB-92A5-C36B1A680F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025029" cy="6858000"/>
          </a:xfrm>
          <a:prstGeom prst="rect">
            <a:avLst/>
          </a:prstGeom>
          <a:blipFill dpi="0" rotWithShape="1">
            <a:blip r:embed="rId3">
              <a:alphaModFix amt="6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ES"/>
          </a:p>
        </p:txBody>
      </p:sp>
      <p:sp>
        <p:nvSpPr>
          <p:cNvPr id="2" name="Título 1">
            <a:extLst>
              <a:ext uri="{FF2B5EF4-FFF2-40B4-BE49-F238E27FC236}">
                <a16:creationId xmlns:a16="http://schemas.microsoft.com/office/drawing/2014/main" id="{ED33BF7D-1AAA-6BD8-468D-B2958CC0C6A9}"/>
              </a:ext>
            </a:extLst>
          </p:cNvPr>
          <p:cNvSpPr>
            <a:spLocks noGrp="1"/>
          </p:cNvSpPr>
          <p:nvPr>
            <p:ph type="title"/>
          </p:nvPr>
        </p:nvSpPr>
        <p:spPr>
          <a:xfrm>
            <a:off x="643433" y="643464"/>
            <a:ext cx="2888344" cy="1428737"/>
          </a:xfrm>
        </p:spPr>
        <p:txBody>
          <a:bodyPr>
            <a:normAutofit/>
          </a:bodyPr>
          <a:lstStyle/>
          <a:p>
            <a:r>
              <a:rPr lang="es-ES" sz="3200" b="1">
                <a:solidFill>
                  <a:srgbClr val="FFFFFF"/>
                </a:solidFill>
              </a:rPr>
              <a:t>DENSIDAD DE POBLACIÓN</a:t>
            </a:r>
          </a:p>
        </p:txBody>
      </p:sp>
      <p:sp>
        <p:nvSpPr>
          <p:cNvPr id="6" name="Marcador de contenido 5">
            <a:extLst>
              <a:ext uri="{FF2B5EF4-FFF2-40B4-BE49-F238E27FC236}">
                <a16:creationId xmlns:a16="http://schemas.microsoft.com/office/drawing/2014/main" id="{D93FC1D9-F7E1-6BD8-EC9E-822FEDB52E4B}"/>
              </a:ext>
            </a:extLst>
          </p:cNvPr>
          <p:cNvSpPr>
            <a:spLocks noGrp="1"/>
          </p:cNvSpPr>
          <p:nvPr>
            <p:ph idx="1"/>
          </p:nvPr>
        </p:nvSpPr>
        <p:spPr>
          <a:xfrm>
            <a:off x="643337" y="2184036"/>
            <a:ext cx="2888439" cy="3869634"/>
          </a:xfrm>
        </p:spPr>
        <p:txBody>
          <a:bodyPr>
            <a:normAutofit/>
          </a:bodyPr>
          <a:lstStyle/>
          <a:p>
            <a:pPr algn="just"/>
            <a:r>
              <a:rPr lang="es-ES" sz="2000" b="1" dirty="0"/>
              <a:t>Para saber cómo se </a:t>
            </a:r>
            <a:r>
              <a:rPr lang="es-ES" sz="2000" b="1" dirty="0" err="1"/>
              <a:t>distrbuye</a:t>
            </a:r>
            <a:r>
              <a:rPr lang="es-ES" sz="2000" b="1" dirty="0"/>
              <a:t> la población en el territorio es necesario conocer la densidad de población que relaciona el número de habitantes con la extensión del territorio. </a:t>
            </a:r>
            <a:endParaRPr lang="es-ES" sz="2000" dirty="0">
              <a:solidFill>
                <a:srgbClr val="FFFFFF"/>
              </a:solidFill>
            </a:endParaRPr>
          </a:p>
        </p:txBody>
      </p:sp>
    </p:spTree>
    <p:extLst>
      <p:ext uri="{BB962C8B-B14F-4D97-AF65-F5344CB8AC3E}">
        <p14:creationId xmlns:p14="http://schemas.microsoft.com/office/powerpoint/2010/main" val="8899645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03" name="Rectangle 4102">
            <a:extLst>
              <a:ext uri="{FF2B5EF4-FFF2-40B4-BE49-F238E27FC236}">
                <a16:creationId xmlns:a16="http://schemas.microsoft.com/office/drawing/2014/main" id="{0E9B969E-CD96-4162-BA90-449BBDA95E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023162" cy="6858000"/>
          </a:xfrm>
          <a:prstGeom prst="rect">
            <a:avLst/>
          </a:prstGeom>
          <a:solidFill>
            <a:schemeClr val="accent1"/>
          </a:solidFill>
          <a:ln>
            <a:noFill/>
          </a:ln>
        </p:spPr>
        <p:style>
          <a:lnRef idx="2">
            <a:schemeClr val="accent1">
              <a:shade val="50000"/>
            </a:schemeClr>
          </a:lnRef>
          <a:fillRef idx="1002">
            <a:schemeClr val="lt2"/>
          </a:fillRef>
          <a:effectRef idx="0">
            <a:schemeClr val="accent1"/>
          </a:effectRef>
          <a:fontRef idx="minor">
            <a:schemeClr val="lt1"/>
          </a:fontRef>
        </p:style>
        <p:txBody>
          <a:bodyPr rtlCol="0" anchor="ctr"/>
          <a:lstStyle/>
          <a:p>
            <a:pPr algn="ctr"/>
            <a:endParaRPr lang="en-US"/>
          </a:p>
        </p:txBody>
      </p:sp>
      <p:sp useBgFill="1">
        <p:nvSpPr>
          <p:cNvPr id="4105" name="Rectangle 4104">
            <a:extLst>
              <a:ext uri="{FF2B5EF4-FFF2-40B4-BE49-F238E27FC236}">
                <a16:creationId xmlns:a16="http://schemas.microsoft.com/office/drawing/2014/main" id="{6B6401A4-FEE5-4976-857C-1FD0CDB2E2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23162" y="0"/>
            <a:ext cx="816874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98" name="Picture 2" descr="Los países más poblados del mundo | Actualidad Viajes">
            <a:extLst>
              <a:ext uri="{FF2B5EF4-FFF2-40B4-BE49-F238E27FC236}">
                <a16:creationId xmlns:a16="http://schemas.microsoft.com/office/drawing/2014/main" id="{BCBA2CDA-FDF6-21EA-78DA-81C5B81BDE15}"/>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667497" y="1723152"/>
            <a:ext cx="6880072" cy="3250834"/>
          </a:xfrm>
          <a:prstGeom prst="rect">
            <a:avLst/>
          </a:prstGeom>
          <a:noFill/>
          <a:extLst>
            <a:ext uri="{909E8E84-426E-40DD-AFC4-6F175D3DCCD1}">
              <a14:hiddenFill xmlns:a14="http://schemas.microsoft.com/office/drawing/2010/main">
                <a:solidFill>
                  <a:srgbClr val="FFFFFF"/>
                </a:solidFill>
              </a14:hiddenFill>
            </a:ext>
          </a:extLst>
        </p:spPr>
      </p:pic>
      <p:sp>
        <p:nvSpPr>
          <p:cNvPr id="4107" name="Rectangle 4106">
            <a:extLst>
              <a:ext uri="{FF2B5EF4-FFF2-40B4-BE49-F238E27FC236}">
                <a16:creationId xmlns:a16="http://schemas.microsoft.com/office/drawing/2014/main" id="{047AF1DF-6993-45FB-92A5-C36B1A680F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025029" cy="6858000"/>
          </a:xfrm>
          <a:prstGeom prst="rect">
            <a:avLst/>
          </a:prstGeom>
          <a:blipFill dpi="0" rotWithShape="1">
            <a:blip r:embed="rId3">
              <a:alphaModFix amt="6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ES"/>
          </a:p>
        </p:txBody>
      </p:sp>
      <p:sp>
        <p:nvSpPr>
          <p:cNvPr id="2" name="Título 1">
            <a:extLst>
              <a:ext uri="{FF2B5EF4-FFF2-40B4-BE49-F238E27FC236}">
                <a16:creationId xmlns:a16="http://schemas.microsoft.com/office/drawing/2014/main" id="{22871933-FF94-4993-AFCA-43193B7A374B}"/>
              </a:ext>
            </a:extLst>
          </p:cNvPr>
          <p:cNvSpPr>
            <a:spLocks noGrp="1"/>
          </p:cNvSpPr>
          <p:nvPr>
            <p:ph type="title"/>
          </p:nvPr>
        </p:nvSpPr>
        <p:spPr>
          <a:xfrm>
            <a:off x="643433" y="643464"/>
            <a:ext cx="2888344" cy="1428737"/>
          </a:xfrm>
        </p:spPr>
        <p:txBody>
          <a:bodyPr>
            <a:normAutofit/>
          </a:bodyPr>
          <a:lstStyle/>
          <a:p>
            <a:r>
              <a:rPr lang="es-ES" sz="3200" b="1">
                <a:solidFill>
                  <a:srgbClr val="FFFFFF"/>
                </a:solidFill>
              </a:rPr>
              <a:t>DENSIDAD DE POBLACIÓN</a:t>
            </a:r>
          </a:p>
        </p:txBody>
      </p:sp>
      <p:sp>
        <p:nvSpPr>
          <p:cNvPr id="3" name="Marcador de contenido 2">
            <a:extLst>
              <a:ext uri="{FF2B5EF4-FFF2-40B4-BE49-F238E27FC236}">
                <a16:creationId xmlns:a16="http://schemas.microsoft.com/office/drawing/2014/main" id="{99772FD7-5991-121B-AC7E-B471ECF03AD5}"/>
              </a:ext>
            </a:extLst>
          </p:cNvPr>
          <p:cNvSpPr>
            <a:spLocks noGrp="1"/>
          </p:cNvSpPr>
          <p:nvPr>
            <p:ph idx="1"/>
          </p:nvPr>
        </p:nvSpPr>
        <p:spPr>
          <a:xfrm>
            <a:off x="643337" y="2184036"/>
            <a:ext cx="2888439" cy="3869634"/>
          </a:xfrm>
        </p:spPr>
        <p:txBody>
          <a:bodyPr>
            <a:normAutofit fontScale="92500" lnSpcReduction="10000"/>
          </a:bodyPr>
          <a:lstStyle/>
          <a:p>
            <a:pPr>
              <a:lnSpc>
                <a:spcPct val="90000"/>
              </a:lnSpc>
            </a:pPr>
            <a:r>
              <a:rPr lang="es-ES" sz="1200" b="1" dirty="0">
                <a:solidFill>
                  <a:srgbClr val="FFFFFF"/>
                </a:solidFill>
              </a:rPr>
              <a:t>Podemos hablar de varias zonas según la densidad de población:</a:t>
            </a:r>
          </a:p>
          <a:p>
            <a:pPr>
              <a:lnSpc>
                <a:spcPct val="90000"/>
              </a:lnSpc>
            </a:pPr>
            <a:endParaRPr lang="es-ES" sz="1200" dirty="0">
              <a:solidFill>
                <a:srgbClr val="FFFFFF"/>
              </a:solidFill>
            </a:endParaRPr>
          </a:p>
          <a:p>
            <a:pPr>
              <a:lnSpc>
                <a:spcPct val="90000"/>
              </a:lnSpc>
              <a:buFont typeface="Arial" panose="020B0604020202020204" pitchFamily="34" charset="0"/>
              <a:buChar char="•"/>
            </a:pPr>
            <a:r>
              <a:rPr lang="es-ES" sz="1400" b="1" dirty="0">
                <a:solidFill>
                  <a:srgbClr val="FFFFFF"/>
                </a:solidFill>
              </a:rPr>
              <a:t>Zonas densamente pobladas con densidades superiores a los 300 habitantes por km</a:t>
            </a:r>
            <a:r>
              <a:rPr lang="es-ES" sz="1400" b="1" baseline="30000" dirty="0">
                <a:solidFill>
                  <a:srgbClr val="FFFFFF"/>
                </a:solidFill>
              </a:rPr>
              <a:t>2 </a:t>
            </a:r>
            <a:r>
              <a:rPr lang="es-ES" sz="1400" b="1" dirty="0">
                <a:solidFill>
                  <a:srgbClr val="FFFFFF"/>
                </a:solidFill>
              </a:rPr>
              <a:t> como China, India y Japón. Sin embargo, hay zonas de superficie pequeña pero que tienen elevadas densidades de población como Singapur o Mónaco.</a:t>
            </a:r>
          </a:p>
          <a:p>
            <a:pPr>
              <a:lnSpc>
                <a:spcPct val="90000"/>
              </a:lnSpc>
              <a:buFont typeface="Arial" panose="020B0604020202020204" pitchFamily="34" charset="0"/>
              <a:buChar char="•"/>
            </a:pPr>
            <a:endParaRPr lang="es-ES" sz="1400" dirty="0">
              <a:solidFill>
                <a:srgbClr val="FFFFFF"/>
              </a:solidFill>
            </a:endParaRPr>
          </a:p>
          <a:p>
            <a:pPr algn="just">
              <a:lnSpc>
                <a:spcPct val="90000"/>
              </a:lnSpc>
              <a:buFont typeface="Arial" panose="020B0604020202020204" pitchFamily="34" charset="0"/>
              <a:buChar char="•"/>
            </a:pPr>
            <a:r>
              <a:rPr lang="es-ES" sz="1400" b="1" dirty="0">
                <a:solidFill>
                  <a:srgbClr val="FFFFFF"/>
                </a:solidFill>
              </a:rPr>
              <a:t>Zonas de población muy escasa con densidades inferiores a 10 habitantes por km</a:t>
            </a:r>
            <a:r>
              <a:rPr lang="es-ES" sz="1400" b="1" baseline="30000" dirty="0">
                <a:solidFill>
                  <a:srgbClr val="FFFFFF"/>
                </a:solidFill>
              </a:rPr>
              <a:t>2.</a:t>
            </a:r>
            <a:r>
              <a:rPr lang="es-ES" sz="1400" b="1" dirty="0">
                <a:solidFill>
                  <a:srgbClr val="FFFFFF"/>
                </a:solidFill>
              </a:rPr>
              <a:t> Se localizan en las regiones frías, bosques ecuatoriales y zonas desérticas.</a:t>
            </a:r>
            <a:endParaRPr lang="es-ES" sz="1400" dirty="0">
              <a:solidFill>
                <a:srgbClr val="FFFFFF"/>
              </a:solidFill>
            </a:endParaRPr>
          </a:p>
          <a:p>
            <a:pPr marL="0" indent="0">
              <a:lnSpc>
                <a:spcPct val="90000"/>
              </a:lnSpc>
              <a:buNone/>
            </a:pPr>
            <a:endParaRPr lang="es-ES" sz="1200" dirty="0">
              <a:solidFill>
                <a:srgbClr val="FFFFFF"/>
              </a:solidFill>
            </a:endParaRPr>
          </a:p>
        </p:txBody>
      </p:sp>
    </p:spTree>
    <p:extLst>
      <p:ext uri="{BB962C8B-B14F-4D97-AF65-F5344CB8AC3E}">
        <p14:creationId xmlns:p14="http://schemas.microsoft.com/office/powerpoint/2010/main" val="35773085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A0D70C8A-A50E-4B41-86A2-E2F8558124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4696" y="237744"/>
            <a:ext cx="11722608" cy="6382512"/>
          </a:xfrm>
          <a:prstGeom prst="rect">
            <a:avLst/>
          </a:prstGeom>
          <a:solidFill>
            <a:schemeClr val="bg2"/>
          </a:solidFill>
          <a:ln w="6350" cap="flat" cmpd="sng" algn="ctr">
            <a:noFill/>
            <a:prstDash val="solid"/>
          </a:ln>
          <a:effectLst>
            <a:softEdge rad="0"/>
          </a:effectLst>
        </p:spPr>
        <p:txBody>
          <a:bodyPr/>
          <a:lstStyle/>
          <a:p>
            <a:endParaRPr lang="es-ES"/>
          </a:p>
        </p:txBody>
      </p:sp>
      <p:sp>
        <p:nvSpPr>
          <p:cNvPr id="19" name="Rectangle 18">
            <a:extLst>
              <a:ext uri="{FF2B5EF4-FFF2-40B4-BE49-F238E27FC236}">
                <a16:creationId xmlns:a16="http://schemas.microsoft.com/office/drawing/2014/main" id="{A009E310-C7C2-4F23-B466-4417C8ED3B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gradFill>
            <a:gsLst>
              <a:gs pos="0">
                <a:schemeClr val="bg2">
                  <a:tint val="90000"/>
                  <a:shade val="92000"/>
                  <a:satMod val="160000"/>
                </a:schemeClr>
              </a:gs>
              <a:gs pos="77000">
                <a:schemeClr val="bg2">
                  <a:tint val="100000"/>
                  <a:shade val="73000"/>
                  <a:satMod val="155000"/>
                </a:schemeClr>
              </a:gs>
              <a:gs pos="100000">
                <a:schemeClr val="bg2">
                  <a:tint val="100000"/>
                  <a:shade val="67000"/>
                  <a:satMod val="14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1" name="Rectangle 20">
            <a:extLst>
              <a:ext uri="{FF2B5EF4-FFF2-40B4-BE49-F238E27FC236}">
                <a16:creationId xmlns:a16="http://schemas.microsoft.com/office/drawing/2014/main" id="{51A4F4A1-146B-4D29-852A-F609966797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ES"/>
          </a:p>
        </p:txBody>
      </p:sp>
      <p:sp>
        <p:nvSpPr>
          <p:cNvPr id="23" name="Rectangle 22">
            <a:extLst>
              <a:ext uri="{FF2B5EF4-FFF2-40B4-BE49-F238E27FC236}">
                <a16:creationId xmlns:a16="http://schemas.microsoft.com/office/drawing/2014/main" id="{A4C31FF5-F97E-4082-BFC5-A880DB9F3F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01150" y="457200"/>
            <a:ext cx="8533646" cy="5943603"/>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txBody>
          <a:bodyPr/>
          <a:lstStyle/>
          <a:p>
            <a:endParaRPr lang="es-ES"/>
          </a:p>
        </p:txBody>
      </p:sp>
      <p:sp>
        <p:nvSpPr>
          <p:cNvPr id="25" name="Rectangle 24">
            <a:extLst>
              <a:ext uri="{FF2B5EF4-FFF2-40B4-BE49-F238E27FC236}">
                <a16:creationId xmlns:a16="http://schemas.microsoft.com/office/drawing/2014/main" id="{6015B4CE-42DE-4E9B-B800-B5B8142E6F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72467" y="621793"/>
            <a:ext cx="8198780" cy="5614416"/>
          </a:xfrm>
          <a:prstGeom prst="rect">
            <a:avLst/>
          </a:prstGeom>
          <a:noFill/>
          <a:ln w="6350" cap="sq" cmpd="sng" algn="ctr">
            <a:solidFill>
              <a:schemeClr val="tx1">
                <a:lumMod val="75000"/>
                <a:lumOff val="25000"/>
              </a:schemeClr>
            </a:solidFill>
            <a:prstDash val="solid"/>
            <a:miter lim="800000"/>
          </a:ln>
          <a:effectLst/>
        </p:spPr>
        <p:txBody>
          <a:bodyPr/>
          <a:lstStyle/>
          <a:p>
            <a:endParaRPr lang="es-ES"/>
          </a:p>
        </p:txBody>
      </p:sp>
      <p:sp>
        <p:nvSpPr>
          <p:cNvPr id="2" name="Título 1">
            <a:extLst>
              <a:ext uri="{FF2B5EF4-FFF2-40B4-BE49-F238E27FC236}">
                <a16:creationId xmlns:a16="http://schemas.microsoft.com/office/drawing/2014/main" id="{89735108-EAD3-9CE6-5A66-4E361FD89E8B}"/>
              </a:ext>
            </a:extLst>
          </p:cNvPr>
          <p:cNvSpPr>
            <a:spLocks noGrp="1"/>
          </p:cNvSpPr>
          <p:nvPr>
            <p:ph type="title"/>
          </p:nvPr>
        </p:nvSpPr>
        <p:spPr>
          <a:xfrm>
            <a:off x="3844616" y="881210"/>
            <a:ext cx="7417925" cy="1517035"/>
          </a:xfrm>
        </p:spPr>
        <p:txBody>
          <a:bodyPr vert="horz" lIns="91440" tIns="45720" rIns="91440" bIns="45720" rtlCol="0" anchor="ctr">
            <a:normAutofit/>
          </a:bodyPr>
          <a:lstStyle/>
          <a:p>
            <a:r>
              <a:rPr lang="en-US" sz="3700" b="1">
                <a:solidFill>
                  <a:schemeClr val="tx1">
                    <a:lumMod val="75000"/>
                    <a:lumOff val="25000"/>
                  </a:schemeClr>
                </a:solidFill>
              </a:rPr>
              <a:t>CLASIFICACIÓN PAISES SEGÚN SU DENSIDAD DE POBLACIÓN:</a:t>
            </a:r>
          </a:p>
        </p:txBody>
      </p:sp>
      <p:sp>
        <p:nvSpPr>
          <p:cNvPr id="3" name="Marcador de contenido 2">
            <a:extLst>
              <a:ext uri="{FF2B5EF4-FFF2-40B4-BE49-F238E27FC236}">
                <a16:creationId xmlns:a16="http://schemas.microsoft.com/office/drawing/2014/main" id="{E800D2B5-C1C5-5DE6-9C94-45F202A7BDA1}"/>
              </a:ext>
            </a:extLst>
          </p:cNvPr>
          <p:cNvSpPr>
            <a:spLocks noGrp="1"/>
          </p:cNvSpPr>
          <p:nvPr>
            <p:ph idx="1"/>
          </p:nvPr>
        </p:nvSpPr>
        <p:spPr>
          <a:xfrm>
            <a:off x="3844616" y="2626840"/>
            <a:ext cx="7245103" cy="3131777"/>
          </a:xfrm>
        </p:spPr>
        <p:txBody>
          <a:bodyPr vert="horz" lIns="91440" tIns="45720" rIns="91440" bIns="45720" rtlCol="0">
            <a:normAutofit/>
          </a:bodyPr>
          <a:lstStyle/>
          <a:p>
            <a:pPr marL="0"/>
            <a:r>
              <a:rPr lang="en-US" b="1" dirty="0">
                <a:solidFill>
                  <a:schemeClr val="tx1">
                    <a:lumMod val="75000"/>
                    <a:lumOff val="25000"/>
                  </a:schemeClr>
                </a:solidFill>
              </a:rPr>
              <a:t>En  </a:t>
            </a:r>
            <a:r>
              <a:rPr lang="en-US" b="1" dirty="0" err="1">
                <a:solidFill>
                  <a:schemeClr val="tx1">
                    <a:lumMod val="75000"/>
                    <a:lumOff val="25000"/>
                  </a:schemeClr>
                </a:solidFill>
              </a:rPr>
              <a:t>función</a:t>
            </a:r>
            <a:r>
              <a:rPr lang="en-US" b="1" dirty="0">
                <a:solidFill>
                  <a:schemeClr val="tx1">
                    <a:lumMod val="75000"/>
                    <a:lumOff val="25000"/>
                  </a:schemeClr>
                </a:solidFill>
              </a:rPr>
              <a:t> de la </a:t>
            </a:r>
            <a:r>
              <a:rPr lang="en-US" b="1" dirty="0" err="1">
                <a:solidFill>
                  <a:schemeClr val="tx1">
                    <a:lumMod val="75000"/>
                    <a:lumOff val="25000"/>
                  </a:schemeClr>
                </a:solidFill>
              </a:rPr>
              <a:t>densidad</a:t>
            </a:r>
            <a:r>
              <a:rPr lang="en-US" b="1" dirty="0">
                <a:solidFill>
                  <a:schemeClr val="tx1">
                    <a:lumMod val="75000"/>
                    <a:lumOff val="25000"/>
                  </a:schemeClr>
                </a:solidFill>
              </a:rPr>
              <a:t> de población, </a:t>
            </a:r>
            <a:r>
              <a:rPr lang="en-US" b="1" dirty="0" err="1">
                <a:solidFill>
                  <a:schemeClr val="tx1">
                    <a:lumMod val="75000"/>
                    <a:lumOff val="25000"/>
                  </a:schemeClr>
                </a:solidFill>
              </a:rPr>
              <a:t>podemos</a:t>
            </a:r>
            <a:r>
              <a:rPr lang="en-US" b="1" dirty="0">
                <a:solidFill>
                  <a:schemeClr val="tx1">
                    <a:lumMod val="75000"/>
                    <a:lumOff val="25000"/>
                  </a:schemeClr>
                </a:solidFill>
              </a:rPr>
              <a:t> </a:t>
            </a:r>
            <a:r>
              <a:rPr lang="en-US" b="1" dirty="0" err="1">
                <a:solidFill>
                  <a:schemeClr val="tx1">
                    <a:lumMod val="75000"/>
                    <a:lumOff val="25000"/>
                  </a:schemeClr>
                </a:solidFill>
              </a:rPr>
              <a:t>distinguir</a:t>
            </a:r>
            <a:r>
              <a:rPr lang="en-US" b="1" dirty="0">
                <a:solidFill>
                  <a:schemeClr val="tx1">
                    <a:lumMod val="75000"/>
                    <a:lumOff val="25000"/>
                  </a:schemeClr>
                </a:solidFill>
              </a:rPr>
              <a:t>  </a:t>
            </a:r>
            <a:r>
              <a:rPr lang="en-US" b="1" dirty="0" err="1">
                <a:solidFill>
                  <a:schemeClr val="tx1">
                    <a:lumMod val="75000"/>
                    <a:lumOff val="25000"/>
                  </a:schemeClr>
                </a:solidFill>
              </a:rPr>
              <a:t>varios</a:t>
            </a:r>
            <a:r>
              <a:rPr lang="en-US" b="1" dirty="0">
                <a:solidFill>
                  <a:schemeClr val="tx1">
                    <a:lumMod val="75000"/>
                    <a:lumOff val="25000"/>
                  </a:schemeClr>
                </a:solidFill>
              </a:rPr>
              <a:t> tipos de </a:t>
            </a:r>
            <a:r>
              <a:rPr lang="en-US" b="1" dirty="0" err="1">
                <a:solidFill>
                  <a:schemeClr val="tx1">
                    <a:lumMod val="75000"/>
                    <a:lumOff val="25000"/>
                  </a:schemeClr>
                </a:solidFill>
              </a:rPr>
              <a:t>territorios</a:t>
            </a:r>
            <a:r>
              <a:rPr lang="en-US" b="1" dirty="0">
                <a:solidFill>
                  <a:schemeClr val="tx1">
                    <a:lumMod val="75000"/>
                    <a:lumOff val="25000"/>
                  </a:schemeClr>
                </a:solidFill>
              </a:rPr>
              <a:t>:</a:t>
            </a:r>
          </a:p>
          <a:p>
            <a:pPr marL="0"/>
            <a:endParaRPr lang="en-US" b="1" dirty="0">
              <a:solidFill>
                <a:schemeClr val="tx1">
                  <a:lumMod val="75000"/>
                  <a:lumOff val="25000"/>
                </a:schemeClr>
              </a:solidFill>
            </a:endParaRPr>
          </a:p>
          <a:p>
            <a:r>
              <a:rPr lang="en-US" b="1" dirty="0">
                <a:solidFill>
                  <a:schemeClr val="tx1">
                    <a:lumMod val="75000"/>
                    <a:lumOff val="25000"/>
                  </a:schemeClr>
                </a:solidFill>
              </a:rPr>
              <a:t>Muy poco </a:t>
            </a:r>
            <a:r>
              <a:rPr lang="en-US" b="1" dirty="0" err="1">
                <a:solidFill>
                  <a:schemeClr val="tx1">
                    <a:lumMod val="75000"/>
                    <a:lumOff val="25000"/>
                  </a:schemeClr>
                </a:solidFill>
              </a:rPr>
              <a:t>poblados</a:t>
            </a:r>
            <a:r>
              <a:rPr lang="en-US" b="1" dirty="0">
                <a:solidFill>
                  <a:schemeClr val="tx1">
                    <a:lumMod val="75000"/>
                    <a:lumOff val="25000"/>
                  </a:schemeClr>
                </a:solidFill>
              </a:rPr>
              <a:t> con </a:t>
            </a:r>
            <a:r>
              <a:rPr lang="en-US" b="1" dirty="0" err="1">
                <a:solidFill>
                  <a:schemeClr val="tx1">
                    <a:lumMod val="75000"/>
                    <a:lumOff val="25000"/>
                  </a:schemeClr>
                </a:solidFill>
              </a:rPr>
              <a:t>densidad</a:t>
            </a:r>
            <a:r>
              <a:rPr lang="en-US" b="1" dirty="0">
                <a:solidFill>
                  <a:schemeClr val="tx1">
                    <a:lumMod val="75000"/>
                    <a:lumOff val="25000"/>
                  </a:schemeClr>
                </a:solidFill>
              </a:rPr>
              <a:t> de población inferior a </a:t>
            </a:r>
            <a:r>
              <a:rPr lang="en-US" b="1" dirty="0" err="1">
                <a:solidFill>
                  <a:schemeClr val="tx1">
                    <a:lumMod val="75000"/>
                    <a:lumOff val="25000"/>
                  </a:schemeClr>
                </a:solidFill>
              </a:rPr>
              <a:t>los</a:t>
            </a:r>
            <a:r>
              <a:rPr lang="en-US" b="1" dirty="0">
                <a:solidFill>
                  <a:schemeClr val="tx1">
                    <a:lumMod val="75000"/>
                    <a:lumOff val="25000"/>
                  </a:schemeClr>
                </a:solidFill>
              </a:rPr>
              <a:t> 10 </a:t>
            </a:r>
            <a:r>
              <a:rPr lang="en-US" b="1" dirty="0" err="1">
                <a:solidFill>
                  <a:schemeClr val="tx1">
                    <a:lumMod val="75000"/>
                    <a:lumOff val="25000"/>
                  </a:schemeClr>
                </a:solidFill>
              </a:rPr>
              <a:t>hab</a:t>
            </a:r>
            <a:r>
              <a:rPr lang="en-US" b="1" dirty="0">
                <a:solidFill>
                  <a:schemeClr val="tx1">
                    <a:lumMod val="75000"/>
                    <a:lumOff val="25000"/>
                  </a:schemeClr>
                </a:solidFill>
              </a:rPr>
              <a:t>/km</a:t>
            </a:r>
            <a:r>
              <a:rPr lang="en-US" b="1" baseline="30000" dirty="0">
                <a:solidFill>
                  <a:schemeClr val="tx1">
                    <a:lumMod val="75000"/>
                    <a:lumOff val="25000"/>
                  </a:schemeClr>
                </a:solidFill>
              </a:rPr>
              <a:t>2</a:t>
            </a:r>
            <a:endParaRPr lang="en-US" dirty="0">
              <a:solidFill>
                <a:schemeClr val="tx1">
                  <a:lumMod val="75000"/>
                  <a:lumOff val="25000"/>
                </a:schemeClr>
              </a:solidFill>
            </a:endParaRPr>
          </a:p>
          <a:p>
            <a:r>
              <a:rPr lang="en-US" b="1" dirty="0">
                <a:solidFill>
                  <a:schemeClr val="tx1">
                    <a:lumMod val="75000"/>
                    <a:lumOff val="25000"/>
                  </a:schemeClr>
                </a:solidFill>
              </a:rPr>
              <a:t>Poco </a:t>
            </a:r>
            <a:r>
              <a:rPr lang="en-US" b="1" dirty="0" err="1">
                <a:solidFill>
                  <a:schemeClr val="tx1">
                    <a:lumMod val="75000"/>
                    <a:lumOff val="25000"/>
                  </a:schemeClr>
                </a:solidFill>
              </a:rPr>
              <a:t>poblados</a:t>
            </a:r>
            <a:r>
              <a:rPr lang="en-US" b="1" dirty="0">
                <a:solidFill>
                  <a:schemeClr val="tx1">
                    <a:lumMod val="75000"/>
                    <a:lumOff val="25000"/>
                  </a:schemeClr>
                </a:solidFill>
              </a:rPr>
              <a:t> entre 10 y 50 </a:t>
            </a:r>
            <a:r>
              <a:rPr lang="en-US" b="1" dirty="0" err="1">
                <a:solidFill>
                  <a:schemeClr val="tx1">
                    <a:lumMod val="75000"/>
                    <a:lumOff val="25000"/>
                  </a:schemeClr>
                </a:solidFill>
              </a:rPr>
              <a:t>hab</a:t>
            </a:r>
            <a:r>
              <a:rPr lang="en-US" b="1" dirty="0">
                <a:solidFill>
                  <a:schemeClr val="tx1">
                    <a:lumMod val="75000"/>
                    <a:lumOff val="25000"/>
                  </a:schemeClr>
                </a:solidFill>
              </a:rPr>
              <a:t>/km</a:t>
            </a:r>
            <a:r>
              <a:rPr lang="en-US" b="1" baseline="30000" dirty="0">
                <a:solidFill>
                  <a:schemeClr val="tx1">
                    <a:lumMod val="75000"/>
                    <a:lumOff val="25000"/>
                  </a:schemeClr>
                </a:solidFill>
              </a:rPr>
              <a:t>2</a:t>
            </a:r>
            <a:endParaRPr lang="en-US" dirty="0">
              <a:solidFill>
                <a:schemeClr val="tx1">
                  <a:lumMod val="75000"/>
                  <a:lumOff val="25000"/>
                </a:schemeClr>
              </a:solidFill>
            </a:endParaRPr>
          </a:p>
          <a:p>
            <a:r>
              <a:rPr lang="en-US" b="1" dirty="0" err="1">
                <a:solidFill>
                  <a:schemeClr val="tx1">
                    <a:lumMod val="75000"/>
                    <a:lumOff val="25000"/>
                  </a:schemeClr>
                </a:solidFill>
              </a:rPr>
              <a:t>Medianamente</a:t>
            </a:r>
            <a:r>
              <a:rPr lang="en-US" b="1" dirty="0">
                <a:solidFill>
                  <a:schemeClr val="tx1">
                    <a:lumMod val="75000"/>
                    <a:lumOff val="25000"/>
                  </a:schemeClr>
                </a:solidFill>
              </a:rPr>
              <a:t> </a:t>
            </a:r>
            <a:r>
              <a:rPr lang="en-US" b="1" dirty="0" err="1">
                <a:solidFill>
                  <a:schemeClr val="tx1">
                    <a:lumMod val="75000"/>
                    <a:lumOff val="25000"/>
                  </a:schemeClr>
                </a:solidFill>
              </a:rPr>
              <a:t>poblados</a:t>
            </a:r>
            <a:r>
              <a:rPr lang="en-US" b="1" dirty="0">
                <a:solidFill>
                  <a:schemeClr val="tx1">
                    <a:lumMod val="75000"/>
                    <a:lumOff val="25000"/>
                  </a:schemeClr>
                </a:solidFill>
              </a:rPr>
              <a:t> entre 50 y 100 </a:t>
            </a:r>
            <a:r>
              <a:rPr lang="en-US" b="1" dirty="0" err="1">
                <a:solidFill>
                  <a:schemeClr val="tx1">
                    <a:lumMod val="75000"/>
                    <a:lumOff val="25000"/>
                  </a:schemeClr>
                </a:solidFill>
              </a:rPr>
              <a:t>hab</a:t>
            </a:r>
            <a:r>
              <a:rPr lang="en-US" b="1" dirty="0">
                <a:solidFill>
                  <a:schemeClr val="tx1">
                    <a:lumMod val="75000"/>
                    <a:lumOff val="25000"/>
                  </a:schemeClr>
                </a:solidFill>
              </a:rPr>
              <a:t>/km</a:t>
            </a:r>
            <a:r>
              <a:rPr lang="en-US" b="1" baseline="30000" dirty="0">
                <a:solidFill>
                  <a:schemeClr val="tx1">
                    <a:lumMod val="75000"/>
                    <a:lumOff val="25000"/>
                  </a:schemeClr>
                </a:solidFill>
              </a:rPr>
              <a:t>2</a:t>
            </a:r>
            <a:endParaRPr lang="en-US" dirty="0">
              <a:solidFill>
                <a:schemeClr val="tx1">
                  <a:lumMod val="75000"/>
                  <a:lumOff val="25000"/>
                </a:schemeClr>
              </a:solidFill>
            </a:endParaRPr>
          </a:p>
          <a:p>
            <a:r>
              <a:rPr lang="en-US" b="1" dirty="0">
                <a:solidFill>
                  <a:schemeClr val="tx1">
                    <a:lumMod val="75000"/>
                    <a:lumOff val="25000"/>
                  </a:schemeClr>
                </a:solidFill>
              </a:rPr>
              <a:t>Muy </a:t>
            </a:r>
            <a:r>
              <a:rPr lang="en-US" b="1" dirty="0" err="1">
                <a:solidFill>
                  <a:schemeClr val="tx1">
                    <a:lumMod val="75000"/>
                    <a:lumOff val="25000"/>
                  </a:schemeClr>
                </a:solidFill>
              </a:rPr>
              <a:t>poblados</a:t>
            </a:r>
            <a:r>
              <a:rPr lang="en-US" b="1" dirty="0">
                <a:solidFill>
                  <a:schemeClr val="tx1">
                    <a:lumMod val="75000"/>
                    <a:lumOff val="25000"/>
                  </a:schemeClr>
                </a:solidFill>
              </a:rPr>
              <a:t> con </a:t>
            </a:r>
            <a:r>
              <a:rPr lang="en-US" b="1" dirty="0" err="1">
                <a:solidFill>
                  <a:schemeClr val="tx1">
                    <a:lumMod val="75000"/>
                    <a:lumOff val="25000"/>
                  </a:schemeClr>
                </a:solidFill>
              </a:rPr>
              <a:t>densidad</a:t>
            </a:r>
            <a:r>
              <a:rPr lang="en-US" b="1" dirty="0">
                <a:solidFill>
                  <a:schemeClr val="tx1">
                    <a:lumMod val="75000"/>
                    <a:lumOff val="25000"/>
                  </a:schemeClr>
                </a:solidFill>
              </a:rPr>
              <a:t> superior a 100 </a:t>
            </a:r>
            <a:r>
              <a:rPr lang="en-US" b="1" dirty="0" err="1">
                <a:solidFill>
                  <a:schemeClr val="tx1">
                    <a:lumMod val="75000"/>
                    <a:lumOff val="25000"/>
                  </a:schemeClr>
                </a:solidFill>
              </a:rPr>
              <a:t>hab</a:t>
            </a:r>
            <a:r>
              <a:rPr lang="en-US" b="1" dirty="0">
                <a:solidFill>
                  <a:schemeClr val="tx1">
                    <a:lumMod val="75000"/>
                    <a:lumOff val="25000"/>
                  </a:schemeClr>
                </a:solidFill>
              </a:rPr>
              <a:t>/km</a:t>
            </a:r>
            <a:endParaRPr lang="en-US" dirty="0">
              <a:solidFill>
                <a:schemeClr val="tx1">
                  <a:lumMod val="75000"/>
                  <a:lumOff val="25000"/>
                </a:schemeClr>
              </a:solidFill>
            </a:endParaRPr>
          </a:p>
          <a:p>
            <a:pPr marL="0"/>
            <a:endParaRPr lang="en-US" b="1" dirty="0">
              <a:solidFill>
                <a:schemeClr val="tx1">
                  <a:lumMod val="75000"/>
                  <a:lumOff val="25000"/>
                </a:schemeClr>
              </a:solidFill>
            </a:endParaRPr>
          </a:p>
        </p:txBody>
      </p:sp>
    </p:spTree>
    <p:extLst>
      <p:ext uri="{BB962C8B-B14F-4D97-AF65-F5344CB8AC3E}">
        <p14:creationId xmlns:p14="http://schemas.microsoft.com/office/powerpoint/2010/main" val="17868961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9800CC1-A20D-3635-B011-3575BE772578}"/>
              </a:ext>
            </a:extLst>
          </p:cNvPr>
          <p:cNvSpPr>
            <a:spLocks noGrp="1"/>
          </p:cNvSpPr>
          <p:nvPr>
            <p:ph type="title"/>
          </p:nvPr>
        </p:nvSpPr>
        <p:spPr/>
        <p:txBody>
          <a:bodyPr/>
          <a:lstStyle/>
          <a:p>
            <a:endParaRPr lang="es-ES" dirty="0"/>
          </a:p>
        </p:txBody>
      </p:sp>
      <p:sp>
        <p:nvSpPr>
          <p:cNvPr id="4" name="Marcador de texto 3">
            <a:extLst>
              <a:ext uri="{FF2B5EF4-FFF2-40B4-BE49-F238E27FC236}">
                <a16:creationId xmlns:a16="http://schemas.microsoft.com/office/drawing/2014/main" id="{2A44CD33-F555-4BA4-29FA-6A83B1FD3DD6}"/>
              </a:ext>
            </a:extLst>
          </p:cNvPr>
          <p:cNvSpPr>
            <a:spLocks noGrp="1"/>
          </p:cNvSpPr>
          <p:nvPr>
            <p:ph type="body" sz="half" idx="2"/>
          </p:nvPr>
        </p:nvSpPr>
        <p:spPr/>
        <p:txBody>
          <a:bodyPr/>
          <a:lstStyle/>
          <a:p>
            <a:endParaRPr lang="es-ES" dirty="0"/>
          </a:p>
        </p:txBody>
      </p:sp>
      <p:pic>
        <p:nvPicPr>
          <p:cNvPr id="6146" name="Picture 2" descr="Los Países Más Densos y Menos Densamente Poblados de Iberoamérica - YouTube">
            <a:extLst>
              <a:ext uri="{FF2B5EF4-FFF2-40B4-BE49-F238E27FC236}">
                <a16:creationId xmlns:a16="http://schemas.microsoft.com/office/drawing/2014/main" id="{E1D91FC3-C4A1-9E80-22DE-4B09FBFB5847}"/>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85800" y="1090612"/>
            <a:ext cx="7772400" cy="43719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62447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Países del mundo por densidad de población (2020) - Saber es práctico">
            <a:extLst>
              <a:ext uri="{FF2B5EF4-FFF2-40B4-BE49-F238E27FC236}">
                <a16:creationId xmlns:a16="http://schemas.microsoft.com/office/drawing/2014/main" id="{355EA645-0436-D1D1-C672-60CD075AF19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95120" y="852738"/>
            <a:ext cx="9249037" cy="52940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64580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Marcador de contenido 2">
            <a:extLst>
              <a:ext uri="{FF2B5EF4-FFF2-40B4-BE49-F238E27FC236}">
                <a16:creationId xmlns:a16="http://schemas.microsoft.com/office/drawing/2014/main" id="{FEB4B1D3-2858-6384-87F3-E71A7DB0C6DA}"/>
              </a:ext>
            </a:extLst>
          </p:cNvPr>
          <p:cNvGraphicFramePr>
            <a:graphicFrameLocks noGrp="1"/>
          </p:cNvGraphicFramePr>
          <p:nvPr>
            <p:ph idx="1"/>
            <p:extLst>
              <p:ext uri="{D42A27DB-BD31-4B8C-83A1-F6EECF244321}">
                <p14:modId xmlns:p14="http://schemas.microsoft.com/office/powerpoint/2010/main" val="587410939"/>
              </p:ext>
            </p:extLst>
          </p:nvPr>
        </p:nvGraphicFramePr>
        <p:xfrm>
          <a:off x="685800" y="609600"/>
          <a:ext cx="7772400" cy="533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Paralelogramo 4">
            <a:extLst>
              <a:ext uri="{FF2B5EF4-FFF2-40B4-BE49-F238E27FC236}">
                <a16:creationId xmlns:a16="http://schemas.microsoft.com/office/drawing/2014/main" id="{6FCF02FC-3C24-093F-6A4A-D5D64011F08F}"/>
              </a:ext>
            </a:extLst>
          </p:cNvPr>
          <p:cNvSpPr/>
          <p:nvPr/>
        </p:nvSpPr>
        <p:spPr>
          <a:xfrm>
            <a:off x="9198429" y="849086"/>
            <a:ext cx="2637971" cy="4724400"/>
          </a:xfrm>
          <a:prstGeom prst="parallelogram">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b="1" dirty="0"/>
              <a:t>EL FUTURO DE LA </a:t>
            </a:r>
          </a:p>
          <a:p>
            <a:pPr algn="ctr"/>
            <a:r>
              <a:rPr lang="es-ES" b="1" dirty="0"/>
              <a:t>POBLACIÓN</a:t>
            </a:r>
          </a:p>
          <a:p>
            <a:pPr algn="ctr"/>
            <a:r>
              <a:rPr lang="es-ES" b="1" dirty="0"/>
              <a:t>MUNDIAL</a:t>
            </a:r>
          </a:p>
        </p:txBody>
      </p:sp>
    </p:spTree>
    <p:extLst>
      <p:ext uri="{BB962C8B-B14F-4D97-AF65-F5344CB8AC3E}">
        <p14:creationId xmlns:p14="http://schemas.microsoft.com/office/powerpoint/2010/main" val="17687658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194" name="Picture 2" descr="Los países más poblados del mundo - Mapas de El Orden Mundial - EOM">
            <a:extLst>
              <a:ext uri="{FF2B5EF4-FFF2-40B4-BE49-F238E27FC236}">
                <a16:creationId xmlns:a16="http://schemas.microsoft.com/office/drawing/2014/main" id="{1AC1FB10-CE98-3FBB-E1EC-A988CFEE5C35}"/>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3006245" y="643467"/>
            <a:ext cx="6179510" cy="55710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0857352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docProps/app.xml><?xml version="1.0" encoding="utf-8"?>
<Properties xmlns="http://schemas.openxmlformats.org/officeDocument/2006/extended-properties" xmlns:vt="http://schemas.openxmlformats.org/officeDocument/2006/docPropsVTypes">
  <Template>TM03457510[[fn=Savon]]</Template>
  <TotalTime>127</TotalTime>
  <Words>441</Words>
  <Application>Microsoft Office PowerPoint</Application>
  <PresentationFormat>Panorámica</PresentationFormat>
  <Paragraphs>46</Paragraphs>
  <Slides>13</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13</vt:i4>
      </vt:variant>
    </vt:vector>
  </HeadingPairs>
  <TitlesOfParts>
    <vt:vector size="17" baseType="lpstr">
      <vt:lpstr>Arial</vt:lpstr>
      <vt:lpstr>Century Gothic</vt:lpstr>
      <vt:lpstr>Garamond</vt:lpstr>
      <vt:lpstr>Savon</vt:lpstr>
      <vt:lpstr>La población mundial</vt:lpstr>
      <vt:lpstr>INTRODUCCIÓN</vt:lpstr>
      <vt:lpstr>DISTRIBUCIÓN DE LA POBLACIÓN</vt:lpstr>
      <vt:lpstr>DISTRIBUCIÓN DE LA POBLACIÓN</vt:lpstr>
      <vt:lpstr>Presentación de PowerPoint</vt:lpstr>
      <vt:lpstr>DISTRIBUCIÓN DE LA POBLACIÓN</vt:lpstr>
      <vt:lpstr>DENSIDAD DE POBLACIÓN</vt:lpstr>
      <vt:lpstr>DENSIDAD DE POBLACIÓN</vt:lpstr>
      <vt:lpstr>CLASIFICACIÓN PAISES SEGÚN SU DENSIDAD DE POBLACIÓN:</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población mundial</dc:title>
  <dc:creator>Maria Sanz</dc:creator>
  <cp:lastModifiedBy>Maria Sanz</cp:lastModifiedBy>
  <cp:revision>16</cp:revision>
  <dcterms:created xsi:type="dcterms:W3CDTF">2021-03-09T15:49:50Z</dcterms:created>
  <dcterms:modified xsi:type="dcterms:W3CDTF">2023-08-27T17:39:55Z</dcterms:modified>
</cp:coreProperties>
</file>