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61" r:id="rId3"/>
    <p:sldId id="263" r:id="rId4"/>
    <p:sldId id="264" r:id="rId5"/>
    <p:sldId id="265" r:id="rId6"/>
    <p:sldId id="266" r:id="rId7"/>
    <p:sldId id="267" r:id="rId8"/>
    <p:sldId id="268" r:id="rId9"/>
    <p:sldId id="269" r:id="rId10"/>
    <p:sldId id="270" r:id="rId11"/>
    <p:sldId id="271" r:id="rId12"/>
    <p:sldId id="272" r:id="rId13"/>
    <p:sldId id="273" r:id="rId14"/>
    <p:sldId id="276" r:id="rId15"/>
    <p:sldId id="277" r:id="rId16"/>
    <p:sldId id="275" r:id="rId17"/>
    <p:sldId id="274" r:id="rId18"/>
    <p:sldId id="278" r:id="rId19"/>
    <p:sldId id="280" r:id="rId20"/>
    <p:sldId id="279" r:id="rId21"/>
    <p:sldId id="28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58"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8/28/2023</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8/28/2023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8/28/2023</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8/28/2023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8/28/2023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8/28/2023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8/28/2023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1CF131DD-A141-4471-BCF9-C6073EDD7E20}" type="datetimeFigureOut">
              <a:rPr lang="en-US" dirty="0"/>
              <a:t>8/28/2023</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‹Nº›</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8/28/2023</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‹Nº›</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8/28/2023</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FE051AA-0631-4833-B52C-BE76B9D3AA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74" name="Rectangle 73">
            <a:extLst>
              <a:ext uri="{FF2B5EF4-FFF2-40B4-BE49-F238E27FC236}">
                <a16:creationId xmlns:a16="http://schemas.microsoft.com/office/drawing/2014/main" id="{F2829316-8F5B-4EA1-9581-1F1152944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2" name="Título 1">
            <a:extLst>
              <a:ext uri="{FF2B5EF4-FFF2-40B4-BE49-F238E27FC236}">
                <a16:creationId xmlns:a16="http://schemas.microsoft.com/office/drawing/2014/main" id="{BDE72A65-8BF3-4F62-AA39-1E1F9E1B990E}"/>
              </a:ext>
            </a:extLst>
          </p:cNvPr>
          <p:cNvSpPr>
            <a:spLocks noGrp="1"/>
          </p:cNvSpPr>
          <p:nvPr>
            <p:ph type="ctrTitle"/>
          </p:nvPr>
        </p:nvSpPr>
        <p:spPr>
          <a:xfrm>
            <a:off x="5353249" y="1348844"/>
            <a:ext cx="5716338" cy="3042706"/>
          </a:xfrm>
        </p:spPr>
        <p:txBody>
          <a:bodyPr>
            <a:normAutofit/>
          </a:bodyPr>
          <a:lstStyle/>
          <a:p>
            <a:r>
              <a:rPr lang="en-US" sz="6000"/>
              <a:t>La población mundial</a:t>
            </a:r>
          </a:p>
        </p:txBody>
      </p:sp>
      <p:sp>
        <p:nvSpPr>
          <p:cNvPr id="3" name="Subtítulo 2">
            <a:extLst>
              <a:ext uri="{FF2B5EF4-FFF2-40B4-BE49-F238E27FC236}">
                <a16:creationId xmlns:a16="http://schemas.microsoft.com/office/drawing/2014/main" id="{675F359F-1780-45C8-AD1E-FE990FFD5EF9}"/>
              </a:ext>
            </a:extLst>
          </p:cNvPr>
          <p:cNvSpPr>
            <a:spLocks noGrp="1"/>
          </p:cNvSpPr>
          <p:nvPr>
            <p:ph type="subTitle" idx="1"/>
          </p:nvPr>
        </p:nvSpPr>
        <p:spPr>
          <a:xfrm>
            <a:off x="5533786" y="4682062"/>
            <a:ext cx="5355264" cy="950976"/>
          </a:xfrm>
        </p:spPr>
        <p:txBody>
          <a:bodyPr>
            <a:normAutofit/>
          </a:bodyPr>
          <a:lstStyle/>
          <a:p>
            <a:pPr>
              <a:spcAft>
                <a:spcPts val="600"/>
              </a:spcAft>
            </a:pPr>
            <a:r>
              <a:rPr lang="en-US" dirty="0"/>
              <a:t>IES FORTUNY</a:t>
            </a:r>
            <a:endParaRPr lang="en-US"/>
          </a:p>
          <a:p>
            <a:pPr>
              <a:spcAft>
                <a:spcPts val="600"/>
              </a:spcAft>
            </a:pPr>
            <a:r>
              <a:rPr lang="en-US" dirty="0"/>
              <a:t>MARÍA SANZ</a:t>
            </a:r>
            <a:endParaRPr lang="en-US"/>
          </a:p>
        </p:txBody>
      </p:sp>
      <p:sp>
        <p:nvSpPr>
          <p:cNvPr id="76" name="Rectangle 75">
            <a:extLst>
              <a:ext uri="{FF2B5EF4-FFF2-40B4-BE49-F238E27FC236}">
                <a16:creationId xmlns:a16="http://schemas.microsoft.com/office/drawing/2014/main" id="{AD11D7A6-5D57-426A-A17A-1FD70DF66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8"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cxnSp>
        <p:nvCxnSpPr>
          <p:cNvPr id="78" name="Straight Connector 77">
            <a:extLst>
              <a:ext uri="{FF2B5EF4-FFF2-40B4-BE49-F238E27FC236}">
                <a16:creationId xmlns:a16="http://schemas.microsoft.com/office/drawing/2014/main" id="{46B486D1-EF0A-4077-9343-C9DB94C0FE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5646751-9C0C-4565-B6A3-3B1C50E6AF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DBA2A92-1748-4444-9DE9-95CEFF28FD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1092118"/>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27" name="Picture 3" descr="La población mundial está disparada, se ha duplicado en medio siglo">
            <a:extLst>
              <a:ext uri="{FF2B5EF4-FFF2-40B4-BE49-F238E27FC236}">
                <a16:creationId xmlns:a16="http://schemas.microsoft.com/office/drawing/2014/main" id="{24D5FE6A-0872-40E6-8A47-3C9A98D848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41170" y="1561514"/>
            <a:ext cx="3752067" cy="407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04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7FB049-D174-46E0-94C4-7514004CB7D4}"/>
              </a:ext>
            </a:extLst>
          </p:cNvPr>
          <p:cNvSpPr>
            <a:spLocks noGrp="1"/>
          </p:cNvSpPr>
          <p:nvPr>
            <p:ph type="title"/>
          </p:nvPr>
        </p:nvSpPr>
        <p:spPr>
          <a:xfrm>
            <a:off x="707830" y="727823"/>
            <a:ext cx="3329150" cy="5402353"/>
          </a:xfrm>
        </p:spPr>
        <p:txBody>
          <a:bodyPr>
            <a:normAutofit/>
          </a:bodyPr>
          <a:lstStyle/>
          <a:p>
            <a:r>
              <a:rPr lang="en-US" sz="2800" b="1" dirty="0"/>
              <a:t>CARACTERÍSTICAS DE LA POBLACIÓN</a:t>
            </a:r>
          </a:p>
        </p:txBody>
      </p:sp>
      <p:sp>
        <p:nvSpPr>
          <p:cNvPr id="3" name="Marcador de contenido 2">
            <a:extLst>
              <a:ext uri="{FF2B5EF4-FFF2-40B4-BE49-F238E27FC236}">
                <a16:creationId xmlns:a16="http://schemas.microsoft.com/office/drawing/2014/main" id="{C9EFB114-DB44-48EF-B443-69C4935DC63B}"/>
              </a:ext>
            </a:extLst>
          </p:cNvPr>
          <p:cNvSpPr>
            <a:spLocks noGrp="1"/>
          </p:cNvSpPr>
          <p:nvPr>
            <p:ph idx="1"/>
          </p:nvPr>
        </p:nvSpPr>
        <p:spPr>
          <a:xfrm>
            <a:off x="4521614" y="727823"/>
            <a:ext cx="6927842" cy="3649624"/>
          </a:xfrm>
        </p:spPr>
        <p:txBody>
          <a:bodyPr>
            <a:normAutofit/>
          </a:bodyPr>
          <a:lstStyle/>
          <a:p>
            <a:pPr marL="0" indent="0">
              <a:buNone/>
            </a:pPr>
            <a:r>
              <a:rPr lang="en-US" b="1" dirty="0" err="1">
                <a:solidFill>
                  <a:srgbClr val="FF0000"/>
                </a:solidFill>
              </a:rPr>
              <a:t>Llamamos</a:t>
            </a:r>
            <a:r>
              <a:rPr lang="en-US" b="1" dirty="0">
                <a:solidFill>
                  <a:srgbClr val="FF0000"/>
                </a:solidFill>
              </a:rPr>
              <a:t> </a:t>
            </a:r>
            <a:r>
              <a:rPr lang="en-US" b="1" dirty="0" err="1">
                <a:solidFill>
                  <a:srgbClr val="FF0000"/>
                </a:solidFill>
              </a:rPr>
              <a:t>movimientos</a:t>
            </a:r>
            <a:r>
              <a:rPr lang="en-US" b="1" dirty="0">
                <a:solidFill>
                  <a:srgbClr val="FF0000"/>
                </a:solidFill>
              </a:rPr>
              <a:t> naturales de la población a los </a:t>
            </a:r>
            <a:r>
              <a:rPr lang="en-US" b="1" dirty="0" err="1">
                <a:solidFill>
                  <a:srgbClr val="FF0000"/>
                </a:solidFill>
              </a:rPr>
              <a:t>cambios</a:t>
            </a:r>
            <a:r>
              <a:rPr lang="en-US" b="1" dirty="0">
                <a:solidFill>
                  <a:srgbClr val="FF0000"/>
                </a:solidFill>
              </a:rPr>
              <a:t> que se </a:t>
            </a:r>
            <a:r>
              <a:rPr lang="en-US" b="1" dirty="0" err="1">
                <a:solidFill>
                  <a:srgbClr val="FF0000"/>
                </a:solidFill>
              </a:rPr>
              <a:t>producen</a:t>
            </a:r>
            <a:r>
              <a:rPr lang="en-US" b="1" dirty="0">
                <a:solidFill>
                  <a:srgbClr val="FF0000"/>
                </a:solidFill>
              </a:rPr>
              <a:t> por </a:t>
            </a:r>
            <a:r>
              <a:rPr lang="en-US" b="1" dirty="0" err="1">
                <a:solidFill>
                  <a:srgbClr val="FF0000"/>
                </a:solidFill>
              </a:rPr>
              <a:t>causas</a:t>
            </a:r>
            <a:r>
              <a:rPr lang="en-US" b="1" dirty="0">
                <a:solidFill>
                  <a:srgbClr val="FF0000"/>
                </a:solidFill>
              </a:rPr>
              <a:t> </a:t>
            </a:r>
            <a:r>
              <a:rPr lang="en-US" b="1" dirty="0" err="1">
                <a:solidFill>
                  <a:srgbClr val="FF0000"/>
                </a:solidFill>
              </a:rPr>
              <a:t>biológicas</a:t>
            </a:r>
            <a:r>
              <a:rPr lang="en-US" b="1" dirty="0">
                <a:solidFill>
                  <a:srgbClr val="FF0000"/>
                </a:solidFill>
              </a:rPr>
              <a:t>: </a:t>
            </a:r>
            <a:r>
              <a:rPr lang="en-US" b="1" dirty="0" err="1">
                <a:solidFill>
                  <a:srgbClr val="FF0000"/>
                </a:solidFill>
              </a:rPr>
              <a:t>nacimientos</a:t>
            </a:r>
            <a:r>
              <a:rPr lang="en-US" b="1" dirty="0">
                <a:solidFill>
                  <a:srgbClr val="FF0000"/>
                </a:solidFill>
              </a:rPr>
              <a:t> y </a:t>
            </a:r>
            <a:r>
              <a:rPr lang="en-US" b="1" dirty="0" err="1">
                <a:solidFill>
                  <a:srgbClr val="FF0000"/>
                </a:solidFill>
              </a:rPr>
              <a:t>defunciones</a:t>
            </a:r>
            <a:r>
              <a:rPr lang="en-US" b="1" dirty="0">
                <a:solidFill>
                  <a:srgbClr val="FF0000"/>
                </a:solidFill>
              </a:rPr>
              <a:t>.</a:t>
            </a:r>
          </a:p>
          <a:p>
            <a:pPr marL="0" indent="0">
              <a:buNone/>
            </a:pPr>
            <a:endParaRPr lang="en-US" b="1" dirty="0">
              <a:solidFill>
                <a:srgbClr val="FF0000"/>
              </a:solidFill>
            </a:endParaRPr>
          </a:p>
          <a:p>
            <a:pPr marL="0" indent="0">
              <a:buNone/>
            </a:pPr>
            <a:r>
              <a:rPr lang="en-US" b="1" dirty="0">
                <a:solidFill>
                  <a:srgbClr val="FF0000"/>
                </a:solidFill>
              </a:rPr>
              <a:t>LA NATALIDAD es el </a:t>
            </a:r>
            <a:r>
              <a:rPr lang="en-US" b="1" dirty="0" err="1">
                <a:solidFill>
                  <a:srgbClr val="FF0000"/>
                </a:solidFill>
              </a:rPr>
              <a:t>número</a:t>
            </a:r>
            <a:r>
              <a:rPr lang="en-US" b="1" dirty="0">
                <a:solidFill>
                  <a:srgbClr val="FF0000"/>
                </a:solidFill>
              </a:rPr>
              <a:t> de personas </a:t>
            </a:r>
            <a:r>
              <a:rPr lang="en-US" b="1" dirty="0" err="1">
                <a:solidFill>
                  <a:srgbClr val="FF0000"/>
                </a:solidFill>
              </a:rPr>
              <a:t>nacidas</a:t>
            </a:r>
            <a:r>
              <a:rPr lang="en-US" b="1" dirty="0">
                <a:solidFill>
                  <a:srgbClr val="FF0000"/>
                </a:solidFill>
              </a:rPr>
              <a:t> </a:t>
            </a:r>
            <a:r>
              <a:rPr lang="en-US" b="1" dirty="0" err="1">
                <a:solidFill>
                  <a:srgbClr val="FF0000"/>
                </a:solidFill>
              </a:rPr>
              <a:t>en</a:t>
            </a:r>
            <a:r>
              <a:rPr lang="en-US" b="1" dirty="0">
                <a:solidFill>
                  <a:srgbClr val="FF0000"/>
                </a:solidFill>
              </a:rPr>
              <a:t> un  </a:t>
            </a:r>
            <a:r>
              <a:rPr lang="en-US" b="1" dirty="0" err="1">
                <a:solidFill>
                  <a:srgbClr val="FF0000"/>
                </a:solidFill>
              </a:rPr>
              <a:t>lugar</a:t>
            </a:r>
            <a:r>
              <a:rPr lang="en-US" b="1" dirty="0">
                <a:solidFill>
                  <a:srgbClr val="FF0000"/>
                </a:solidFill>
              </a:rPr>
              <a:t> </a:t>
            </a:r>
            <a:r>
              <a:rPr lang="en-US" b="1" dirty="0" err="1">
                <a:solidFill>
                  <a:srgbClr val="FF0000"/>
                </a:solidFill>
              </a:rPr>
              <a:t>durante</a:t>
            </a:r>
            <a:r>
              <a:rPr lang="en-US" b="1" dirty="0">
                <a:solidFill>
                  <a:srgbClr val="FF0000"/>
                </a:solidFill>
              </a:rPr>
              <a:t> un </a:t>
            </a:r>
            <a:r>
              <a:rPr lang="en-US" b="1" dirty="0" err="1">
                <a:solidFill>
                  <a:srgbClr val="FF0000"/>
                </a:solidFill>
              </a:rPr>
              <a:t>año</a:t>
            </a:r>
            <a:r>
              <a:rPr lang="en-US" b="1" dirty="0">
                <a:solidFill>
                  <a:srgbClr val="FF0000"/>
                </a:solidFill>
              </a:rPr>
              <a:t>.</a:t>
            </a:r>
          </a:p>
          <a:p>
            <a:pPr marL="0" indent="0">
              <a:buNone/>
            </a:pPr>
            <a:endParaRPr lang="en-US" b="1" dirty="0">
              <a:solidFill>
                <a:srgbClr val="FF0000"/>
              </a:solidFill>
            </a:endParaRPr>
          </a:p>
          <a:p>
            <a:pPr marL="0" indent="0">
              <a:buNone/>
            </a:pPr>
            <a:r>
              <a:rPr lang="en-US" b="1" dirty="0">
                <a:solidFill>
                  <a:srgbClr val="FF0000"/>
                </a:solidFill>
              </a:rPr>
              <a:t>TASA DE NATALIDAD </a:t>
            </a:r>
            <a:r>
              <a:rPr lang="en-US" b="1" dirty="0" err="1">
                <a:solidFill>
                  <a:srgbClr val="FF0000"/>
                </a:solidFill>
              </a:rPr>
              <a:t>sirve</a:t>
            </a:r>
            <a:r>
              <a:rPr lang="en-US" b="1" dirty="0">
                <a:solidFill>
                  <a:srgbClr val="FF0000"/>
                </a:solidFill>
              </a:rPr>
              <a:t> para </a:t>
            </a:r>
            <a:r>
              <a:rPr lang="en-US" b="1" dirty="0" err="1">
                <a:solidFill>
                  <a:srgbClr val="FF0000"/>
                </a:solidFill>
              </a:rPr>
              <a:t>conocer</a:t>
            </a:r>
            <a:r>
              <a:rPr lang="en-US" b="1" dirty="0">
                <a:solidFill>
                  <a:srgbClr val="FF0000"/>
                </a:solidFill>
              </a:rPr>
              <a:t> </a:t>
            </a:r>
            <a:r>
              <a:rPr lang="en-US" b="1" dirty="0" err="1">
                <a:solidFill>
                  <a:srgbClr val="FF0000"/>
                </a:solidFill>
              </a:rPr>
              <a:t>si</a:t>
            </a:r>
            <a:r>
              <a:rPr lang="en-US" b="1" dirty="0">
                <a:solidFill>
                  <a:srgbClr val="FF0000"/>
                </a:solidFill>
              </a:rPr>
              <a:t> los </a:t>
            </a:r>
            <a:r>
              <a:rPr lang="en-US" b="1" dirty="0" err="1">
                <a:solidFill>
                  <a:srgbClr val="FF0000"/>
                </a:solidFill>
              </a:rPr>
              <a:t>nacimientos</a:t>
            </a:r>
            <a:r>
              <a:rPr lang="en-US" b="1" dirty="0">
                <a:solidFill>
                  <a:srgbClr val="FF0000"/>
                </a:solidFill>
              </a:rPr>
              <a:t> son </a:t>
            </a:r>
            <a:r>
              <a:rPr lang="en-US" b="1" dirty="0" err="1">
                <a:solidFill>
                  <a:srgbClr val="FF0000"/>
                </a:solidFill>
              </a:rPr>
              <a:t>muchos</a:t>
            </a:r>
            <a:r>
              <a:rPr lang="en-US" b="1" dirty="0">
                <a:solidFill>
                  <a:srgbClr val="FF0000"/>
                </a:solidFill>
              </a:rPr>
              <a:t> o </a:t>
            </a:r>
            <a:r>
              <a:rPr lang="en-US" b="1" dirty="0" err="1">
                <a:solidFill>
                  <a:srgbClr val="FF0000"/>
                </a:solidFill>
              </a:rPr>
              <a:t>pocos</a:t>
            </a:r>
            <a:r>
              <a:rPr lang="en-US" b="1" dirty="0">
                <a:solidFill>
                  <a:srgbClr val="FF0000"/>
                </a:solidFill>
              </a:rPr>
              <a:t>  </a:t>
            </a:r>
            <a:r>
              <a:rPr lang="en-US" b="1" dirty="0" err="1">
                <a:solidFill>
                  <a:srgbClr val="FF0000"/>
                </a:solidFill>
              </a:rPr>
              <a:t>en</a:t>
            </a:r>
            <a:r>
              <a:rPr lang="en-US" b="1" dirty="0">
                <a:solidFill>
                  <a:srgbClr val="FF0000"/>
                </a:solidFill>
              </a:rPr>
              <a:t> </a:t>
            </a:r>
            <a:r>
              <a:rPr lang="en-US" b="1" dirty="0" err="1">
                <a:solidFill>
                  <a:srgbClr val="FF0000"/>
                </a:solidFill>
              </a:rPr>
              <a:t>relación</a:t>
            </a:r>
            <a:r>
              <a:rPr lang="en-US" b="1" dirty="0">
                <a:solidFill>
                  <a:srgbClr val="FF0000"/>
                </a:solidFill>
              </a:rPr>
              <a:t> con  la población total.  Se </a:t>
            </a:r>
            <a:r>
              <a:rPr lang="en-US" b="1" dirty="0" err="1">
                <a:solidFill>
                  <a:srgbClr val="FF0000"/>
                </a:solidFill>
              </a:rPr>
              <a:t>averigua</a:t>
            </a:r>
            <a:r>
              <a:rPr lang="en-US" b="1" dirty="0">
                <a:solidFill>
                  <a:srgbClr val="FF0000"/>
                </a:solidFill>
              </a:rPr>
              <a:t> con la </a:t>
            </a:r>
            <a:r>
              <a:rPr lang="en-US" b="1" dirty="0" err="1">
                <a:solidFill>
                  <a:srgbClr val="FF0000"/>
                </a:solidFill>
              </a:rPr>
              <a:t>siguiente</a:t>
            </a:r>
            <a:r>
              <a:rPr lang="en-US" b="1" dirty="0">
                <a:solidFill>
                  <a:srgbClr val="FF0000"/>
                </a:solidFill>
              </a:rPr>
              <a:t> formula.</a:t>
            </a:r>
          </a:p>
          <a:p>
            <a:pPr marL="0" indent="0">
              <a:buNone/>
            </a:pPr>
            <a:endParaRPr lang="en-US" b="1" dirty="0"/>
          </a:p>
        </p:txBody>
      </p:sp>
      <p:pic>
        <p:nvPicPr>
          <p:cNvPr id="6148" name="Picture 4" descr="Tasa bruta de natalidad - DeFinanzas.com">
            <a:extLst>
              <a:ext uri="{FF2B5EF4-FFF2-40B4-BE49-F238E27FC236}">
                <a16:creationId xmlns:a16="http://schemas.microsoft.com/office/drawing/2014/main" id="{60DFBB65-2BEE-445A-8845-8D672554C9A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16813" y="4775309"/>
            <a:ext cx="6938445" cy="1487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778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370766-CC13-4DF4-AF0A-0E820B8D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7B3C4F9-03D9-4B39-9F3C-036654230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29" y="237744"/>
            <a:ext cx="8531352" cy="6382512"/>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14" name="Rectangle 13">
            <a:extLst>
              <a:ext uri="{FF2B5EF4-FFF2-40B4-BE49-F238E27FC236}">
                <a16:creationId xmlns:a16="http://schemas.microsoft.com/office/drawing/2014/main" id="{3B61CA66-E7F4-49EC-89DC-F37EE6933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84313760-A7A0-46EA-B8F8-F7BE4D3CD525}"/>
              </a:ext>
            </a:extLst>
          </p:cNvPr>
          <p:cNvSpPr>
            <a:spLocks noGrp="1"/>
          </p:cNvSpPr>
          <p:nvPr>
            <p:ph type="title"/>
          </p:nvPr>
        </p:nvSpPr>
        <p:spPr>
          <a:xfrm>
            <a:off x="9387189" y="612843"/>
            <a:ext cx="2247091" cy="771457"/>
          </a:xfrm>
        </p:spPr>
        <p:txBody>
          <a:bodyPr anchor="b">
            <a:normAutofit/>
          </a:bodyPr>
          <a:lstStyle/>
          <a:p>
            <a:r>
              <a:rPr lang="en-US" sz="1800" b="1">
                <a:solidFill>
                  <a:srgbClr val="FFFFFF"/>
                </a:solidFill>
              </a:rPr>
              <a:t>CARACTERÍSTICAS DE LA POBLACIÓN</a:t>
            </a:r>
          </a:p>
        </p:txBody>
      </p:sp>
      <p:sp>
        <p:nvSpPr>
          <p:cNvPr id="16" name="Rectangle 15">
            <a:extLst>
              <a:ext uri="{FF2B5EF4-FFF2-40B4-BE49-F238E27FC236}">
                <a16:creationId xmlns:a16="http://schemas.microsoft.com/office/drawing/2014/main" id="{886ACB74-3D88-4CD7-B619-829D70AD4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122" y="413053"/>
            <a:ext cx="8212114" cy="6064596"/>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3" name="Marcador de contenido 2">
            <a:extLst>
              <a:ext uri="{FF2B5EF4-FFF2-40B4-BE49-F238E27FC236}">
                <a16:creationId xmlns:a16="http://schemas.microsoft.com/office/drawing/2014/main" id="{F52E7D5F-AFD5-486A-A99C-BA7CAD9AD2DD}"/>
              </a:ext>
            </a:extLst>
          </p:cNvPr>
          <p:cNvSpPr>
            <a:spLocks noGrp="1"/>
          </p:cNvSpPr>
          <p:nvPr>
            <p:ph idx="1"/>
          </p:nvPr>
        </p:nvSpPr>
        <p:spPr>
          <a:xfrm>
            <a:off x="8941474" y="1905000"/>
            <a:ext cx="3004992" cy="4291519"/>
          </a:xfrm>
        </p:spPr>
        <p:txBody>
          <a:bodyPr>
            <a:normAutofit/>
          </a:bodyPr>
          <a:lstStyle/>
          <a:p>
            <a:pPr marL="0" indent="0">
              <a:buNone/>
            </a:pPr>
            <a:r>
              <a:rPr lang="en-US" b="1" dirty="0">
                <a:solidFill>
                  <a:srgbClr val="FFFFFF"/>
                </a:solidFill>
              </a:rPr>
              <a:t>Las </a:t>
            </a:r>
            <a:r>
              <a:rPr lang="en-US" b="1" dirty="0" err="1">
                <a:solidFill>
                  <a:srgbClr val="FFFFFF"/>
                </a:solidFill>
              </a:rPr>
              <a:t>tasas</a:t>
            </a:r>
            <a:r>
              <a:rPr lang="en-US" b="1" dirty="0">
                <a:solidFill>
                  <a:srgbClr val="FFFFFF"/>
                </a:solidFill>
              </a:rPr>
              <a:t> de </a:t>
            </a:r>
            <a:r>
              <a:rPr lang="en-US" b="1" dirty="0" err="1">
                <a:solidFill>
                  <a:srgbClr val="FFFFFF"/>
                </a:solidFill>
              </a:rPr>
              <a:t>natalidad</a:t>
            </a:r>
            <a:r>
              <a:rPr lang="en-US" b="1" dirty="0">
                <a:solidFill>
                  <a:srgbClr val="FFFFFF"/>
                </a:solidFill>
              </a:rPr>
              <a:t> </a:t>
            </a:r>
            <a:r>
              <a:rPr lang="en-US" b="1" dirty="0" err="1">
                <a:solidFill>
                  <a:srgbClr val="FFFFFF"/>
                </a:solidFill>
              </a:rPr>
              <a:t>varían</a:t>
            </a:r>
            <a:r>
              <a:rPr lang="en-US" b="1" dirty="0">
                <a:solidFill>
                  <a:srgbClr val="FFFFFF"/>
                </a:solidFill>
              </a:rPr>
              <a:t> </a:t>
            </a:r>
            <a:r>
              <a:rPr lang="en-US" b="1" dirty="0" err="1">
                <a:solidFill>
                  <a:srgbClr val="FFFFFF"/>
                </a:solidFill>
              </a:rPr>
              <a:t>mucho</a:t>
            </a:r>
            <a:r>
              <a:rPr lang="en-US" b="1" dirty="0">
                <a:solidFill>
                  <a:srgbClr val="FFFFFF"/>
                </a:solidFill>
              </a:rPr>
              <a:t> de </a:t>
            </a:r>
            <a:r>
              <a:rPr lang="en-US" b="1" dirty="0" err="1">
                <a:solidFill>
                  <a:srgbClr val="FFFFFF"/>
                </a:solidFill>
              </a:rPr>
              <a:t>unos</a:t>
            </a:r>
            <a:r>
              <a:rPr lang="en-US" b="1" dirty="0">
                <a:solidFill>
                  <a:srgbClr val="FFFFFF"/>
                </a:solidFill>
              </a:rPr>
              <a:t> </a:t>
            </a:r>
            <a:r>
              <a:rPr lang="en-US" b="1" dirty="0" err="1">
                <a:solidFill>
                  <a:srgbClr val="FFFFFF"/>
                </a:solidFill>
              </a:rPr>
              <a:t>lugares</a:t>
            </a:r>
            <a:r>
              <a:rPr lang="en-US" b="1" dirty="0">
                <a:solidFill>
                  <a:srgbClr val="FFFFFF"/>
                </a:solidFill>
              </a:rPr>
              <a:t> a </a:t>
            </a:r>
            <a:r>
              <a:rPr lang="en-US" b="1" dirty="0" err="1">
                <a:solidFill>
                  <a:srgbClr val="FFFFFF"/>
                </a:solidFill>
              </a:rPr>
              <a:t>otros</a:t>
            </a:r>
            <a:r>
              <a:rPr lang="en-US" b="1" dirty="0">
                <a:solidFill>
                  <a:srgbClr val="FFFFFF"/>
                </a:solidFill>
              </a:rPr>
              <a:t>:</a:t>
            </a:r>
          </a:p>
          <a:p>
            <a:pPr marL="0" indent="0">
              <a:buNone/>
            </a:pPr>
            <a:r>
              <a:rPr lang="en-US" b="1" dirty="0" err="1">
                <a:solidFill>
                  <a:srgbClr val="FFFFFF"/>
                </a:solidFill>
              </a:rPr>
              <a:t>En</a:t>
            </a:r>
            <a:r>
              <a:rPr lang="en-US" b="1" dirty="0">
                <a:solidFill>
                  <a:srgbClr val="FFFFFF"/>
                </a:solidFill>
              </a:rPr>
              <a:t> los </a:t>
            </a:r>
            <a:r>
              <a:rPr lang="en-US" b="1" dirty="0" err="1">
                <a:solidFill>
                  <a:srgbClr val="FFFFFF"/>
                </a:solidFill>
              </a:rPr>
              <a:t>países</a:t>
            </a:r>
            <a:r>
              <a:rPr lang="en-US" b="1" dirty="0">
                <a:solidFill>
                  <a:srgbClr val="FFFFFF"/>
                </a:solidFill>
              </a:rPr>
              <a:t> </a:t>
            </a:r>
            <a:r>
              <a:rPr lang="en-US" b="1" dirty="0" err="1">
                <a:solidFill>
                  <a:srgbClr val="FFFFFF"/>
                </a:solidFill>
              </a:rPr>
              <a:t>menos</a:t>
            </a:r>
            <a:r>
              <a:rPr lang="en-US" b="1" dirty="0">
                <a:solidFill>
                  <a:srgbClr val="FFFFFF"/>
                </a:solidFill>
              </a:rPr>
              <a:t> </a:t>
            </a:r>
            <a:r>
              <a:rPr lang="en-US" b="1" dirty="0" err="1">
                <a:solidFill>
                  <a:srgbClr val="FFFFFF"/>
                </a:solidFill>
              </a:rPr>
              <a:t>desarrollados</a:t>
            </a:r>
            <a:r>
              <a:rPr lang="en-US" b="1" dirty="0">
                <a:solidFill>
                  <a:srgbClr val="FFFFFF"/>
                </a:solidFill>
              </a:rPr>
              <a:t>, las </a:t>
            </a:r>
            <a:r>
              <a:rPr lang="en-US" b="1" dirty="0" err="1">
                <a:solidFill>
                  <a:srgbClr val="FFFFFF"/>
                </a:solidFill>
              </a:rPr>
              <a:t>tasas</a:t>
            </a:r>
            <a:r>
              <a:rPr lang="en-US" b="1" dirty="0">
                <a:solidFill>
                  <a:srgbClr val="FFFFFF"/>
                </a:solidFill>
              </a:rPr>
              <a:t> de </a:t>
            </a:r>
            <a:r>
              <a:rPr lang="en-US" b="1" dirty="0" err="1">
                <a:solidFill>
                  <a:srgbClr val="FFFFFF"/>
                </a:solidFill>
              </a:rPr>
              <a:t>natalidad</a:t>
            </a:r>
            <a:r>
              <a:rPr lang="en-US" b="1" dirty="0">
                <a:solidFill>
                  <a:srgbClr val="FFFFFF"/>
                </a:solidFill>
              </a:rPr>
              <a:t> son </a:t>
            </a:r>
            <a:r>
              <a:rPr lang="en-US" b="1" dirty="0" err="1">
                <a:solidFill>
                  <a:srgbClr val="FFFFFF"/>
                </a:solidFill>
              </a:rPr>
              <a:t>más</a:t>
            </a:r>
            <a:r>
              <a:rPr lang="en-US" b="1" dirty="0">
                <a:solidFill>
                  <a:srgbClr val="FFFFFF"/>
                </a:solidFill>
              </a:rPr>
              <a:t> </a:t>
            </a:r>
            <a:r>
              <a:rPr lang="en-US" b="1" dirty="0" err="1">
                <a:solidFill>
                  <a:srgbClr val="FFFFFF"/>
                </a:solidFill>
              </a:rPr>
              <a:t>altas</a:t>
            </a:r>
            <a:r>
              <a:rPr lang="en-US" b="1" dirty="0">
                <a:solidFill>
                  <a:srgbClr val="FFFFFF"/>
                </a:solidFill>
              </a:rPr>
              <a:t> </a:t>
            </a:r>
            <a:r>
              <a:rPr lang="en-US" b="1" dirty="0" err="1">
                <a:solidFill>
                  <a:srgbClr val="FFFFFF"/>
                </a:solidFill>
              </a:rPr>
              <a:t>debido</a:t>
            </a:r>
            <a:r>
              <a:rPr lang="en-US" b="1" dirty="0">
                <a:solidFill>
                  <a:srgbClr val="FFFFFF"/>
                </a:solidFill>
              </a:rPr>
              <a:t> a :</a:t>
            </a:r>
          </a:p>
          <a:p>
            <a:pPr marL="342900" indent="-342900">
              <a:buFont typeface="+mj-lt"/>
              <a:buAutoNum type="arabicPeriod"/>
            </a:pPr>
            <a:r>
              <a:rPr lang="en-US" b="1" dirty="0" err="1">
                <a:solidFill>
                  <a:srgbClr val="FFFFFF"/>
                </a:solidFill>
              </a:rPr>
              <a:t>Factores</a:t>
            </a:r>
            <a:r>
              <a:rPr lang="en-US" b="1" dirty="0">
                <a:solidFill>
                  <a:srgbClr val="FFFFFF"/>
                </a:solidFill>
              </a:rPr>
              <a:t> </a:t>
            </a:r>
            <a:r>
              <a:rPr lang="en-US" b="1" dirty="0" err="1">
                <a:solidFill>
                  <a:srgbClr val="FFFFFF"/>
                </a:solidFill>
              </a:rPr>
              <a:t>económicos</a:t>
            </a:r>
            <a:r>
              <a:rPr lang="en-US" b="1" dirty="0">
                <a:solidFill>
                  <a:srgbClr val="FFFFFF"/>
                </a:solidFill>
              </a:rPr>
              <a:t> : los </a:t>
            </a:r>
            <a:r>
              <a:rPr lang="en-US" b="1" dirty="0" err="1">
                <a:solidFill>
                  <a:srgbClr val="FFFFFF"/>
                </a:solidFill>
              </a:rPr>
              <a:t>hijos</a:t>
            </a:r>
            <a:r>
              <a:rPr lang="en-US" b="1" dirty="0">
                <a:solidFill>
                  <a:srgbClr val="FFFFFF"/>
                </a:solidFill>
              </a:rPr>
              <a:t> son </a:t>
            </a:r>
            <a:r>
              <a:rPr lang="en-US" b="1" dirty="0" err="1">
                <a:solidFill>
                  <a:srgbClr val="FFFFFF"/>
                </a:solidFill>
              </a:rPr>
              <a:t>importantes</a:t>
            </a:r>
            <a:r>
              <a:rPr lang="en-US" b="1" dirty="0">
                <a:solidFill>
                  <a:srgbClr val="FFFFFF"/>
                </a:solidFill>
              </a:rPr>
              <a:t> para el </a:t>
            </a:r>
            <a:r>
              <a:rPr lang="en-US" b="1" dirty="0" err="1">
                <a:solidFill>
                  <a:srgbClr val="FFFFFF"/>
                </a:solidFill>
              </a:rPr>
              <a:t>trabajo</a:t>
            </a:r>
            <a:r>
              <a:rPr lang="en-US" b="1" dirty="0">
                <a:solidFill>
                  <a:srgbClr val="FFFFFF"/>
                </a:solidFill>
              </a:rPr>
              <a:t> </a:t>
            </a:r>
            <a:r>
              <a:rPr lang="en-US" b="1" dirty="0" err="1">
                <a:solidFill>
                  <a:srgbClr val="FFFFFF"/>
                </a:solidFill>
              </a:rPr>
              <a:t>agrícola</a:t>
            </a:r>
            <a:r>
              <a:rPr lang="en-US" b="1" dirty="0">
                <a:solidFill>
                  <a:srgbClr val="FFFFFF"/>
                </a:solidFill>
              </a:rPr>
              <a:t>.</a:t>
            </a:r>
          </a:p>
          <a:p>
            <a:pPr marL="342900" indent="-342900">
              <a:buFont typeface="+mj-lt"/>
              <a:buAutoNum type="arabicPeriod"/>
            </a:pPr>
            <a:r>
              <a:rPr lang="en-US" b="1" dirty="0" err="1">
                <a:solidFill>
                  <a:srgbClr val="FFFFFF"/>
                </a:solidFill>
              </a:rPr>
              <a:t>Culturales</a:t>
            </a:r>
            <a:r>
              <a:rPr lang="en-US" b="1" dirty="0">
                <a:solidFill>
                  <a:srgbClr val="FFFFFF"/>
                </a:solidFill>
              </a:rPr>
              <a:t> y </a:t>
            </a:r>
            <a:r>
              <a:rPr lang="en-US" b="1" dirty="0" err="1">
                <a:solidFill>
                  <a:srgbClr val="FFFFFF"/>
                </a:solidFill>
              </a:rPr>
              <a:t>religiosos</a:t>
            </a:r>
            <a:r>
              <a:rPr lang="en-US" b="1" dirty="0">
                <a:solidFill>
                  <a:srgbClr val="FFFFFF"/>
                </a:solidFill>
              </a:rPr>
              <a:t>.</a:t>
            </a:r>
          </a:p>
          <a:p>
            <a:pPr marL="0" indent="0">
              <a:buNone/>
            </a:pPr>
            <a:endParaRPr lang="en-US" sz="1400" b="1" dirty="0">
              <a:solidFill>
                <a:srgbClr val="FFFFFF"/>
              </a:solidFill>
            </a:endParaRPr>
          </a:p>
          <a:p>
            <a:pPr marL="0" indent="0">
              <a:buNone/>
            </a:pPr>
            <a:endParaRPr lang="en-US" sz="1400" b="1" dirty="0">
              <a:solidFill>
                <a:srgbClr val="FFFFFF"/>
              </a:solidFill>
            </a:endParaRPr>
          </a:p>
        </p:txBody>
      </p:sp>
      <p:graphicFrame>
        <p:nvGraphicFramePr>
          <p:cNvPr id="5" name="Tabla 5">
            <a:extLst>
              <a:ext uri="{FF2B5EF4-FFF2-40B4-BE49-F238E27FC236}">
                <a16:creationId xmlns:a16="http://schemas.microsoft.com/office/drawing/2014/main" id="{B575F352-26B4-4EB2-A867-CF01E3297B6F}"/>
              </a:ext>
            </a:extLst>
          </p:cNvPr>
          <p:cNvGraphicFramePr>
            <a:graphicFrameLocks noGrp="1"/>
          </p:cNvGraphicFramePr>
          <p:nvPr>
            <p:extLst>
              <p:ext uri="{D42A27DB-BD31-4B8C-83A1-F6EECF244321}">
                <p14:modId xmlns:p14="http://schemas.microsoft.com/office/powerpoint/2010/main" val="2221614352"/>
              </p:ext>
            </p:extLst>
          </p:nvPr>
        </p:nvGraphicFramePr>
        <p:xfrm>
          <a:off x="1058384" y="1511153"/>
          <a:ext cx="6905547" cy="3864102"/>
        </p:xfrm>
        <a:graphic>
          <a:graphicData uri="http://schemas.openxmlformats.org/drawingml/2006/table">
            <a:tbl>
              <a:tblPr firstRow="1" bandRow="1">
                <a:noFill/>
                <a:tableStyleId>{5C22544A-7EE6-4342-B048-85BDC9FD1C3A}</a:tableStyleId>
              </a:tblPr>
              <a:tblGrid>
                <a:gridCol w="6905547">
                  <a:extLst>
                    <a:ext uri="{9D8B030D-6E8A-4147-A177-3AD203B41FA5}">
                      <a16:colId xmlns:a16="http://schemas.microsoft.com/office/drawing/2014/main" val="343418286"/>
                    </a:ext>
                  </a:extLst>
                </a:gridCol>
              </a:tblGrid>
              <a:tr h="1072896">
                <a:tc>
                  <a:txBody>
                    <a:bodyPr/>
                    <a:lstStyle/>
                    <a:p>
                      <a:r>
                        <a:rPr lang="en-US" sz="4400" b="0" cap="none" spc="0">
                          <a:solidFill>
                            <a:schemeClr val="tx1"/>
                          </a:solidFill>
                        </a:rPr>
                        <a:t>TASA DE NATALIDAD </a:t>
                      </a:r>
                    </a:p>
                  </a:txBody>
                  <a:tcPr marL="0" marR="251460" marT="50292" marB="251460"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2429451990"/>
                  </a:ext>
                </a:extLst>
              </a:tr>
              <a:tr h="930402">
                <a:tc>
                  <a:txBody>
                    <a:bodyPr/>
                    <a:lstStyle/>
                    <a:p>
                      <a:r>
                        <a:rPr lang="en-US" sz="3300" cap="none" spc="0">
                          <a:solidFill>
                            <a:schemeClr val="tx1"/>
                          </a:solidFill>
                        </a:rPr>
                        <a:t>BAJA              MENOS DEL 15%0</a:t>
                      </a:r>
                    </a:p>
                  </a:txBody>
                  <a:tcPr marL="0" marR="251460" marT="75438" marB="251460">
                    <a:lnL w="12700" cmpd="sng">
                      <a:noFill/>
                      <a:prstDash val="solid"/>
                    </a:lnL>
                    <a:lnR w="12700" cmpd="sng">
                      <a:noFill/>
                      <a:prstDash val="solid"/>
                    </a:lnR>
                    <a:lnT w="38100" cmpd="sng">
                      <a:noFill/>
                    </a:lnT>
                    <a:lnB w="9525" cap="flat" cmpd="sng" algn="ctr">
                      <a:solidFill>
                        <a:schemeClr val="tx1"/>
                      </a:solidFill>
                      <a:prstDash val="solid"/>
                    </a:lnB>
                    <a:noFill/>
                  </a:tcPr>
                </a:tc>
                <a:extLst>
                  <a:ext uri="{0D108BD9-81ED-4DB2-BD59-A6C34878D82A}">
                    <a16:rowId xmlns:a16="http://schemas.microsoft.com/office/drawing/2014/main" val="4260389540"/>
                  </a:ext>
                </a:extLst>
              </a:tr>
              <a:tr h="930402">
                <a:tc>
                  <a:txBody>
                    <a:bodyPr/>
                    <a:lstStyle/>
                    <a:p>
                      <a:r>
                        <a:rPr lang="en-US" sz="3300" cap="none" spc="0">
                          <a:solidFill>
                            <a:schemeClr val="tx1"/>
                          </a:solidFill>
                        </a:rPr>
                        <a:t>MEDIA            ENTRE 15 Y 30%0</a:t>
                      </a:r>
                    </a:p>
                  </a:txBody>
                  <a:tcPr marL="0" marR="251460" marT="75438" marB="251460">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122360062"/>
                  </a:ext>
                </a:extLst>
              </a:tr>
              <a:tr h="930402">
                <a:tc>
                  <a:txBody>
                    <a:bodyPr/>
                    <a:lstStyle/>
                    <a:p>
                      <a:r>
                        <a:rPr lang="en-US" sz="3300" cap="none" spc="0">
                          <a:solidFill>
                            <a:schemeClr val="tx1"/>
                          </a:solidFill>
                        </a:rPr>
                        <a:t>ALTA               MÁS DEL 30%0</a:t>
                      </a:r>
                    </a:p>
                  </a:txBody>
                  <a:tcPr marL="0" marR="251460" marT="75438" marB="25146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62472390"/>
                  </a:ext>
                </a:extLst>
              </a:tr>
            </a:tbl>
          </a:graphicData>
        </a:graphic>
      </p:graphicFrame>
    </p:spTree>
    <p:extLst>
      <p:ext uri="{BB962C8B-B14F-4D97-AF65-F5344CB8AC3E}">
        <p14:creationId xmlns:p14="http://schemas.microsoft.com/office/powerpoint/2010/main" val="2407774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Comprobado: la familia pequeña vive mejor">
            <a:extLst>
              <a:ext uri="{FF2B5EF4-FFF2-40B4-BE49-F238E27FC236}">
                <a16:creationId xmlns:a16="http://schemas.microsoft.com/office/drawing/2014/main" id="{AE1601FE-3718-4F1A-A6E7-46A830B6C4D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35697" y="1321978"/>
            <a:ext cx="6880072" cy="4214044"/>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53FA7574-B6B2-494C-99EE-4AE780E2E184}"/>
              </a:ext>
            </a:extLst>
          </p:cNvPr>
          <p:cNvSpPr>
            <a:spLocks noGrp="1"/>
          </p:cNvSpPr>
          <p:nvPr>
            <p:ph type="title"/>
          </p:nvPr>
        </p:nvSpPr>
        <p:spPr>
          <a:xfrm>
            <a:off x="643433" y="495301"/>
            <a:ext cx="2888344" cy="1295400"/>
          </a:xfrm>
        </p:spPr>
        <p:txBody>
          <a:bodyPr>
            <a:normAutofit/>
          </a:bodyPr>
          <a:lstStyle/>
          <a:p>
            <a:r>
              <a:rPr lang="en-US" sz="2200" b="1" dirty="0">
                <a:solidFill>
                  <a:srgbClr val="FFFFFF"/>
                </a:solidFill>
              </a:rPr>
              <a:t>CARACTERÍSTICAS DE LA POBLACIÓN</a:t>
            </a:r>
          </a:p>
        </p:txBody>
      </p:sp>
      <p:sp>
        <p:nvSpPr>
          <p:cNvPr id="3" name="Marcador de contenido 2">
            <a:extLst>
              <a:ext uri="{FF2B5EF4-FFF2-40B4-BE49-F238E27FC236}">
                <a16:creationId xmlns:a16="http://schemas.microsoft.com/office/drawing/2014/main" id="{1010FD96-8C38-4EA5-9990-F3FAA1B44756}"/>
              </a:ext>
            </a:extLst>
          </p:cNvPr>
          <p:cNvSpPr>
            <a:spLocks noGrp="1"/>
          </p:cNvSpPr>
          <p:nvPr>
            <p:ph idx="1"/>
          </p:nvPr>
        </p:nvSpPr>
        <p:spPr>
          <a:xfrm>
            <a:off x="211537" y="1790701"/>
            <a:ext cx="3600957" cy="4343400"/>
          </a:xfrm>
        </p:spPr>
        <p:txBody>
          <a:bodyPr>
            <a:normAutofit/>
          </a:bodyPr>
          <a:lstStyle/>
          <a:p>
            <a:pPr marL="0" indent="0" algn="just">
              <a:buNone/>
            </a:pPr>
            <a:r>
              <a:rPr lang="en-US" b="1" dirty="0">
                <a:solidFill>
                  <a:srgbClr val="FFFFFF"/>
                </a:solidFill>
              </a:rPr>
              <a:t>Los </a:t>
            </a:r>
            <a:r>
              <a:rPr lang="en-US" b="1" dirty="0" err="1">
                <a:solidFill>
                  <a:srgbClr val="FFFFFF"/>
                </a:solidFill>
              </a:rPr>
              <a:t>países</a:t>
            </a:r>
            <a:r>
              <a:rPr lang="en-US" b="1" dirty="0">
                <a:solidFill>
                  <a:srgbClr val="FFFFFF"/>
                </a:solidFill>
              </a:rPr>
              <a:t> </a:t>
            </a:r>
            <a:r>
              <a:rPr lang="en-US" b="1" dirty="0" err="1">
                <a:solidFill>
                  <a:srgbClr val="FFFFFF"/>
                </a:solidFill>
              </a:rPr>
              <a:t>desarrollados</a:t>
            </a:r>
            <a:r>
              <a:rPr lang="en-US" b="1" dirty="0">
                <a:solidFill>
                  <a:srgbClr val="FFFFFF"/>
                </a:solidFill>
              </a:rPr>
              <a:t> </a:t>
            </a:r>
            <a:r>
              <a:rPr lang="en-US" b="1" dirty="0" err="1">
                <a:solidFill>
                  <a:srgbClr val="FFFFFF"/>
                </a:solidFill>
              </a:rPr>
              <a:t>tienen</a:t>
            </a:r>
            <a:r>
              <a:rPr lang="en-US" b="1" dirty="0">
                <a:solidFill>
                  <a:srgbClr val="FFFFFF"/>
                </a:solidFill>
              </a:rPr>
              <a:t> </a:t>
            </a:r>
            <a:r>
              <a:rPr lang="en-US" b="1" dirty="0" err="1">
                <a:solidFill>
                  <a:srgbClr val="FFFFFF"/>
                </a:solidFill>
              </a:rPr>
              <a:t>tasas</a:t>
            </a:r>
            <a:r>
              <a:rPr lang="en-US" b="1" dirty="0">
                <a:solidFill>
                  <a:srgbClr val="FFFFFF"/>
                </a:solidFill>
              </a:rPr>
              <a:t> de </a:t>
            </a:r>
            <a:r>
              <a:rPr lang="en-US" b="1" dirty="0" err="1">
                <a:solidFill>
                  <a:srgbClr val="FFFFFF"/>
                </a:solidFill>
              </a:rPr>
              <a:t>natalidad</a:t>
            </a:r>
            <a:r>
              <a:rPr lang="en-US" b="1" dirty="0">
                <a:solidFill>
                  <a:srgbClr val="FFFFFF"/>
                </a:solidFill>
              </a:rPr>
              <a:t> </a:t>
            </a:r>
            <a:r>
              <a:rPr lang="en-US" b="1" dirty="0" err="1">
                <a:solidFill>
                  <a:srgbClr val="FFFFFF"/>
                </a:solidFill>
              </a:rPr>
              <a:t>más</a:t>
            </a:r>
            <a:r>
              <a:rPr lang="en-US" b="1" dirty="0">
                <a:solidFill>
                  <a:srgbClr val="FFFFFF"/>
                </a:solidFill>
              </a:rPr>
              <a:t> </a:t>
            </a:r>
            <a:r>
              <a:rPr lang="en-US" b="1" dirty="0" err="1">
                <a:solidFill>
                  <a:srgbClr val="FFFFFF"/>
                </a:solidFill>
              </a:rPr>
              <a:t>bajas</a:t>
            </a:r>
            <a:r>
              <a:rPr lang="en-US" b="1" dirty="0">
                <a:solidFill>
                  <a:srgbClr val="FFFFFF"/>
                </a:solidFill>
              </a:rPr>
              <a:t> </a:t>
            </a:r>
            <a:r>
              <a:rPr lang="en-US" b="1" dirty="0" err="1">
                <a:solidFill>
                  <a:srgbClr val="FFFFFF"/>
                </a:solidFill>
              </a:rPr>
              <a:t>debido</a:t>
            </a:r>
            <a:r>
              <a:rPr lang="en-US" b="1" dirty="0">
                <a:solidFill>
                  <a:srgbClr val="FFFFFF"/>
                </a:solidFill>
              </a:rPr>
              <a:t> a :</a:t>
            </a:r>
          </a:p>
          <a:p>
            <a:pPr marL="342900" indent="-342900" algn="just">
              <a:buFont typeface="+mj-lt"/>
              <a:buAutoNum type="arabicPeriod"/>
            </a:pPr>
            <a:r>
              <a:rPr lang="en-US" b="1" dirty="0">
                <a:solidFill>
                  <a:srgbClr val="FFFFFF"/>
                </a:solidFill>
              </a:rPr>
              <a:t>Los </a:t>
            </a:r>
            <a:r>
              <a:rPr lang="en-US" b="1" dirty="0" err="1">
                <a:solidFill>
                  <a:srgbClr val="FFFFFF"/>
                </a:solidFill>
              </a:rPr>
              <a:t>jóvenes</a:t>
            </a:r>
            <a:r>
              <a:rPr lang="en-US" b="1" dirty="0">
                <a:solidFill>
                  <a:srgbClr val="FFFFFF"/>
                </a:solidFill>
              </a:rPr>
              <a:t> </a:t>
            </a:r>
            <a:r>
              <a:rPr lang="en-US" b="1" dirty="0" err="1">
                <a:solidFill>
                  <a:srgbClr val="FFFFFF"/>
                </a:solidFill>
              </a:rPr>
              <a:t>estudian</a:t>
            </a:r>
            <a:r>
              <a:rPr lang="en-US" b="1" dirty="0">
                <a:solidFill>
                  <a:srgbClr val="FFFFFF"/>
                </a:solidFill>
              </a:rPr>
              <a:t> </a:t>
            </a:r>
            <a:r>
              <a:rPr lang="en-US" b="1" dirty="0" err="1">
                <a:solidFill>
                  <a:srgbClr val="FFFFFF"/>
                </a:solidFill>
              </a:rPr>
              <a:t>más</a:t>
            </a:r>
            <a:r>
              <a:rPr lang="en-US" b="1" dirty="0">
                <a:solidFill>
                  <a:srgbClr val="FFFFFF"/>
                </a:solidFill>
              </a:rPr>
              <a:t> </a:t>
            </a:r>
            <a:r>
              <a:rPr lang="en-US" b="1" dirty="0" err="1">
                <a:solidFill>
                  <a:srgbClr val="FFFFFF"/>
                </a:solidFill>
              </a:rPr>
              <a:t>tiempo</a:t>
            </a:r>
            <a:r>
              <a:rPr lang="en-US" b="1" dirty="0">
                <a:solidFill>
                  <a:srgbClr val="FFFFFF"/>
                </a:solidFill>
              </a:rPr>
              <a:t> y </a:t>
            </a:r>
            <a:r>
              <a:rPr lang="en-US" b="1" dirty="0" err="1">
                <a:solidFill>
                  <a:srgbClr val="FFFFFF"/>
                </a:solidFill>
              </a:rPr>
              <a:t>retrasan</a:t>
            </a:r>
            <a:r>
              <a:rPr lang="en-US" b="1" dirty="0">
                <a:solidFill>
                  <a:srgbClr val="FFFFFF"/>
                </a:solidFill>
              </a:rPr>
              <a:t> </a:t>
            </a:r>
            <a:r>
              <a:rPr lang="en-US" b="1" dirty="0" err="1">
                <a:solidFill>
                  <a:srgbClr val="FFFFFF"/>
                </a:solidFill>
              </a:rPr>
              <a:t>su</a:t>
            </a:r>
            <a:r>
              <a:rPr lang="en-US" b="1" dirty="0">
                <a:solidFill>
                  <a:srgbClr val="FFFFFF"/>
                </a:solidFill>
              </a:rPr>
              <a:t> decision de </a:t>
            </a:r>
            <a:r>
              <a:rPr lang="en-US" b="1" dirty="0" err="1">
                <a:solidFill>
                  <a:srgbClr val="FFFFFF"/>
                </a:solidFill>
              </a:rPr>
              <a:t>tener</a:t>
            </a:r>
            <a:r>
              <a:rPr lang="en-US" b="1" dirty="0">
                <a:solidFill>
                  <a:srgbClr val="FFFFFF"/>
                </a:solidFill>
              </a:rPr>
              <a:t> </a:t>
            </a:r>
            <a:r>
              <a:rPr lang="en-US" b="1" dirty="0" err="1">
                <a:solidFill>
                  <a:srgbClr val="FFFFFF"/>
                </a:solidFill>
              </a:rPr>
              <a:t>hijos</a:t>
            </a:r>
            <a:r>
              <a:rPr lang="en-US" b="1" dirty="0">
                <a:solidFill>
                  <a:srgbClr val="FFFFFF"/>
                </a:solidFill>
              </a:rPr>
              <a:t>.</a:t>
            </a:r>
          </a:p>
          <a:p>
            <a:pPr marL="342900" indent="-342900" algn="just">
              <a:buFont typeface="+mj-lt"/>
              <a:buAutoNum type="arabicPeriod"/>
            </a:pPr>
            <a:r>
              <a:rPr lang="en-US" b="1" dirty="0">
                <a:solidFill>
                  <a:srgbClr val="FFFFFF"/>
                </a:solidFill>
              </a:rPr>
              <a:t>Los </a:t>
            </a:r>
            <a:r>
              <a:rPr lang="en-US" b="1" dirty="0" err="1">
                <a:solidFill>
                  <a:srgbClr val="FFFFFF"/>
                </a:solidFill>
              </a:rPr>
              <a:t>miembros</a:t>
            </a:r>
            <a:r>
              <a:rPr lang="en-US" b="1" dirty="0">
                <a:solidFill>
                  <a:srgbClr val="FFFFFF"/>
                </a:solidFill>
              </a:rPr>
              <a:t> de la pareja </a:t>
            </a:r>
            <a:r>
              <a:rPr lang="en-US" b="1" dirty="0" err="1">
                <a:solidFill>
                  <a:srgbClr val="FFFFFF"/>
                </a:solidFill>
              </a:rPr>
              <a:t>trabajan</a:t>
            </a:r>
            <a:r>
              <a:rPr lang="en-US" b="1" dirty="0">
                <a:solidFill>
                  <a:srgbClr val="FFFFFF"/>
                </a:solidFill>
              </a:rPr>
              <a:t> </a:t>
            </a:r>
            <a:r>
              <a:rPr lang="en-US" b="1" dirty="0" err="1">
                <a:solidFill>
                  <a:srgbClr val="FFFFFF"/>
                </a:solidFill>
              </a:rPr>
              <a:t>fuera</a:t>
            </a:r>
            <a:r>
              <a:rPr lang="en-US" b="1" dirty="0">
                <a:solidFill>
                  <a:srgbClr val="FFFFFF"/>
                </a:solidFill>
              </a:rPr>
              <a:t> de casa lo que </a:t>
            </a:r>
            <a:r>
              <a:rPr lang="en-US" b="1" dirty="0" err="1">
                <a:solidFill>
                  <a:srgbClr val="FFFFFF"/>
                </a:solidFill>
              </a:rPr>
              <a:t>resta</a:t>
            </a:r>
            <a:r>
              <a:rPr lang="en-US" b="1" dirty="0">
                <a:solidFill>
                  <a:srgbClr val="FFFFFF"/>
                </a:solidFill>
              </a:rPr>
              <a:t> </a:t>
            </a:r>
            <a:r>
              <a:rPr lang="en-US" b="1" dirty="0" err="1">
                <a:solidFill>
                  <a:srgbClr val="FFFFFF"/>
                </a:solidFill>
              </a:rPr>
              <a:t>tiempo</a:t>
            </a:r>
            <a:r>
              <a:rPr lang="en-US" b="1" dirty="0">
                <a:solidFill>
                  <a:srgbClr val="FFFFFF"/>
                </a:solidFill>
              </a:rPr>
              <a:t> para </a:t>
            </a:r>
            <a:r>
              <a:rPr lang="en-US" b="1" dirty="0" err="1">
                <a:solidFill>
                  <a:srgbClr val="FFFFFF"/>
                </a:solidFill>
              </a:rPr>
              <a:t>atender</a:t>
            </a:r>
            <a:r>
              <a:rPr lang="en-US" b="1" dirty="0">
                <a:solidFill>
                  <a:srgbClr val="FFFFFF"/>
                </a:solidFill>
              </a:rPr>
              <a:t> a los </a:t>
            </a:r>
            <a:r>
              <a:rPr lang="en-US" b="1" dirty="0" err="1">
                <a:solidFill>
                  <a:srgbClr val="FFFFFF"/>
                </a:solidFill>
              </a:rPr>
              <a:t>hijos</a:t>
            </a:r>
            <a:r>
              <a:rPr lang="en-US" b="1" dirty="0">
                <a:solidFill>
                  <a:srgbClr val="FFFFFF"/>
                </a:solidFill>
              </a:rPr>
              <a:t>.</a:t>
            </a:r>
          </a:p>
          <a:p>
            <a:pPr marL="342900" indent="-342900" algn="just">
              <a:buFont typeface="+mj-lt"/>
              <a:buAutoNum type="arabicPeriod"/>
            </a:pPr>
            <a:r>
              <a:rPr lang="en-US" b="1" dirty="0" err="1">
                <a:solidFill>
                  <a:srgbClr val="FFFFFF"/>
                </a:solidFill>
              </a:rPr>
              <a:t>Existe</a:t>
            </a:r>
            <a:r>
              <a:rPr lang="en-US" b="1" dirty="0">
                <a:solidFill>
                  <a:srgbClr val="FFFFFF"/>
                </a:solidFill>
              </a:rPr>
              <a:t> la </a:t>
            </a:r>
            <a:r>
              <a:rPr lang="en-US" b="1" dirty="0" err="1">
                <a:solidFill>
                  <a:srgbClr val="FFFFFF"/>
                </a:solidFill>
              </a:rPr>
              <a:t>creencia</a:t>
            </a:r>
            <a:r>
              <a:rPr lang="en-US" b="1" dirty="0">
                <a:solidFill>
                  <a:srgbClr val="FFFFFF"/>
                </a:solidFill>
              </a:rPr>
              <a:t> de que </a:t>
            </a:r>
            <a:r>
              <a:rPr lang="en-US" b="1" dirty="0" err="1">
                <a:solidFill>
                  <a:srgbClr val="FFFFFF"/>
                </a:solidFill>
              </a:rPr>
              <a:t>teniendo</a:t>
            </a:r>
            <a:r>
              <a:rPr lang="en-US" b="1" dirty="0">
                <a:solidFill>
                  <a:srgbClr val="FFFFFF"/>
                </a:solidFill>
              </a:rPr>
              <a:t> </a:t>
            </a:r>
            <a:r>
              <a:rPr lang="en-US" b="1" dirty="0" err="1">
                <a:solidFill>
                  <a:srgbClr val="FFFFFF"/>
                </a:solidFill>
              </a:rPr>
              <a:t>menos</a:t>
            </a:r>
            <a:r>
              <a:rPr lang="en-US" b="1" dirty="0">
                <a:solidFill>
                  <a:srgbClr val="FFFFFF"/>
                </a:solidFill>
              </a:rPr>
              <a:t> </a:t>
            </a:r>
            <a:r>
              <a:rPr lang="en-US" b="1" dirty="0" err="1">
                <a:solidFill>
                  <a:srgbClr val="FFFFFF"/>
                </a:solidFill>
              </a:rPr>
              <a:t>hijos</a:t>
            </a:r>
            <a:r>
              <a:rPr lang="en-US" b="1" dirty="0">
                <a:solidFill>
                  <a:srgbClr val="FFFFFF"/>
                </a:solidFill>
              </a:rPr>
              <a:t>,  </a:t>
            </a:r>
            <a:r>
              <a:rPr lang="en-US" b="1" dirty="0" err="1">
                <a:solidFill>
                  <a:srgbClr val="FFFFFF"/>
                </a:solidFill>
              </a:rPr>
              <a:t>estos</a:t>
            </a:r>
            <a:r>
              <a:rPr lang="en-US" b="1" dirty="0">
                <a:solidFill>
                  <a:srgbClr val="FFFFFF"/>
                </a:solidFill>
              </a:rPr>
              <a:t> </a:t>
            </a:r>
            <a:r>
              <a:rPr lang="en-US" b="1" dirty="0" err="1">
                <a:solidFill>
                  <a:srgbClr val="FFFFFF"/>
                </a:solidFill>
              </a:rPr>
              <a:t>podrán</a:t>
            </a:r>
            <a:r>
              <a:rPr lang="en-US" b="1" dirty="0">
                <a:solidFill>
                  <a:srgbClr val="FFFFFF"/>
                </a:solidFill>
              </a:rPr>
              <a:t> ser </a:t>
            </a:r>
            <a:r>
              <a:rPr lang="en-US" b="1" dirty="0" err="1">
                <a:solidFill>
                  <a:srgbClr val="FFFFFF"/>
                </a:solidFill>
              </a:rPr>
              <a:t>mejor</a:t>
            </a:r>
            <a:r>
              <a:rPr lang="en-US" b="1" dirty="0">
                <a:solidFill>
                  <a:srgbClr val="FFFFFF"/>
                </a:solidFill>
              </a:rPr>
              <a:t> </a:t>
            </a:r>
            <a:r>
              <a:rPr lang="en-US" b="1" dirty="0" err="1">
                <a:solidFill>
                  <a:srgbClr val="FFFFFF"/>
                </a:solidFill>
              </a:rPr>
              <a:t>atendidos</a:t>
            </a:r>
            <a:r>
              <a:rPr lang="en-US" b="1" dirty="0">
                <a:solidFill>
                  <a:srgbClr val="FFFFFF"/>
                </a:solidFill>
              </a:rPr>
              <a:t>.</a:t>
            </a:r>
          </a:p>
        </p:txBody>
      </p:sp>
    </p:spTree>
    <p:extLst>
      <p:ext uri="{BB962C8B-B14F-4D97-AF65-F5344CB8AC3E}">
        <p14:creationId xmlns:p14="http://schemas.microsoft.com/office/powerpoint/2010/main" val="129503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CF1799-7D03-40F0-8ACA-9EC224DC9E88}"/>
              </a:ext>
            </a:extLst>
          </p:cNvPr>
          <p:cNvSpPr>
            <a:spLocks noGrp="1"/>
          </p:cNvSpPr>
          <p:nvPr>
            <p:ph type="title"/>
          </p:nvPr>
        </p:nvSpPr>
        <p:spPr>
          <a:xfrm>
            <a:off x="707830" y="727823"/>
            <a:ext cx="3329150" cy="5402353"/>
          </a:xfrm>
        </p:spPr>
        <p:txBody>
          <a:bodyPr>
            <a:normAutofit/>
          </a:bodyPr>
          <a:lstStyle/>
          <a:p>
            <a:r>
              <a:rPr lang="en-US" sz="2600" b="1"/>
              <a:t>CARACTERÍSTICAS DE LA POBLACIÓN</a:t>
            </a:r>
          </a:p>
        </p:txBody>
      </p:sp>
      <p:sp>
        <p:nvSpPr>
          <p:cNvPr id="3" name="Marcador de contenido 2">
            <a:extLst>
              <a:ext uri="{FF2B5EF4-FFF2-40B4-BE49-F238E27FC236}">
                <a16:creationId xmlns:a16="http://schemas.microsoft.com/office/drawing/2014/main" id="{2F12E8C4-F263-4BB3-AF01-AB4F1BD92DF9}"/>
              </a:ext>
            </a:extLst>
          </p:cNvPr>
          <p:cNvSpPr>
            <a:spLocks noGrp="1"/>
          </p:cNvSpPr>
          <p:nvPr>
            <p:ph idx="1"/>
          </p:nvPr>
        </p:nvSpPr>
        <p:spPr>
          <a:xfrm>
            <a:off x="4036980" y="727823"/>
            <a:ext cx="7412476" cy="3649624"/>
          </a:xfrm>
        </p:spPr>
        <p:txBody>
          <a:bodyPr>
            <a:normAutofit/>
          </a:bodyPr>
          <a:lstStyle/>
          <a:p>
            <a:pPr marL="0" indent="0">
              <a:buNone/>
            </a:pPr>
            <a:r>
              <a:rPr lang="en-US" b="1" dirty="0">
                <a:solidFill>
                  <a:srgbClr val="FF0000"/>
                </a:solidFill>
              </a:rPr>
              <a:t>MOTALIDAD es el </a:t>
            </a:r>
            <a:r>
              <a:rPr lang="en-US" b="1" dirty="0" err="1">
                <a:solidFill>
                  <a:srgbClr val="FF0000"/>
                </a:solidFill>
              </a:rPr>
              <a:t>número</a:t>
            </a:r>
            <a:r>
              <a:rPr lang="en-US" b="1" dirty="0">
                <a:solidFill>
                  <a:srgbClr val="FF0000"/>
                </a:solidFill>
              </a:rPr>
              <a:t> de personas </a:t>
            </a:r>
            <a:r>
              <a:rPr lang="en-US" b="1" dirty="0" err="1">
                <a:solidFill>
                  <a:srgbClr val="FF0000"/>
                </a:solidFill>
              </a:rPr>
              <a:t>fallecidas</a:t>
            </a:r>
            <a:r>
              <a:rPr lang="en-US" b="1" dirty="0">
                <a:solidFill>
                  <a:srgbClr val="FF0000"/>
                </a:solidFill>
              </a:rPr>
              <a:t> </a:t>
            </a:r>
            <a:r>
              <a:rPr lang="en-US" b="1" dirty="0" err="1">
                <a:solidFill>
                  <a:srgbClr val="FF0000"/>
                </a:solidFill>
              </a:rPr>
              <a:t>en</a:t>
            </a:r>
            <a:r>
              <a:rPr lang="en-US" b="1" dirty="0">
                <a:solidFill>
                  <a:srgbClr val="FF0000"/>
                </a:solidFill>
              </a:rPr>
              <a:t> un </a:t>
            </a:r>
            <a:r>
              <a:rPr lang="en-US" b="1" dirty="0" err="1">
                <a:solidFill>
                  <a:srgbClr val="FF0000"/>
                </a:solidFill>
              </a:rPr>
              <a:t>lugar</a:t>
            </a:r>
            <a:r>
              <a:rPr lang="en-US" b="1" dirty="0">
                <a:solidFill>
                  <a:srgbClr val="FF0000"/>
                </a:solidFill>
              </a:rPr>
              <a:t>  </a:t>
            </a:r>
            <a:r>
              <a:rPr lang="en-US" b="1" dirty="0" err="1">
                <a:solidFill>
                  <a:srgbClr val="FF0000"/>
                </a:solidFill>
              </a:rPr>
              <a:t>determinado</a:t>
            </a:r>
            <a:r>
              <a:rPr lang="en-US" b="1" dirty="0">
                <a:solidFill>
                  <a:srgbClr val="FF0000"/>
                </a:solidFill>
              </a:rPr>
              <a:t> </a:t>
            </a:r>
            <a:r>
              <a:rPr lang="en-US" b="1" dirty="0" err="1">
                <a:solidFill>
                  <a:srgbClr val="FF0000"/>
                </a:solidFill>
              </a:rPr>
              <a:t>durante</a:t>
            </a:r>
            <a:r>
              <a:rPr lang="en-US" b="1" dirty="0">
                <a:solidFill>
                  <a:srgbClr val="FF0000"/>
                </a:solidFill>
              </a:rPr>
              <a:t> un </a:t>
            </a:r>
            <a:r>
              <a:rPr lang="en-US" b="1" dirty="0" err="1">
                <a:solidFill>
                  <a:srgbClr val="FF0000"/>
                </a:solidFill>
              </a:rPr>
              <a:t>año</a:t>
            </a:r>
            <a:r>
              <a:rPr lang="en-US" b="1" dirty="0">
                <a:solidFill>
                  <a:srgbClr val="FF0000"/>
                </a:solidFill>
              </a:rPr>
              <a:t>.</a:t>
            </a:r>
          </a:p>
          <a:p>
            <a:pPr marL="0" indent="0">
              <a:buNone/>
            </a:pPr>
            <a:endParaRPr lang="en-US" b="1" dirty="0">
              <a:solidFill>
                <a:srgbClr val="FF0000"/>
              </a:solidFill>
            </a:endParaRPr>
          </a:p>
          <a:p>
            <a:pPr marL="0" indent="0">
              <a:buNone/>
            </a:pPr>
            <a:endParaRPr lang="en-US" b="1" dirty="0">
              <a:solidFill>
                <a:srgbClr val="FF0000"/>
              </a:solidFill>
            </a:endParaRPr>
          </a:p>
          <a:p>
            <a:pPr marL="0" indent="0">
              <a:buNone/>
            </a:pPr>
            <a:r>
              <a:rPr lang="en-US" b="1" dirty="0">
                <a:solidFill>
                  <a:srgbClr val="FF0000"/>
                </a:solidFill>
              </a:rPr>
              <a:t>TASA DE MORTALIDAD </a:t>
            </a:r>
            <a:r>
              <a:rPr lang="en-US" b="1" dirty="0" err="1">
                <a:solidFill>
                  <a:srgbClr val="FF0000"/>
                </a:solidFill>
              </a:rPr>
              <a:t>sirve</a:t>
            </a:r>
            <a:r>
              <a:rPr lang="en-US" b="1" dirty="0">
                <a:solidFill>
                  <a:srgbClr val="FF0000"/>
                </a:solidFill>
              </a:rPr>
              <a:t> para </a:t>
            </a:r>
            <a:r>
              <a:rPr lang="en-US" b="1" dirty="0" err="1">
                <a:solidFill>
                  <a:srgbClr val="FF0000"/>
                </a:solidFill>
              </a:rPr>
              <a:t>conocer</a:t>
            </a:r>
            <a:r>
              <a:rPr lang="en-US" b="1" dirty="0">
                <a:solidFill>
                  <a:srgbClr val="FF0000"/>
                </a:solidFill>
              </a:rPr>
              <a:t> </a:t>
            </a:r>
            <a:r>
              <a:rPr lang="en-US" b="1" dirty="0" err="1">
                <a:solidFill>
                  <a:srgbClr val="FF0000"/>
                </a:solidFill>
              </a:rPr>
              <a:t>si</a:t>
            </a:r>
            <a:r>
              <a:rPr lang="en-US" b="1" dirty="0">
                <a:solidFill>
                  <a:srgbClr val="FF0000"/>
                </a:solidFill>
              </a:rPr>
              <a:t> los </a:t>
            </a:r>
            <a:r>
              <a:rPr lang="en-US" b="1" dirty="0" err="1">
                <a:solidFill>
                  <a:srgbClr val="FF0000"/>
                </a:solidFill>
              </a:rPr>
              <a:t>fallecimientos</a:t>
            </a:r>
            <a:r>
              <a:rPr lang="en-US" b="1" dirty="0">
                <a:solidFill>
                  <a:srgbClr val="FF0000"/>
                </a:solidFill>
              </a:rPr>
              <a:t> </a:t>
            </a:r>
          </a:p>
          <a:p>
            <a:pPr marL="0" indent="0">
              <a:buNone/>
            </a:pPr>
            <a:r>
              <a:rPr lang="en-US" b="1" dirty="0">
                <a:solidFill>
                  <a:srgbClr val="FF0000"/>
                </a:solidFill>
              </a:rPr>
              <a:t>son </a:t>
            </a:r>
            <a:r>
              <a:rPr lang="en-US" b="1" dirty="0" err="1">
                <a:solidFill>
                  <a:srgbClr val="FF0000"/>
                </a:solidFill>
              </a:rPr>
              <a:t>muchos</a:t>
            </a:r>
            <a:r>
              <a:rPr lang="en-US" b="1" dirty="0">
                <a:solidFill>
                  <a:srgbClr val="FF0000"/>
                </a:solidFill>
              </a:rPr>
              <a:t> o </a:t>
            </a:r>
            <a:r>
              <a:rPr lang="en-US" b="1" dirty="0" err="1">
                <a:solidFill>
                  <a:srgbClr val="FF0000"/>
                </a:solidFill>
              </a:rPr>
              <a:t>pocos</a:t>
            </a:r>
            <a:r>
              <a:rPr lang="en-US" b="1" dirty="0">
                <a:solidFill>
                  <a:srgbClr val="FF0000"/>
                </a:solidFill>
              </a:rPr>
              <a:t> </a:t>
            </a:r>
            <a:r>
              <a:rPr lang="en-US" b="1" dirty="0" err="1">
                <a:solidFill>
                  <a:srgbClr val="FF0000"/>
                </a:solidFill>
              </a:rPr>
              <a:t>en</a:t>
            </a:r>
            <a:r>
              <a:rPr lang="en-US" b="1" dirty="0">
                <a:solidFill>
                  <a:srgbClr val="FF0000"/>
                </a:solidFill>
              </a:rPr>
              <a:t> </a:t>
            </a:r>
            <a:r>
              <a:rPr lang="en-US" b="1" dirty="0" err="1">
                <a:solidFill>
                  <a:srgbClr val="FF0000"/>
                </a:solidFill>
              </a:rPr>
              <a:t>relación</a:t>
            </a:r>
            <a:r>
              <a:rPr lang="en-US" b="1" dirty="0">
                <a:solidFill>
                  <a:srgbClr val="FF0000"/>
                </a:solidFill>
              </a:rPr>
              <a:t> a la población total . </a:t>
            </a:r>
          </a:p>
          <a:p>
            <a:pPr marL="0" indent="0" algn="just">
              <a:buNone/>
            </a:pPr>
            <a:r>
              <a:rPr lang="en-US" b="1" dirty="0">
                <a:solidFill>
                  <a:srgbClr val="FF0000"/>
                </a:solidFill>
              </a:rPr>
              <a:t>Se </a:t>
            </a:r>
            <a:r>
              <a:rPr lang="en-US" b="1" dirty="0" err="1">
                <a:solidFill>
                  <a:srgbClr val="FF0000"/>
                </a:solidFill>
              </a:rPr>
              <a:t>calcula</a:t>
            </a:r>
            <a:r>
              <a:rPr lang="en-US" b="1" dirty="0">
                <a:solidFill>
                  <a:srgbClr val="FF0000"/>
                </a:solidFill>
              </a:rPr>
              <a:t> con la </a:t>
            </a:r>
            <a:r>
              <a:rPr lang="en-US" b="1" dirty="0" err="1">
                <a:solidFill>
                  <a:srgbClr val="FF0000"/>
                </a:solidFill>
              </a:rPr>
              <a:t>siguiente</a:t>
            </a:r>
            <a:r>
              <a:rPr lang="en-US" b="1" dirty="0">
                <a:solidFill>
                  <a:srgbClr val="FF0000"/>
                </a:solidFill>
              </a:rPr>
              <a:t> formula:</a:t>
            </a:r>
          </a:p>
          <a:p>
            <a:pPr marL="0" indent="0">
              <a:buNone/>
            </a:pPr>
            <a:endParaRPr lang="en-US" b="1" dirty="0"/>
          </a:p>
          <a:p>
            <a:pPr marL="0" indent="0">
              <a:buNone/>
            </a:pPr>
            <a:endParaRPr lang="en-US" b="1" dirty="0"/>
          </a:p>
        </p:txBody>
      </p:sp>
      <p:pic>
        <p:nvPicPr>
          <p:cNvPr id="8194" name="Picture 2" descr="Didacta-Sociales: Tema 2º La dinámica natural de la población">
            <a:extLst>
              <a:ext uri="{FF2B5EF4-FFF2-40B4-BE49-F238E27FC236}">
                <a16:creationId xmlns:a16="http://schemas.microsoft.com/office/drawing/2014/main" id="{E9D76216-2A9B-4F89-AC86-4180FD80A74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40474" y="4755745"/>
            <a:ext cx="6713323" cy="157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89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8ADE1F-E790-4387-BD52-0284AECD06C7}"/>
              </a:ext>
            </a:extLst>
          </p:cNvPr>
          <p:cNvSpPr>
            <a:spLocks noGrp="1"/>
          </p:cNvSpPr>
          <p:nvPr>
            <p:ph type="title"/>
          </p:nvPr>
        </p:nvSpPr>
        <p:spPr>
          <a:xfrm>
            <a:off x="6579450" y="727627"/>
            <a:ext cx="4957553" cy="1645920"/>
          </a:xfrm>
        </p:spPr>
        <p:txBody>
          <a:bodyPr>
            <a:normAutofit/>
          </a:bodyPr>
          <a:lstStyle/>
          <a:p>
            <a:r>
              <a:rPr lang="en-US" sz="4100" b="1" dirty="0"/>
              <a:t>CARACTERÍSTICAS DE LA POBLACIÓN</a:t>
            </a:r>
          </a:p>
        </p:txBody>
      </p:sp>
      <p:sp>
        <p:nvSpPr>
          <p:cNvPr id="19" name="Rectangle 8">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20" name="Rectangle 10">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3" name="Marcador de contenido 2">
            <a:extLst>
              <a:ext uri="{FF2B5EF4-FFF2-40B4-BE49-F238E27FC236}">
                <a16:creationId xmlns:a16="http://schemas.microsoft.com/office/drawing/2014/main" id="{F0D261C6-C34E-4E2D-B795-8F857DF18D64}"/>
              </a:ext>
            </a:extLst>
          </p:cNvPr>
          <p:cNvSpPr>
            <a:spLocks noGrp="1"/>
          </p:cNvSpPr>
          <p:nvPr>
            <p:ph idx="1"/>
          </p:nvPr>
        </p:nvSpPr>
        <p:spPr>
          <a:xfrm>
            <a:off x="6579450" y="2538919"/>
            <a:ext cx="4957554" cy="3496120"/>
          </a:xfrm>
        </p:spPr>
        <p:txBody>
          <a:bodyPr>
            <a:normAutofit/>
          </a:bodyPr>
          <a:lstStyle/>
          <a:p>
            <a:pPr marL="0" indent="0">
              <a:lnSpc>
                <a:spcPct val="90000"/>
              </a:lnSpc>
              <a:buNone/>
            </a:pPr>
            <a:r>
              <a:rPr lang="en-US" sz="1400" b="1" dirty="0">
                <a:solidFill>
                  <a:srgbClr val="FF0000"/>
                </a:solidFill>
              </a:rPr>
              <a:t>Las </a:t>
            </a:r>
            <a:r>
              <a:rPr lang="en-US" sz="1400" b="1" dirty="0" err="1">
                <a:solidFill>
                  <a:srgbClr val="FF0000"/>
                </a:solidFill>
              </a:rPr>
              <a:t>tasas</a:t>
            </a:r>
            <a:r>
              <a:rPr lang="en-US" sz="1400" b="1" dirty="0">
                <a:solidFill>
                  <a:srgbClr val="FF0000"/>
                </a:solidFill>
              </a:rPr>
              <a:t> de </a:t>
            </a:r>
            <a:r>
              <a:rPr lang="en-US" sz="1400" b="1" dirty="0" err="1">
                <a:solidFill>
                  <a:srgbClr val="FF0000"/>
                </a:solidFill>
              </a:rPr>
              <a:t>mortalidad</a:t>
            </a:r>
            <a:r>
              <a:rPr lang="en-US" sz="1400" b="1" dirty="0">
                <a:solidFill>
                  <a:srgbClr val="FF0000"/>
                </a:solidFill>
              </a:rPr>
              <a:t> </a:t>
            </a:r>
            <a:r>
              <a:rPr lang="en-US" sz="1400" b="1" dirty="0" err="1">
                <a:solidFill>
                  <a:srgbClr val="FF0000"/>
                </a:solidFill>
              </a:rPr>
              <a:t>varían</a:t>
            </a:r>
            <a:r>
              <a:rPr lang="en-US" sz="1400" b="1" dirty="0">
                <a:solidFill>
                  <a:srgbClr val="FF0000"/>
                </a:solidFill>
              </a:rPr>
              <a:t> </a:t>
            </a:r>
            <a:r>
              <a:rPr lang="en-US" sz="1400" b="1" dirty="0" err="1">
                <a:solidFill>
                  <a:srgbClr val="FF0000"/>
                </a:solidFill>
              </a:rPr>
              <a:t>mucho</a:t>
            </a:r>
            <a:r>
              <a:rPr lang="en-US" sz="1400" b="1" dirty="0">
                <a:solidFill>
                  <a:srgbClr val="FF0000"/>
                </a:solidFill>
              </a:rPr>
              <a:t> de </a:t>
            </a:r>
            <a:r>
              <a:rPr lang="en-US" sz="1400" b="1" dirty="0" err="1">
                <a:solidFill>
                  <a:srgbClr val="FF0000"/>
                </a:solidFill>
              </a:rPr>
              <a:t>unos</a:t>
            </a:r>
            <a:r>
              <a:rPr lang="en-US" sz="1400" b="1" dirty="0">
                <a:solidFill>
                  <a:srgbClr val="FF0000"/>
                </a:solidFill>
              </a:rPr>
              <a:t> </a:t>
            </a:r>
            <a:r>
              <a:rPr lang="en-US" sz="1400" b="1" dirty="0" err="1">
                <a:solidFill>
                  <a:srgbClr val="FF0000"/>
                </a:solidFill>
              </a:rPr>
              <a:t>lugares</a:t>
            </a:r>
            <a:r>
              <a:rPr lang="en-US" sz="1400" b="1" dirty="0">
                <a:solidFill>
                  <a:srgbClr val="FF0000"/>
                </a:solidFill>
              </a:rPr>
              <a:t> a </a:t>
            </a:r>
            <a:r>
              <a:rPr lang="en-US" sz="1400" b="1" dirty="0" err="1">
                <a:solidFill>
                  <a:srgbClr val="FF0000"/>
                </a:solidFill>
              </a:rPr>
              <a:t>otros</a:t>
            </a:r>
            <a:r>
              <a:rPr lang="en-US" sz="1400" b="1" dirty="0">
                <a:solidFill>
                  <a:srgbClr val="FF0000"/>
                </a:solidFill>
              </a:rPr>
              <a:t>:</a:t>
            </a:r>
          </a:p>
          <a:p>
            <a:pPr marL="342900" indent="-342900">
              <a:lnSpc>
                <a:spcPct val="90000"/>
              </a:lnSpc>
              <a:buFont typeface="+mj-lt"/>
              <a:buAutoNum type="arabicPeriod"/>
            </a:pPr>
            <a:r>
              <a:rPr lang="en-US" sz="1400" b="1" dirty="0" err="1">
                <a:solidFill>
                  <a:srgbClr val="FF0000"/>
                </a:solidFill>
              </a:rPr>
              <a:t>En</a:t>
            </a:r>
            <a:r>
              <a:rPr lang="en-US" sz="1400" b="1" dirty="0">
                <a:solidFill>
                  <a:srgbClr val="FF0000"/>
                </a:solidFill>
              </a:rPr>
              <a:t> los </a:t>
            </a:r>
            <a:r>
              <a:rPr lang="en-US" sz="1400" b="1" dirty="0" err="1">
                <a:solidFill>
                  <a:srgbClr val="FF0000"/>
                </a:solidFill>
              </a:rPr>
              <a:t>países</a:t>
            </a:r>
            <a:r>
              <a:rPr lang="en-US" sz="1400" b="1" dirty="0">
                <a:solidFill>
                  <a:srgbClr val="FF0000"/>
                </a:solidFill>
              </a:rPr>
              <a:t> </a:t>
            </a:r>
            <a:r>
              <a:rPr lang="en-US" sz="1400" b="1" dirty="0" err="1">
                <a:solidFill>
                  <a:srgbClr val="FF0000"/>
                </a:solidFill>
              </a:rPr>
              <a:t>menos</a:t>
            </a:r>
            <a:r>
              <a:rPr lang="en-US" sz="1400" b="1" dirty="0">
                <a:solidFill>
                  <a:srgbClr val="FF0000"/>
                </a:solidFill>
              </a:rPr>
              <a:t> </a:t>
            </a:r>
            <a:r>
              <a:rPr lang="en-US" sz="1400" b="1" dirty="0" err="1">
                <a:solidFill>
                  <a:srgbClr val="FF0000"/>
                </a:solidFill>
              </a:rPr>
              <a:t>desarrollados</a:t>
            </a:r>
            <a:r>
              <a:rPr lang="en-US" sz="1400" b="1" dirty="0">
                <a:solidFill>
                  <a:srgbClr val="FF0000"/>
                </a:solidFill>
              </a:rPr>
              <a:t> </a:t>
            </a:r>
            <a:r>
              <a:rPr lang="en-US" sz="1400" b="1" dirty="0" err="1">
                <a:solidFill>
                  <a:srgbClr val="FF0000"/>
                </a:solidFill>
              </a:rPr>
              <a:t>suele</a:t>
            </a:r>
            <a:r>
              <a:rPr lang="en-US" sz="1400" b="1" dirty="0">
                <a:solidFill>
                  <a:srgbClr val="FF0000"/>
                </a:solidFill>
              </a:rPr>
              <a:t> ser </a:t>
            </a:r>
            <a:r>
              <a:rPr lang="en-US" sz="1400" b="1" dirty="0" err="1">
                <a:solidFill>
                  <a:srgbClr val="FF0000"/>
                </a:solidFill>
              </a:rPr>
              <a:t>más</a:t>
            </a:r>
            <a:r>
              <a:rPr lang="en-US" sz="1400" b="1" dirty="0">
                <a:solidFill>
                  <a:srgbClr val="FF0000"/>
                </a:solidFill>
              </a:rPr>
              <a:t> </a:t>
            </a:r>
            <a:r>
              <a:rPr lang="en-US" sz="1400" b="1" dirty="0" err="1">
                <a:solidFill>
                  <a:srgbClr val="FF0000"/>
                </a:solidFill>
              </a:rPr>
              <a:t>alta</a:t>
            </a:r>
            <a:r>
              <a:rPr lang="en-US" sz="1400" b="1" dirty="0">
                <a:solidFill>
                  <a:srgbClr val="FF0000"/>
                </a:solidFill>
              </a:rPr>
              <a:t>  por </a:t>
            </a:r>
            <a:r>
              <a:rPr lang="en-US" sz="1400" b="1" dirty="0" err="1">
                <a:solidFill>
                  <a:srgbClr val="FF0000"/>
                </a:solidFill>
              </a:rPr>
              <a:t>varios</a:t>
            </a:r>
            <a:r>
              <a:rPr lang="en-US" sz="1400" b="1" dirty="0">
                <a:solidFill>
                  <a:srgbClr val="FF0000"/>
                </a:solidFill>
              </a:rPr>
              <a:t> </a:t>
            </a:r>
            <a:r>
              <a:rPr lang="en-US" sz="1400" b="1" dirty="0" err="1">
                <a:solidFill>
                  <a:srgbClr val="FF0000"/>
                </a:solidFill>
              </a:rPr>
              <a:t>factores</a:t>
            </a:r>
            <a:r>
              <a:rPr lang="en-US" sz="1400" b="1" dirty="0">
                <a:solidFill>
                  <a:srgbClr val="FF0000"/>
                </a:solidFill>
              </a:rPr>
              <a:t>:</a:t>
            </a:r>
          </a:p>
          <a:p>
            <a:pPr>
              <a:lnSpc>
                <a:spcPct val="90000"/>
              </a:lnSpc>
              <a:buFont typeface="Arial" panose="020B0604020202020204" pitchFamily="34" charset="0"/>
              <a:buChar char="•"/>
            </a:pPr>
            <a:r>
              <a:rPr lang="en-US" sz="1400" b="1" dirty="0">
                <a:solidFill>
                  <a:srgbClr val="FF0000"/>
                </a:solidFill>
              </a:rPr>
              <a:t>      </a:t>
            </a:r>
            <a:r>
              <a:rPr lang="en-US" sz="1400" b="1" dirty="0" err="1">
                <a:solidFill>
                  <a:srgbClr val="FF0000"/>
                </a:solidFill>
              </a:rPr>
              <a:t>Económicos</a:t>
            </a:r>
            <a:r>
              <a:rPr lang="en-US" sz="1400" b="1" dirty="0">
                <a:solidFill>
                  <a:srgbClr val="FF0000"/>
                </a:solidFill>
              </a:rPr>
              <a:t>: </a:t>
            </a:r>
            <a:r>
              <a:rPr lang="en-US" sz="1400" b="1" dirty="0" err="1">
                <a:solidFill>
                  <a:srgbClr val="FF0000"/>
                </a:solidFill>
              </a:rPr>
              <a:t>escasez</a:t>
            </a:r>
            <a:r>
              <a:rPr lang="en-US" sz="1400" b="1" dirty="0">
                <a:solidFill>
                  <a:srgbClr val="FF0000"/>
                </a:solidFill>
              </a:rPr>
              <a:t> de </a:t>
            </a:r>
            <a:r>
              <a:rPr lang="en-US" sz="1400" b="1" dirty="0" err="1">
                <a:solidFill>
                  <a:srgbClr val="FF0000"/>
                </a:solidFill>
              </a:rPr>
              <a:t>alimentos</a:t>
            </a:r>
            <a:r>
              <a:rPr lang="en-US" sz="1400" b="1" dirty="0">
                <a:solidFill>
                  <a:srgbClr val="FF0000"/>
                </a:solidFill>
              </a:rPr>
              <a:t> y de </a:t>
            </a:r>
            <a:r>
              <a:rPr lang="en-US" sz="1400" b="1" dirty="0" err="1">
                <a:solidFill>
                  <a:srgbClr val="FF0000"/>
                </a:solidFill>
              </a:rPr>
              <a:t>recursos</a:t>
            </a:r>
            <a:r>
              <a:rPr lang="en-US" sz="1400" b="1" dirty="0">
                <a:solidFill>
                  <a:srgbClr val="FF0000"/>
                </a:solidFill>
              </a:rPr>
              <a:t> </a:t>
            </a:r>
            <a:r>
              <a:rPr lang="en-US" sz="1400" b="1" dirty="0" err="1">
                <a:solidFill>
                  <a:srgbClr val="FF0000"/>
                </a:solidFill>
              </a:rPr>
              <a:t>sanitarios</a:t>
            </a:r>
            <a:r>
              <a:rPr lang="en-US" sz="1400" b="1" dirty="0">
                <a:solidFill>
                  <a:srgbClr val="FF0000"/>
                </a:solidFill>
              </a:rPr>
              <a:t>.</a:t>
            </a:r>
          </a:p>
          <a:p>
            <a:pPr>
              <a:lnSpc>
                <a:spcPct val="90000"/>
              </a:lnSpc>
              <a:buFont typeface="Arial" panose="020B0604020202020204" pitchFamily="34" charset="0"/>
              <a:buChar char="•"/>
            </a:pPr>
            <a:r>
              <a:rPr lang="en-US" sz="1400" b="1" dirty="0">
                <a:solidFill>
                  <a:srgbClr val="FF0000"/>
                </a:solidFill>
              </a:rPr>
              <a:t>      </a:t>
            </a:r>
            <a:r>
              <a:rPr lang="en-US" sz="1400" b="1" dirty="0" err="1">
                <a:solidFill>
                  <a:srgbClr val="FF0000"/>
                </a:solidFill>
              </a:rPr>
              <a:t>Guerras</a:t>
            </a:r>
            <a:r>
              <a:rPr lang="en-US" sz="1400" b="1" dirty="0">
                <a:solidFill>
                  <a:srgbClr val="FF0000"/>
                </a:solidFill>
              </a:rPr>
              <a:t>, </a:t>
            </a:r>
            <a:r>
              <a:rPr lang="en-US" sz="1400" b="1" dirty="0" err="1">
                <a:solidFill>
                  <a:srgbClr val="FF0000"/>
                </a:solidFill>
              </a:rPr>
              <a:t>epidemias</a:t>
            </a:r>
            <a:r>
              <a:rPr lang="en-US" sz="1400" b="1" dirty="0">
                <a:solidFill>
                  <a:srgbClr val="FF0000"/>
                </a:solidFill>
              </a:rPr>
              <a:t>, </a:t>
            </a:r>
            <a:r>
              <a:rPr lang="en-US" sz="1400" b="1" dirty="0" err="1">
                <a:solidFill>
                  <a:srgbClr val="FF0000"/>
                </a:solidFill>
              </a:rPr>
              <a:t>desastres</a:t>
            </a:r>
            <a:r>
              <a:rPr lang="en-US" sz="1400" b="1" dirty="0">
                <a:solidFill>
                  <a:srgbClr val="FF0000"/>
                </a:solidFill>
              </a:rPr>
              <a:t> naturales.</a:t>
            </a:r>
          </a:p>
          <a:p>
            <a:pPr>
              <a:lnSpc>
                <a:spcPct val="90000"/>
              </a:lnSpc>
              <a:buFont typeface="Arial" panose="020B0604020202020204" pitchFamily="34" charset="0"/>
              <a:buChar char="•"/>
            </a:pPr>
            <a:endParaRPr lang="en-US" sz="1400" b="1" dirty="0">
              <a:solidFill>
                <a:srgbClr val="FF0000"/>
              </a:solidFill>
            </a:endParaRPr>
          </a:p>
          <a:p>
            <a:pPr marL="0" indent="0">
              <a:lnSpc>
                <a:spcPct val="90000"/>
              </a:lnSpc>
              <a:buNone/>
            </a:pPr>
            <a:r>
              <a:rPr lang="en-US" sz="1400" b="1" dirty="0">
                <a:solidFill>
                  <a:srgbClr val="FF0000"/>
                </a:solidFill>
              </a:rPr>
              <a:t>2. </a:t>
            </a:r>
            <a:r>
              <a:rPr lang="en-US" sz="1400" b="1" dirty="0" err="1">
                <a:solidFill>
                  <a:srgbClr val="FF0000"/>
                </a:solidFill>
              </a:rPr>
              <a:t>En</a:t>
            </a:r>
            <a:r>
              <a:rPr lang="en-US" sz="1400" b="1" dirty="0">
                <a:solidFill>
                  <a:srgbClr val="FF0000"/>
                </a:solidFill>
              </a:rPr>
              <a:t> los </a:t>
            </a:r>
            <a:r>
              <a:rPr lang="en-US" sz="1400" b="1" dirty="0" err="1">
                <a:solidFill>
                  <a:srgbClr val="FF0000"/>
                </a:solidFill>
              </a:rPr>
              <a:t>países</a:t>
            </a:r>
            <a:r>
              <a:rPr lang="en-US" sz="1400" b="1" dirty="0">
                <a:solidFill>
                  <a:srgbClr val="FF0000"/>
                </a:solidFill>
              </a:rPr>
              <a:t> </a:t>
            </a:r>
            <a:r>
              <a:rPr lang="en-US" sz="1400" b="1" dirty="0" err="1">
                <a:solidFill>
                  <a:srgbClr val="FF0000"/>
                </a:solidFill>
              </a:rPr>
              <a:t>desarrollados</a:t>
            </a:r>
            <a:r>
              <a:rPr lang="en-US" sz="1400" b="1" dirty="0">
                <a:solidFill>
                  <a:srgbClr val="FF0000"/>
                </a:solidFill>
              </a:rPr>
              <a:t> la </a:t>
            </a:r>
            <a:r>
              <a:rPr lang="en-US" sz="1400" b="1" dirty="0" err="1">
                <a:solidFill>
                  <a:srgbClr val="FF0000"/>
                </a:solidFill>
              </a:rPr>
              <a:t>tasa</a:t>
            </a:r>
            <a:r>
              <a:rPr lang="en-US" sz="1400" b="1" dirty="0">
                <a:solidFill>
                  <a:srgbClr val="FF0000"/>
                </a:solidFill>
              </a:rPr>
              <a:t> de </a:t>
            </a:r>
            <a:r>
              <a:rPr lang="en-US" sz="1400" b="1" dirty="0" err="1">
                <a:solidFill>
                  <a:srgbClr val="FF0000"/>
                </a:solidFill>
              </a:rPr>
              <a:t>mortalidad</a:t>
            </a:r>
            <a:r>
              <a:rPr lang="en-US" sz="1400" b="1" dirty="0">
                <a:solidFill>
                  <a:srgbClr val="FF0000"/>
                </a:solidFill>
              </a:rPr>
              <a:t> </a:t>
            </a:r>
            <a:r>
              <a:rPr lang="en-US" sz="1400" b="1" dirty="0" err="1">
                <a:solidFill>
                  <a:srgbClr val="FF0000"/>
                </a:solidFill>
              </a:rPr>
              <a:t>suele</a:t>
            </a:r>
            <a:r>
              <a:rPr lang="en-US" sz="1400" b="1" dirty="0">
                <a:solidFill>
                  <a:srgbClr val="FF0000"/>
                </a:solidFill>
              </a:rPr>
              <a:t> ser </a:t>
            </a:r>
            <a:r>
              <a:rPr lang="en-US" sz="1400" b="1" dirty="0" err="1">
                <a:solidFill>
                  <a:srgbClr val="FF0000"/>
                </a:solidFill>
              </a:rPr>
              <a:t>baja</a:t>
            </a:r>
            <a:r>
              <a:rPr lang="en-US" sz="1400" b="1" dirty="0">
                <a:solidFill>
                  <a:srgbClr val="FF0000"/>
                </a:solidFill>
              </a:rPr>
              <a:t> por:</a:t>
            </a:r>
          </a:p>
          <a:p>
            <a:pPr>
              <a:lnSpc>
                <a:spcPct val="90000"/>
              </a:lnSpc>
              <a:buFont typeface="Arial" panose="020B0604020202020204" pitchFamily="34" charset="0"/>
              <a:buChar char="•"/>
            </a:pPr>
            <a:r>
              <a:rPr lang="en-US" sz="1400" b="1" dirty="0">
                <a:solidFill>
                  <a:srgbClr val="FF0000"/>
                </a:solidFill>
              </a:rPr>
              <a:t>Una </a:t>
            </a:r>
            <a:r>
              <a:rPr lang="en-US" sz="1400" b="1" dirty="0" err="1">
                <a:solidFill>
                  <a:srgbClr val="FF0000"/>
                </a:solidFill>
              </a:rPr>
              <a:t>alimentación</a:t>
            </a:r>
            <a:r>
              <a:rPr lang="en-US" sz="1400" b="1" dirty="0">
                <a:solidFill>
                  <a:srgbClr val="FF0000"/>
                </a:solidFill>
              </a:rPr>
              <a:t> </a:t>
            </a:r>
            <a:r>
              <a:rPr lang="en-US" sz="1400" b="1" dirty="0" err="1">
                <a:solidFill>
                  <a:srgbClr val="FF0000"/>
                </a:solidFill>
              </a:rPr>
              <a:t>suficiente</a:t>
            </a:r>
            <a:r>
              <a:rPr lang="en-US" sz="1400" b="1" dirty="0">
                <a:solidFill>
                  <a:srgbClr val="FF0000"/>
                </a:solidFill>
              </a:rPr>
              <a:t>.</a:t>
            </a:r>
          </a:p>
          <a:p>
            <a:pPr>
              <a:lnSpc>
                <a:spcPct val="90000"/>
              </a:lnSpc>
              <a:buFont typeface="Arial" panose="020B0604020202020204" pitchFamily="34" charset="0"/>
              <a:buChar char="•"/>
            </a:pPr>
            <a:r>
              <a:rPr lang="en-US" sz="1400" b="1" dirty="0" err="1">
                <a:solidFill>
                  <a:srgbClr val="FF0000"/>
                </a:solidFill>
              </a:rPr>
              <a:t>Unos</a:t>
            </a:r>
            <a:r>
              <a:rPr lang="en-US" sz="1400" b="1" dirty="0">
                <a:solidFill>
                  <a:srgbClr val="FF0000"/>
                </a:solidFill>
              </a:rPr>
              <a:t> </a:t>
            </a:r>
            <a:r>
              <a:rPr lang="en-US" sz="1400" b="1" dirty="0" err="1">
                <a:solidFill>
                  <a:srgbClr val="FF0000"/>
                </a:solidFill>
              </a:rPr>
              <a:t>sistemas</a:t>
            </a:r>
            <a:r>
              <a:rPr lang="en-US" sz="1400" b="1" dirty="0">
                <a:solidFill>
                  <a:srgbClr val="FF0000"/>
                </a:solidFill>
              </a:rPr>
              <a:t> </a:t>
            </a:r>
            <a:r>
              <a:rPr lang="en-US" sz="1400" b="1" dirty="0" err="1">
                <a:solidFill>
                  <a:srgbClr val="FF0000"/>
                </a:solidFill>
              </a:rPr>
              <a:t>sanitarios</a:t>
            </a:r>
            <a:r>
              <a:rPr lang="en-US" sz="1400" b="1" dirty="0">
                <a:solidFill>
                  <a:srgbClr val="FF0000"/>
                </a:solidFill>
              </a:rPr>
              <a:t> que </a:t>
            </a:r>
            <a:r>
              <a:rPr lang="en-US" sz="1400" b="1" dirty="0" err="1">
                <a:solidFill>
                  <a:srgbClr val="FF0000"/>
                </a:solidFill>
              </a:rPr>
              <a:t>ayudan</a:t>
            </a:r>
            <a:r>
              <a:rPr lang="en-US" sz="1400" b="1" dirty="0">
                <a:solidFill>
                  <a:srgbClr val="FF0000"/>
                </a:solidFill>
              </a:rPr>
              <a:t> a </a:t>
            </a:r>
            <a:r>
              <a:rPr lang="en-US" sz="1400" b="1" dirty="0" err="1">
                <a:solidFill>
                  <a:srgbClr val="FF0000"/>
                </a:solidFill>
              </a:rPr>
              <a:t>prolongar</a:t>
            </a:r>
            <a:r>
              <a:rPr lang="en-US" sz="1400" b="1" dirty="0">
                <a:solidFill>
                  <a:srgbClr val="FF0000"/>
                </a:solidFill>
              </a:rPr>
              <a:t> la </a:t>
            </a:r>
            <a:r>
              <a:rPr lang="en-US" sz="1400" b="1" dirty="0" err="1">
                <a:solidFill>
                  <a:srgbClr val="FF0000"/>
                </a:solidFill>
              </a:rPr>
              <a:t>vida</a:t>
            </a:r>
            <a:r>
              <a:rPr lang="en-US" sz="1400" b="1" dirty="0">
                <a:solidFill>
                  <a:srgbClr val="FF0000"/>
                </a:solidFill>
              </a:rPr>
              <a:t> de la </a:t>
            </a:r>
            <a:r>
              <a:rPr lang="en-US" sz="1400" b="1" dirty="0" err="1">
                <a:solidFill>
                  <a:srgbClr val="FF0000"/>
                </a:solidFill>
              </a:rPr>
              <a:t>gente</a:t>
            </a:r>
            <a:r>
              <a:rPr lang="en-US" sz="1400" b="1" dirty="0">
                <a:solidFill>
                  <a:srgbClr val="FF0000"/>
                </a:solidFill>
              </a:rPr>
              <a:t>.</a:t>
            </a:r>
          </a:p>
        </p:txBody>
      </p:sp>
      <p:graphicFrame>
        <p:nvGraphicFramePr>
          <p:cNvPr id="4" name="Tabla 4">
            <a:extLst>
              <a:ext uri="{FF2B5EF4-FFF2-40B4-BE49-F238E27FC236}">
                <a16:creationId xmlns:a16="http://schemas.microsoft.com/office/drawing/2014/main" id="{E84A751A-3BB8-490C-94FC-78E1B198EF5F}"/>
              </a:ext>
            </a:extLst>
          </p:cNvPr>
          <p:cNvGraphicFramePr>
            <a:graphicFrameLocks noGrp="1"/>
          </p:cNvGraphicFramePr>
          <p:nvPr>
            <p:extLst>
              <p:ext uri="{D42A27DB-BD31-4B8C-83A1-F6EECF244321}">
                <p14:modId xmlns:p14="http://schemas.microsoft.com/office/powerpoint/2010/main" val="2602187892"/>
              </p:ext>
            </p:extLst>
          </p:nvPr>
        </p:nvGraphicFramePr>
        <p:xfrm>
          <a:off x="1204017" y="2283547"/>
          <a:ext cx="4414438" cy="2303717"/>
        </p:xfrm>
        <a:graphic>
          <a:graphicData uri="http://schemas.openxmlformats.org/drawingml/2006/table">
            <a:tbl>
              <a:tblPr firstRow="1" bandRow="1">
                <a:noFill/>
                <a:tableStyleId>{5C22544A-7EE6-4342-B048-85BDC9FD1C3A}</a:tableStyleId>
              </a:tblPr>
              <a:tblGrid>
                <a:gridCol w="4414438">
                  <a:extLst>
                    <a:ext uri="{9D8B030D-6E8A-4147-A177-3AD203B41FA5}">
                      <a16:colId xmlns:a16="http://schemas.microsoft.com/office/drawing/2014/main" val="1968913634"/>
                    </a:ext>
                  </a:extLst>
                </a:gridCol>
              </a:tblGrid>
              <a:tr h="533651">
                <a:tc>
                  <a:txBody>
                    <a:bodyPr/>
                    <a:lstStyle/>
                    <a:p>
                      <a:pPr algn="ctr"/>
                      <a:r>
                        <a:rPr lang="en-US" sz="1700" b="1" cap="none" spc="0">
                          <a:solidFill>
                            <a:schemeClr val="bg1"/>
                          </a:solidFill>
                        </a:rPr>
                        <a:t>MORTALIDAD</a:t>
                      </a:r>
                    </a:p>
                  </a:txBody>
                  <a:tcPr marL="78920" marR="56372" marT="112743" marB="112743"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3848466924"/>
                  </a:ext>
                </a:extLst>
              </a:tr>
              <a:tr h="665184">
                <a:tc>
                  <a:txBody>
                    <a:bodyPr/>
                    <a:lstStyle/>
                    <a:p>
                      <a:r>
                        <a:rPr lang="en-US" sz="1500" b="1" cap="none" spc="0" dirty="0">
                          <a:solidFill>
                            <a:schemeClr val="tx1"/>
                          </a:solidFill>
                        </a:rPr>
                        <a:t>BAJA                                 MENOS DEL 9%0</a:t>
                      </a:r>
                    </a:p>
                  </a:txBody>
                  <a:tcPr marL="78920" marR="56372" marT="56372" marB="112743">
                    <a:lnL w="12700" cmpd="sng">
                      <a:noFill/>
                      <a:prstDash val="solid"/>
                    </a:lnL>
                    <a:lnR w="12700" cmpd="sng">
                      <a:noFill/>
                      <a:prstDash val="solid"/>
                    </a:lnR>
                    <a:lnT w="38100" cmpd="sng">
                      <a:noFill/>
                    </a:lnT>
                    <a:lnB w="12700" cap="flat" cmpd="sng" algn="ctr">
                      <a:solidFill>
                        <a:schemeClr val="tx1"/>
                      </a:solidFill>
                      <a:prstDash val="solid"/>
                    </a:lnB>
                    <a:noFill/>
                  </a:tcPr>
                </a:tc>
                <a:extLst>
                  <a:ext uri="{0D108BD9-81ED-4DB2-BD59-A6C34878D82A}">
                    <a16:rowId xmlns:a16="http://schemas.microsoft.com/office/drawing/2014/main" val="4038645178"/>
                  </a:ext>
                </a:extLst>
              </a:tr>
              <a:tr h="665184">
                <a:tc>
                  <a:txBody>
                    <a:bodyPr/>
                    <a:lstStyle/>
                    <a:p>
                      <a:r>
                        <a:rPr lang="en-US" sz="1500" b="1" cap="none" spc="0" dirty="0">
                          <a:solidFill>
                            <a:schemeClr val="tx1"/>
                          </a:solidFill>
                        </a:rPr>
                        <a:t>MEDIA                               ENTRE EL  9 Y EL 12%0</a:t>
                      </a:r>
                    </a:p>
                  </a:txBody>
                  <a:tcPr marL="78920" marR="56372" marT="56372" marB="112743">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970660905"/>
                  </a:ext>
                </a:extLst>
              </a:tr>
              <a:tr h="439698">
                <a:tc>
                  <a:txBody>
                    <a:bodyPr/>
                    <a:lstStyle/>
                    <a:p>
                      <a:r>
                        <a:rPr lang="en-US" sz="1500" b="1" cap="none" spc="0" dirty="0">
                          <a:solidFill>
                            <a:schemeClr val="tx1"/>
                          </a:solidFill>
                        </a:rPr>
                        <a:t>ALTA                                   MÁS DEL 12%0</a:t>
                      </a:r>
                    </a:p>
                  </a:txBody>
                  <a:tcPr marL="78920" marR="56372" marT="56372" marB="112743">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125808301"/>
                  </a:ext>
                </a:extLst>
              </a:tr>
            </a:tbl>
          </a:graphicData>
        </a:graphic>
      </p:graphicFrame>
    </p:spTree>
    <p:extLst>
      <p:ext uri="{BB962C8B-B14F-4D97-AF65-F5344CB8AC3E}">
        <p14:creationId xmlns:p14="http://schemas.microsoft.com/office/powerpoint/2010/main" val="413789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75A1AB-0714-4525-9879-AD0B61DDCEE4}"/>
              </a:ext>
            </a:extLst>
          </p:cNvPr>
          <p:cNvSpPr>
            <a:spLocks noGrp="1"/>
          </p:cNvSpPr>
          <p:nvPr>
            <p:ph type="title"/>
          </p:nvPr>
        </p:nvSpPr>
        <p:spPr>
          <a:xfrm>
            <a:off x="707830" y="727823"/>
            <a:ext cx="3329150" cy="5402353"/>
          </a:xfrm>
        </p:spPr>
        <p:txBody>
          <a:bodyPr>
            <a:normAutofit/>
          </a:bodyPr>
          <a:lstStyle/>
          <a:p>
            <a:r>
              <a:rPr lang="en-US" sz="2600" b="1" dirty="0"/>
              <a:t>CARACTERÍSTICAS DE LA POBLACIÓN</a:t>
            </a:r>
          </a:p>
        </p:txBody>
      </p:sp>
      <p:sp>
        <p:nvSpPr>
          <p:cNvPr id="3" name="Marcador de contenido 2">
            <a:extLst>
              <a:ext uri="{FF2B5EF4-FFF2-40B4-BE49-F238E27FC236}">
                <a16:creationId xmlns:a16="http://schemas.microsoft.com/office/drawing/2014/main" id="{B170957B-A873-4613-9375-321A90B4D46A}"/>
              </a:ext>
            </a:extLst>
          </p:cNvPr>
          <p:cNvSpPr>
            <a:spLocks noGrp="1"/>
          </p:cNvSpPr>
          <p:nvPr>
            <p:ph idx="1"/>
          </p:nvPr>
        </p:nvSpPr>
        <p:spPr>
          <a:xfrm>
            <a:off x="4521614" y="727823"/>
            <a:ext cx="6927842" cy="2497978"/>
          </a:xfrm>
        </p:spPr>
        <p:txBody>
          <a:bodyPr>
            <a:normAutofit/>
          </a:bodyPr>
          <a:lstStyle/>
          <a:p>
            <a:pPr marL="0" indent="0" algn="just">
              <a:buNone/>
            </a:pPr>
            <a:r>
              <a:rPr lang="en-US" b="1" dirty="0" err="1">
                <a:solidFill>
                  <a:srgbClr val="FF0000"/>
                </a:solidFill>
              </a:rPr>
              <a:t>Además</a:t>
            </a:r>
            <a:r>
              <a:rPr lang="en-US" b="1" dirty="0">
                <a:solidFill>
                  <a:srgbClr val="FF0000"/>
                </a:solidFill>
              </a:rPr>
              <a:t> de las </a:t>
            </a:r>
            <a:r>
              <a:rPr lang="en-US" b="1" dirty="0" err="1">
                <a:solidFill>
                  <a:srgbClr val="FF0000"/>
                </a:solidFill>
              </a:rPr>
              <a:t>tasas</a:t>
            </a:r>
            <a:r>
              <a:rPr lang="en-US" b="1" dirty="0">
                <a:solidFill>
                  <a:srgbClr val="FF0000"/>
                </a:solidFill>
              </a:rPr>
              <a:t> de </a:t>
            </a:r>
            <a:r>
              <a:rPr lang="en-US" b="1" dirty="0" err="1">
                <a:solidFill>
                  <a:srgbClr val="FF0000"/>
                </a:solidFill>
              </a:rPr>
              <a:t>natalidad</a:t>
            </a:r>
            <a:r>
              <a:rPr lang="en-US" b="1" dirty="0">
                <a:solidFill>
                  <a:srgbClr val="FF0000"/>
                </a:solidFill>
              </a:rPr>
              <a:t> y </a:t>
            </a:r>
            <a:r>
              <a:rPr lang="en-US" b="1" dirty="0" err="1">
                <a:solidFill>
                  <a:srgbClr val="FF0000"/>
                </a:solidFill>
              </a:rPr>
              <a:t>mortalidad</a:t>
            </a:r>
            <a:r>
              <a:rPr lang="en-US" b="1" dirty="0">
                <a:solidFill>
                  <a:srgbClr val="FF0000"/>
                </a:solidFill>
              </a:rPr>
              <a:t> , hay </a:t>
            </a:r>
            <a:r>
              <a:rPr lang="en-US" b="1" dirty="0" err="1">
                <a:solidFill>
                  <a:srgbClr val="FF0000"/>
                </a:solidFill>
              </a:rPr>
              <a:t>otros</a:t>
            </a:r>
            <a:r>
              <a:rPr lang="en-US" b="1" dirty="0">
                <a:solidFill>
                  <a:srgbClr val="FF0000"/>
                </a:solidFill>
              </a:rPr>
              <a:t> </a:t>
            </a:r>
            <a:r>
              <a:rPr lang="en-US" b="1" dirty="0" err="1">
                <a:solidFill>
                  <a:srgbClr val="FF0000"/>
                </a:solidFill>
              </a:rPr>
              <a:t>elementos</a:t>
            </a:r>
            <a:r>
              <a:rPr lang="en-US" b="1" dirty="0">
                <a:solidFill>
                  <a:srgbClr val="FF0000"/>
                </a:solidFill>
              </a:rPr>
              <a:t> que </a:t>
            </a:r>
            <a:r>
              <a:rPr lang="en-US" b="1" dirty="0" err="1">
                <a:solidFill>
                  <a:srgbClr val="FF0000"/>
                </a:solidFill>
              </a:rPr>
              <a:t>nos</a:t>
            </a:r>
            <a:r>
              <a:rPr lang="en-US" b="1" dirty="0">
                <a:solidFill>
                  <a:srgbClr val="FF0000"/>
                </a:solidFill>
              </a:rPr>
              <a:t> </a:t>
            </a:r>
            <a:r>
              <a:rPr lang="en-US" b="1" dirty="0" err="1">
                <a:solidFill>
                  <a:srgbClr val="FF0000"/>
                </a:solidFill>
              </a:rPr>
              <a:t>sirven</a:t>
            </a:r>
            <a:r>
              <a:rPr lang="en-US" b="1" dirty="0">
                <a:solidFill>
                  <a:srgbClr val="FF0000"/>
                </a:solidFill>
              </a:rPr>
              <a:t> para </a:t>
            </a:r>
            <a:r>
              <a:rPr lang="en-US" b="1" dirty="0" err="1">
                <a:solidFill>
                  <a:srgbClr val="FF0000"/>
                </a:solidFill>
              </a:rPr>
              <a:t>conocer</a:t>
            </a:r>
            <a:r>
              <a:rPr lang="en-US" b="1" dirty="0">
                <a:solidFill>
                  <a:srgbClr val="FF0000"/>
                </a:solidFill>
              </a:rPr>
              <a:t> el </a:t>
            </a:r>
            <a:r>
              <a:rPr lang="en-US" b="1" dirty="0" err="1">
                <a:solidFill>
                  <a:srgbClr val="FF0000"/>
                </a:solidFill>
              </a:rPr>
              <a:t>movimiento</a:t>
            </a:r>
            <a:r>
              <a:rPr lang="en-US" b="1" dirty="0">
                <a:solidFill>
                  <a:srgbClr val="FF0000"/>
                </a:solidFill>
              </a:rPr>
              <a:t> natural de la población:</a:t>
            </a:r>
          </a:p>
          <a:p>
            <a:pPr marL="0" indent="0" algn="just">
              <a:buNone/>
            </a:pPr>
            <a:endParaRPr lang="en-US" b="1" dirty="0">
              <a:solidFill>
                <a:srgbClr val="FF0000"/>
              </a:solidFill>
            </a:endParaRPr>
          </a:p>
          <a:p>
            <a:pPr marL="0" indent="0" algn="just">
              <a:buNone/>
            </a:pPr>
            <a:r>
              <a:rPr lang="en-US" b="1" dirty="0">
                <a:solidFill>
                  <a:srgbClr val="FF0000"/>
                </a:solidFill>
              </a:rPr>
              <a:t>1 TASA DE MORTALIDAD INFANTIL se </a:t>
            </a:r>
            <a:r>
              <a:rPr lang="en-US" b="1" dirty="0" err="1">
                <a:solidFill>
                  <a:srgbClr val="FF0000"/>
                </a:solidFill>
              </a:rPr>
              <a:t>calcula</a:t>
            </a:r>
            <a:r>
              <a:rPr lang="en-US" b="1" dirty="0">
                <a:solidFill>
                  <a:srgbClr val="FF0000"/>
                </a:solidFill>
              </a:rPr>
              <a:t> </a:t>
            </a:r>
            <a:r>
              <a:rPr lang="en-US" b="1" dirty="0" err="1">
                <a:solidFill>
                  <a:srgbClr val="FF0000"/>
                </a:solidFill>
              </a:rPr>
              <a:t>utilizando</a:t>
            </a:r>
            <a:r>
              <a:rPr lang="en-US" b="1" dirty="0">
                <a:solidFill>
                  <a:srgbClr val="FF0000"/>
                </a:solidFill>
              </a:rPr>
              <a:t> la </a:t>
            </a:r>
            <a:r>
              <a:rPr lang="en-US" b="1" dirty="0" err="1">
                <a:solidFill>
                  <a:srgbClr val="FF0000"/>
                </a:solidFill>
              </a:rPr>
              <a:t>siguiente</a:t>
            </a:r>
            <a:r>
              <a:rPr lang="en-US" b="1" dirty="0">
                <a:solidFill>
                  <a:srgbClr val="FF0000"/>
                </a:solidFill>
              </a:rPr>
              <a:t> </a:t>
            </a:r>
            <a:r>
              <a:rPr lang="en-US" b="1" dirty="0" err="1">
                <a:solidFill>
                  <a:srgbClr val="FF0000"/>
                </a:solidFill>
              </a:rPr>
              <a:t>fórmula</a:t>
            </a:r>
            <a:endParaRPr lang="en-US" b="1" dirty="0">
              <a:solidFill>
                <a:srgbClr val="FF0000"/>
              </a:solidFill>
            </a:endParaRPr>
          </a:p>
          <a:p>
            <a:pPr marL="0" indent="0">
              <a:buNone/>
            </a:pPr>
            <a:endParaRPr lang="en-US" b="1" dirty="0"/>
          </a:p>
        </p:txBody>
      </p:sp>
      <p:pic>
        <p:nvPicPr>
          <p:cNvPr id="9218" name="Picture 2" descr="La población mundial - Magnaplus">
            <a:extLst>
              <a:ext uri="{FF2B5EF4-FFF2-40B4-BE49-F238E27FC236}">
                <a16:creationId xmlns:a16="http://schemas.microsoft.com/office/drawing/2014/main" id="{74603A99-3C91-4109-88C9-D9FD3EE530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85799" y="3836884"/>
            <a:ext cx="6938445" cy="1573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71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C8DCBC9-E0DE-46B3-8FAE-C5C151378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65285"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805FCDB8-9447-449B-9A1C-05E884FAE90E}"/>
              </a:ext>
            </a:extLst>
          </p:cNvPr>
          <p:cNvSpPr>
            <a:spLocks noGrp="1"/>
          </p:cNvSpPr>
          <p:nvPr>
            <p:ph type="title"/>
          </p:nvPr>
        </p:nvSpPr>
        <p:spPr>
          <a:xfrm>
            <a:off x="868680" y="642593"/>
            <a:ext cx="6281928" cy="1744183"/>
          </a:xfrm>
        </p:spPr>
        <p:txBody>
          <a:bodyPr>
            <a:normAutofit/>
          </a:bodyPr>
          <a:lstStyle/>
          <a:p>
            <a:r>
              <a:rPr lang="en-US" b="1"/>
              <a:t>CARACTERÍSTICAS DE LA POBLACIÓN</a:t>
            </a:r>
          </a:p>
        </p:txBody>
      </p:sp>
      <p:sp>
        <p:nvSpPr>
          <p:cNvPr id="3" name="Marcador de contenido 2">
            <a:extLst>
              <a:ext uri="{FF2B5EF4-FFF2-40B4-BE49-F238E27FC236}">
                <a16:creationId xmlns:a16="http://schemas.microsoft.com/office/drawing/2014/main" id="{4399715E-7844-4CB4-A068-373CD5775556}"/>
              </a:ext>
            </a:extLst>
          </p:cNvPr>
          <p:cNvSpPr>
            <a:spLocks noGrp="1"/>
          </p:cNvSpPr>
          <p:nvPr>
            <p:ph idx="1"/>
          </p:nvPr>
        </p:nvSpPr>
        <p:spPr>
          <a:xfrm>
            <a:off x="868680" y="2386584"/>
            <a:ext cx="6281928" cy="3648456"/>
          </a:xfrm>
        </p:spPr>
        <p:txBody>
          <a:bodyPr>
            <a:normAutofit/>
          </a:bodyPr>
          <a:lstStyle/>
          <a:p>
            <a:pPr marL="0" indent="0" algn="just">
              <a:buNone/>
            </a:pPr>
            <a:r>
              <a:rPr lang="en-US" sz="2400" b="1" dirty="0">
                <a:solidFill>
                  <a:srgbClr val="FF0000"/>
                </a:solidFill>
              </a:rPr>
              <a:t>2 ESPERANZA DE VIDA es el </a:t>
            </a:r>
            <a:r>
              <a:rPr lang="en-US" sz="2400" b="1" dirty="0" err="1">
                <a:solidFill>
                  <a:srgbClr val="FF0000"/>
                </a:solidFill>
              </a:rPr>
              <a:t>número</a:t>
            </a:r>
            <a:r>
              <a:rPr lang="en-US" sz="2400" b="1" dirty="0">
                <a:solidFill>
                  <a:srgbClr val="FF0000"/>
                </a:solidFill>
              </a:rPr>
              <a:t> medio de </a:t>
            </a:r>
            <a:r>
              <a:rPr lang="en-US" sz="2400" b="1" dirty="0" err="1">
                <a:solidFill>
                  <a:srgbClr val="FF0000"/>
                </a:solidFill>
              </a:rPr>
              <a:t>años</a:t>
            </a:r>
            <a:r>
              <a:rPr lang="en-US" sz="2400" b="1" dirty="0">
                <a:solidFill>
                  <a:srgbClr val="FF0000"/>
                </a:solidFill>
              </a:rPr>
              <a:t> que </a:t>
            </a:r>
            <a:r>
              <a:rPr lang="en-US" sz="2400" b="1" dirty="0" err="1">
                <a:solidFill>
                  <a:srgbClr val="FF0000"/>
                </a:solidFill>
              </a:rPr>
              <a:t>puede</a:t>
            </a:r>
            <a:r>
              <a:rPr lang="en-US" sz="2400" b="1" dirty="0">
                <a:solidFill>
                  <a:srgbClr val="FF0000"/>
                </a:solidFill>
              </a:rPr>
              <a:t> </a:t>
            </a:r>
            <a:r>
              <a:rPr lang="en-US" sz="2400" b="1" dirty="0" err="1">
                <a:solidFill>
                  <a:srgbClr val="FF0000"/>
                </a:solidFill>
              </a:rPr>
              <a:t>vivir</a:t>
            </a:r>
            <a:r>
              <a:rPr lang="en-US" sz="2400" b="1" dirty="0">
                <a:solidFill>
                  <a:srgbClr val="FF0000"/>
                </a:solidFill>
              </a:rPr>
              <a:t> una persona </a:t>
            </a:r>
            <a:r>
              <a:rPr lang="en-US" sz="2400" b="1" dirty="0" err="1">
                <a:solidFill>
                  <a:srgbClr val="FF0000"/>
                </a:solidFill>
              </a:rPr>
              <a:t>desde</a:t>
            </a:r>
            <a:r>
              <a:rPr lang="en-US" sz="2400" b="1" dirty="0">
                <a:solidFill>
                  <a:srgbClr val="FF0000"/>
                </a:solidFill>
              </a:rPr>
              <a:t> </a:t>
            </a:r>
            <a:r>
              <a:rPr lang="en-US" sz="2400" b="1" dirty="0" err="1">
                <a:solidFill>
                  <a:srgbClr val="FF0000"/>
                </a:solidFill>
              </a:rPr>
              <a:t>su</a:t>
            </a:r>
            <a:r>
              <a:rPr lang="en-US" sz="2400" b="1" dirty="0">
                <a:solidFill>
                  <a:srgbClr val="FF0000"/>
                </a:solidFill>
              </a:rPr>
              <a:t> </a:t>
            </a:r>
            <a:r>
              <a:rPr lang="en-US" sz="2400" b="1" dirty="0" err="1">
                <a:solidFill>
                  <a:srgbClr val="FF0000"/>
                </a:solidFill>
              </a:rPr>
              <a:t>nacimiento</a:t>
            </a:r>
            <a:r>
              <a:rPr lang="en-US" sz="2400" b="1" dirty="0">
                <a:solidFill>
                  <a:srgbClr val="FF0000"/>
                </a:solidFill>
              </a:rPr>
              <a:t>. </a:t>
            </a:r>
          </a:p>
          <a:p>
            <a:pPr marL="0" indent="0" algn="just">
              <a:buNone/>
            </a:pPr>
            <a:r>
              <a:rPr lang="en-US" sz="2400" b="1" dirty="0">
                <a:solidFill>
                  <a:srgbClr val="FF0000"/>
                </a:solidFill>
              </a:rPr>
              <a:t>La mayor </a:t>
            </a:r>
            <a:r>
              <a:rPr lang="en-US" sz="2400" b="1" dirty="0" err="1">
                <a:solidFill>
                  <a:srgbClr val="FF0000"/>
                </a:solidFill>
              </a:rPr>
              <a:t>esperanza</a:t>
            </a:r>
            <a:r>
              <a:rPr lang="en-US" sz="2400" b="1" dirty="0">
                <a:solidFill>
                  <a:srgbClr val="FF0000"/>
                </a:solidFill>
              </a:rPr>
              <a:t> de </a:t>
            </a:r>
            <a:r>
              <a:rPr lang="en-US" sz="2400" b="1" dirty="0" err="1">
                <a:solidFill>
                  <a:srgbClr val="FF0000"/>
                </a:solidFill>
              </a:rPr>
              <a:t>vida</a:t>
            </a:r>
            <a:r>
              <a:rPr lang="en-US" sz="2400" b="1" dirty="0">
                <a:solidFill>
                  <a:srgbClr val="FF0000"/>
                </a:solidFill>
              </a:rPr>
              <a:t> se </a:t>
            </a:r>
            <a:r>
              <a:rPr lang="en-US" sz="2400" b="1" dirty="0" err="1">
                <a:solidFill>
                  <a:srgbClr val="FF0000"/>
                </a:solidFill>
              </a:rPr>
              <a:t>encuentra</a:t>
            </a:r>
            <a:r>
              <a:rPr lang="en-US" sz="2400" b="1" dirty="0">
                <a:solidFill>
                  <a:srgbClr val="FF0000"/>
                </a:solidFill>
              </a:rPr>
              <a:t> </a:t>
            </a:r>
            <a:r>
              <a:rPr lang="en-US" sz="2400" b="1" dirty="0" err="1">
                <a:solidFill>
                  <a:srgbClr val="FF0000"/>
                </a:solidFill>
              </a:rPr>
              <a:t>en</a:t>
            </a:r>
            <a:r>
              <a:rPr lang="en-US" sz="2400" b="1" dirty="0">
                <a:solidFill>
                  <a:srgbClr val="FF0000"/>
                </a:solidFill>
              </a:rPr>
              <a:t> los </a:t>
            </a:r>
            <a:r>
              <a:rPr lang="en-US" sz="2400" b="1" dirty="0" err="1">
                <a:solidFill>
                  <a:srgbClr val="FF0000"/>
                </a:solidFill>
              </a:rPr>
              <a:t>países</a:t>
            </a:r>
            <a:r>
              <a:rPr lang="en-US" sz="2400" b="1" dirty="0">
                <a:solidFill>
                  <a:srgbClr val="FF0000"/>
                </a:solidFill>
              </a:rPr>
              <a:t> </a:t>
            </a:r>
            <a:r>
              <a:rPr lang="en-US" sz="2400" b="1" dirty="0" err="1">
                <a:solidFill>
                  <a:srgbClr val="FF0000"/>
                </a:solidFill>
              </a:rPr>
              <a:t>desarrollados</a:t>
            </a:r>
            <a:r>
              <a:rPr lang="en-US" sz="2400" b="1" dirty="0">
                <a:solidFill>
                  <a:srgbClr val="FF0000"/>
                </a:solidFill>
              </a:rPr>
              <a:t>, </a:t>
            </a:r>
            <a:r>
              <a:rPr lang="en-US" sz="2400" b="1" dirty="0" err="1">
                <a:solidFill>
                  <a:srgbClr val="FF0000"/>
                </a:solidFill>
              </a:rPr>
              <a:t>aquellos</a:t>
            </a:r>
            <a:r>
              <a:rPr lang="en-US" sz="2400" b="1" dirty="0">
                <a:solidFill>
                  <a:srgbClr val="FF0000"/>
                </a:solidFill>
              </a:rPr>
              <a:t> que </a:t>
            </a:r>
            <a:r>
              <a:rPr lang="en-US" sz="2400" b="1" dirty="0" err="1">
                <a:solidFill>
                  <a:srgbClr val="FF0000"/>
                </a:solidFill>
              </a:rPr>
              <a:t>ofrecen</a:t>
            </a:r>
            <a:r>
              <a:rPr lang="en-US" sz="2400" b="1" dirty="0">
                <a:solidFill>
                  <a:srgbClr val="FF0000"/>
                </a:solidFill>
              </a:rPr>
              <a:t> a sus habitants </a:t>
            </a:r>
            <a:r>
              <a:rPr lang="en-US" sz="2400" b="1" dirty="0" err="1">
                <a:solidFill>
                  <a:srgbClr val="FF0000"/>
                </a:solidFill>
              </a:rPr>
              <a:t>alimentación</a:t>
            </a:r>
            <a:r>
              <a:rPr lang="en-US" sz="2400" b="1" dirty="0">
                <a:solidFill>
                  <a:srgbClr val="FF0000"/>
                </a:solidFill>
              </a:rPr>
              <a:t> </a:t>
            </a:r>
            <a:r>
              <a:rPr lang="en-US" sz="2400" b="1" dirty="0" err="1">
                <a:solidFill>
                  <a:srgbClr val="FF0000"/>
                </a:solidFill>
              </a:rPr>
              <a:t>suficiente</a:t>
            </a:r>
            <a:r>
              <a:rPr lang="en-US" sz="2400" b="1" dirty="0">
                <a:solidFill>
                  <a:srgbClr val="FF0000"/>
                </a:solidFill>
              </a:rPr>
              <a:t> y </a:t>
            </a:r>
            <a:r>
              <a:rPr lang="en-US" sz="2400" b="1" dirty="0" err="1">
                <a:solidFill>
                  <a:srgbClr val="FF0000"/>
                </a:solidFill>
              </a:rPr>
              <a:t>niveles</a:t>
            </a:r>
            <a:r>
              <a:rPr lang="en-US" sz="2400" b="1" dirty="0">
                <a:solidFill>
                  <a:srgbClr val="FF0000"/>
                </a:solidFill>
              </a:rPr>
              <a:t> </a:t>
            </a:r>
            <a:r>
              <a:rPr lang="en-US" sz="2400" b="1" dirty="0" err="1">
                <a:solidFill>
                  <a:srgbClr val="FF0000"/>
                </a:solidFill>
              </a:rPr>
              <a:t>sanitarios</a:t>
            </a:r>
            <a:r>
              <a:rPr lang="en-US" sz="2400" b="1" dirty="0">
                <a:solidFill>
                  <a:srgbClr val="FF0000"/>
                </a:solidFill>
              </a:rPr>
              <a:t> </a:t>
            </a:r>
            <a:r>
              <a:rPr lang="en-US" sz="2400" b="1" dirty="0" err="1">
                <a:solidFill>
                  <a:srgbClr val="FF0000"/>
                </a:solidFill>
              </a:rPr>
              <a:t>adecuados</a:t>
            </a:r>
            <a:r>
              <a:rPr lang="en-US" sz="2400" b="1" dirty="0">
                <a:solidFill>
                  <a:srgbClr val="FF0000"/>
                </a:solidFill>
              </a:rPr>
              <a:t>.</a:t>
            </a:r>
          </a:p>
          <a:p>
            <a:pPr marL="0" indent="0">
              <a:buNone/>
            </a:pPr>
            <a:endParaRPr lang="en-US" b="1" dirty="0"/>
          </a:p>
        </p:txBody>
      </p:sp>
      <p:pic>
        <p:nvPicPr>
          <p:cNvPr id="10242" name="Picture 2" descr="El falso mito de que los bebés se acostumbran a estar en brazos - Bekia  Padres">
            <a:extLst>
              <a:ext uri="{FF2B5EF4-FFF2-40B4-BE49-F238E27FC236}">
                <a16:creationId xmlns:a16="http://schemas.microsoft.com/office/drawing/2014/main" id="{C2E832B4-A6A0-438D-836B-D2CF5F4335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7" r="31135" b="-3"/>
          <a:stretch/>
        </p:blipFill>
        <p:spPr bwMode="auto">
          <a:xfrm>
            <a:off x="7903029" y="237745"/>
            <a:ext cx="4058758" cy="319125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El problema de la marginación social del anciano | OSPAT">
            <a:extLst>
              <a:ext uri="{FF2B5EF4-FFF2-40B4-BE49-F238E27FC236}">
                <a16:creationId xmlns:a16="http://schemas.microsoft.com/office/drawing/2014/main" id="{F78474F8-B67D-4135-AA25-77D470D7B0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37" r="5085" b="-2"/>
          <a:stretch/>
        </p:blipFill>
        <p:spPr bwMode="auto">
          <a:xfrm>
            <a:off x="7903029" y="3429002"/>
            <a:ext cx="4058758" cy="319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380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370766-CC13-4DF4-AF0A-0E820B8D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57B3C4F9-03D9-4B39-9F3C-036654230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29" y="237744"/>
            <a:ext cx="8531352" cy="6382512"/>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75" name="Rectangle 74">
            <a:extLst>
              <a:ext uri="{FF2B5EF4-FFF2-40B4-BE49-F238E27FC236}">
                <a16:creationId xmlns:a16="http://schemas.microsoft.com/office/drawing/2014/main" id="{3B61CA66-E7F4-49EC-89DC-F37EE6933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86AFAF73-8A35-4858-A34C-C7B84778A090}"/>
              </a:ext>
            </a:extLst>
          </p:cNvPr>
          <p:cNvSpPr>
            <a:spLocks noGrp="1"/>
          </p:cNvSpPr>
          <p:nvPr>
            <p:ph type="title"/>
          </p:nvPr>
        </p:nvSpPr>
        <p:spPr>
          <a:xfrm>
            <a:off x="9194801" y="612843"/>
            <a:ext cx="2751666" cy="911157"/>
          </a:xfrm>
        </p:spPr>
        <p:txBody>
          <a:bodyPr anchor="b">
            <a:normAutofit/>
          </a:bodyPr>
          <a:lstStyle/>
          <a:p>
            <a:pPr algn="ctr"/>
            <a:r>
              <a:rPr lang="en-US" sz="2000" b="1" dirty="0">
                <a:solidFill>
                  <a:srgbClr val="FFFFFF"/>
                </a:solidFill>
              </a:rPr>
              <a:t>CARACTERÍSTICAS DE LA POBLACIÓN</a:t>
            </a:r>
          </a:p>
        </p:txBody>
      </p:sp>
      <p:sp>
        <p:nvSpPr>
          <p:cNvPr id="77" name="Rectangle 76">
            <a:extLst>
              <a:ext uri="{FF2B5EF4-FFF2-40B4-BE49-F238E27FC236}">
                <a16:creationId xmlns:a16="http://schemas.microsoft.com/office/drawing/2014/main" id="{886ACB74-3D88-4CD7-B619-829D70AD4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122" y="413053"/>
            <a:ext cx="8212114" cy="6064596"/>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pic>
        <p:nvPicPr>
          <p:cNvPr id="11266" name="Picture 2" descr="Concepto: Tasa de Crecimiento Vegetativo">
            <a:extLst>
              <a:ext uri="{FF2B5EF4-FFF2-40B4-BE49-F238E27FC236}">
                <a16:creationId xmlns:a16="http://schemas.microsoft.com/office/drawing/2014/main" id="{1BE6061B-CED5-464C-8727-529924841C6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0162" y="1807923"/>
            <a:ext cx="7561991" cy="3270561"/>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24284E4F-69E9-40B1-B25A-9C3B722C376F}"/>
              </a:ext>
            </a:extLst>
          </p:cNvPr>
          <p:cNvSpPr>
            <a:spLocks noGrp="1"/>
          </p:cNvSpPr>
          <p:nvPr>
            <p:ph idx="1"/>
          </p:nvPr>
        </p:nvSpPr>
        <p:spPr>
          <a:xfrm>
            <a:off x="9387190" y="2149813"/>
            <a:ext cx="2247090" cy="3425487"/>
          </a:xfrm>
        </p:spPr>
        <p:txBody>
          <a:bodyPr>
            <a:normAutofit/>
          </a:bodyPr>
          <a:lstStyle/>
          <a:p>
            <a:pPr marL="0" indent="0" algn="just">
              <a:buNone/>
            </a:pPr>
            <a:r>
              <a:rPr lang="en-US" sz="2000" b="1" dirty="0">
                <a:solidFill>
                  <a:srgbClr val="FFFFFF"/>
                </a:solidFill>
              </a:rPr>
              <a:t>EL CRECIMIENTO NATURAL  es la </a:t>
            </a:r>
            <a:r>
              <a:rPr lang="en-US" sz="2000" b="1" dirty="0" err="1">
                <a:solidFill>
                  <a:srgbClr val="FFFFFF"/>
                </a:solidFill>
              </a:rPr>
              <a:t>diferencia</a:t>
            </a:r>
            <a:r>
              <a:rPr lang="en-US" sz="2000" b="1" dirty="0">
                <a:solidFill>
                  <a:srgbClr val="FFFFFF"/>
                </a:solidFill>
              </a:rPr>
              <a:t> que </a:t>
            </a:r>
            <a:r>
              <a:rPr lang="en-US" sz="2000" b="1" dirty="0" err="1">
                <a:solidFill>
                  <a:srgbClr val="FFFFFF"/>
                </a:solidFill>
              </a:rPr>
              <a:t>existe</a:t>
            </a:r>
            <a:r>
              <a:rPr lang="en-US" sz="2000" b="1" dirty="0">
                <a:solidFill>
                  <a:srgbClr val="FFFFFF"/>
                </a:solidFill>
              </a:rPr>
              <a:t> entre el </a:t>
            </a:r>
            <a:r>
              <a:rPr lang="en-US" sz="2000" b="1" dirty="0" err="1">
                <a:solidFill>
                  <a:srgbClr val="FFFFFF"/>
                </a:solidFill>
              </a:rPr>
              <a:t>número</a:t>
            </a:r>
            <a:r>
              <a:rPr lang="en-US" sz="2000" b="1" dirty="0">
                <a:solidFill>
                  <a:srgbClr val="FFFFFF"/>
                </a:solidFill>
              </a:rPr>
              <a:t> de </a:t>
            </a:r>
            <a:r>
              <a:rPr lang="en-US" sz="2000" b="1" dirty="0" err="1">
                <a:solidFill>
                  <a:srgbClr val="FFFFFF"/>
                </a:solidFill>
              </a:rPr>
              <a:t>nacimientos</a:t>
            </a:r>
            <a:r>
              <a:rPr lang="en-US" sz="2000" b="1" dirty="0">
                <a:solidFill>
                  <a:srgbClr val="FFFFFF"/>
                </a:solidFill>
              </a:rPr>
              <a:t> y </a:t>
            </a:r>
            <a:r>
              <a:rPr lang="en-US" sz="2000" b="1" dirty="0" err="1">
                <a:solidFill>
                  <a:srgbClr val="FFFFFF"/>
                </a:solidFill>
              </a:rPr>
              <a:t>defunciones</a:t>
            </a:r>
            <a:r>
              <a:rPr lang="en-US" sz="2000" b="1" dirty="0">
                <a:solidFill>
                  <a:srgbClr val="FFFFFF"/>
                </a:solidFill>
              </a:rPr>
              <a:t>  de una población</a:t>
            </a:r>
            <a:r>
              <a:rPr lang="en-US" sz="1400" b="1" dirty="0">
                <a:solidFill>
                  <a:srgbClr val="FFFFFF"/>
                </a:solidFill>
              </a:rPr>
              <a:t>. </a:t>
            </a:r>
          </a:p>
          <a:p>
            <a:pPr marL="0" indent="0">
              <a:buNone/>
            </a:pPr>
            <a:endParaRPr lang="en-US" sz="1400" b="1" dirty="0">
              <a:solidFill>
                <a:srgbClr val="FFFFFF"/>
              </a:solidFill>
            </a:endParaRPr>
          </a:p>
          <a:p>
            <a:pPr marL="0" indent="0">
              <a:buNone/>
            </a:pPr>
            <a:endParaRPr lang="en-US" sz="1400" b="1" dirty="0">
              <a:solidFill>
                <a:srgbClr val="FFFFFF"/>
              </a:solidFill>
            </a:endParaRPr>
          </a:p>
        </p:txBody>
      </p:sp>
    </p:spTree>
    <p:extLst>
      <p:ext uri="{BB962C8B-B14F-4D97-AF65-F5344CB8AC3E}">
        <p14:creationId xmlns:p14="http://schemas.microsoft.com/office/powerpoint/2010/main" val="568082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C8DCBC9-E0DE-46B3-8FAE-C5C151378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744" y="237744"/>
            <a:ext cx="7665285"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2841E94D-7857-4F17-AD8C-8C6B3C7E72D5}"/>
              </a:ext>
            </a:extLst>
          </p:cNvPr>
          <p:cNvSpPr>
            <a:spLocks noGrp="1"/>
          </p:cNvSpPr>
          <p:nvPr>
            <p:ph type="title"/>
          </p:nvPr>
        </p:nvSpPr>
        <p:spPr>
          <a:xfrm>
            <a:off x="868680" y="642593"/>
            <a:ext cx="6281928" cy="1744183"/>
          </a:xfrm>
        </p:spPr>
        <p:txBody>
          <a:bodyPr>
            <a:normAutofit/>
          </a:bodyPr>
          <a:lstStyle/>
          <a:p>
            <a:r>
              <a:rPr lang="en-US" b="1" dirty="0"/>
              <a:t>CARACTERÍSTICAS DE LA POBLACIÓN</a:t>
            </a:r>
          </a:p>
        </p:txBody>
      </p:sp>
      <p:sp>
        <p:nvSpPr>
          <p:cNvPr id="3" name="Marcador de contenido 2">
            <a:extLst>
              <a:ext uri="{FF2B5EF4-FFF2-40B4-BE49-F238E27FC236}">
                <a16:creationId xmlns:a16="http://schemas.microsoft.com/office/drawing/2014/main" id="{6FB2C326-EE18-449B-97AE-D66D4E63A583}"/>
              </a:ext>
            </a:extLst>
          </p:cNvPr>
          <p:cNvSpPr>
            <a:spLocks noGrp="1"/>
          </p:cNvSpPr>
          <p:nvPr>
            <p:ph idx="1"/>
          </p:nvPr>
        </p:nvSpPr>
        <p:spPr>
          <a:xfrm>
            <a:off x="868680" y="2386584"/>
            <a:ext cx="6281928" cy="3648456"/>
          </a:xfrm>
        </p:spPr>
        <p:txBody>
          <a:bodyPr>
            <a:normAutofit/>
          </a:bodyPr>
          <a:lstStyle/>
          <a:p>
            <a:pPr marL="0" indent="0" algn="just">
              <a:lnSpc>
                <a:spcPct val="90000"/>
              </a:lnSpc>
              <a:buNone/>
            </a:pPr>
            <a:r>
              <a:rPr lang="en-US" b="1" dirty="0">
                <a:solidFill>
                  <a:srgbClr val="FF0000"/>
                </a:solidFill>
              </a:rPr>
              <a:t>El </a:t>
            </a:r>
            <a:r>
              <a:rPr lang="en-US" b="1" dirty="0" err="1">
                <a:solidFill>
                  <a:srgbClr val="FF0000"/>
                </a:solidFill>
              </a:rPr>
              <a:t>crecimiento</a:t>
            </a:r>
            <a:r>
              <a:rPr lang="en-US" b="1" dirty="0">
                <a:solidFill>
                  <a:srgbClr val="FF0000"/>
                </a:solidFill>
              </a:rPr>
              <a:t> natural de la población </a:t>
            </a:r>
            <a:r>
              <a:rPr lang="en-US" b="1" dirty="0" err="1">
                <a:solidFill>
                  <a:srgbClr val="FF0000"/>
                </a:solidFill>
              </a:rPr>
              <a:t>puede</a:t>
            </a:r>
            <a:r>
              <a:rPr lang="en-US" b="1" dirty="0">
                <a:solidFill>
                  <a:srgbClr val="FF0000"/>
                </a:solidFill>
              </a:rPr>
              <a:t> ser </a:t>
            </a:r>
            <a:r>
              <a:rPr lang="en-US" b="1" dirty="0" err="1">
                <a:solidFill>
                  <a:srgbClr val="FF0000"/>
                </a:solidFill>
              </a:rPr>
              <a:t>positivo</a:t>
            </a:r>
            <a:r>
              <a:rPr lang="en-US" b="1" dirty="0">
                <a:solidFill>
                  <a:srgbClr val="FF0000"/>
                </a:solidFill>
              </a:rPr>
              <a:t>  </a:t>
            </a:r>
            <a:r>
              <a:rPr lang="en-US" b="1" dirty="0" err="1">
                <a:solidFill>
                  <a:srgbClr val="FF0000"/>
                </a:solidFill>
              </a:rPr>
              <a:t>si</a:t>
            </a:r>
            <a:r>
              <a:rPr lang="en-US" b="1" dirty="0">
                <a:solidFill>
                  <a:srgbClr val="FF0000"/>
                </a:solidFill>
              </a:rPr>
              <a:t> el </a:t>
            </a:r>
            <a:r>
              <a:rPr lang="en-US" b="1" dirty="0" err="1">
                <a:solidFill>
                  <a:srgbClr val="FF0000"/>
                </a:solidFill>
              </a:rPr>
              <a:t>número</a:t>
            </a:r>
            <a:r>
              <a:rPr lang="en-US" b="1" dirty="0">
                <a:solidFill>
                  <a:srgbClr val="FF0000"/>
                </a:solidFill>
              </a:rPr>
              <a:t> de </a:t>
            </a:r>
            <a:r>
              <a:rPr lang="en-US" b="1" dirty="0" err="1">
                <a:solidFill>
                  <a:srgbClr val="FF0000"/>
                </a:solidFill>
              </a:rPr>
              <a:t>nacimientos</a:t>
            </a:r>
            <a:r>
              <a:rPr lang="en-US" b="1" dirty="0">
                <a:solidFill>
                  <a:srgbClr val="FF0000"/>
                </a:solidFill>
              </a:rPr>
              <a:t> es superior al de </a:t>
            </a:r>
            <a:r>
              <a:rPr lang="en-US" b="1" dirty="0" err="1">
                <a:solidFill>
                  <a:srgbClr val="FF0000"/>
                </a:solidFill>
              </a:rPr>
              <a:t>defunciones</a:t>
            </a:r>
            <a:r>
              <a:rPr lang="en-US" b="1" dirty="0">
                <a:solidFill>
                  <a:srgbClr val="FF0000"/>
                </a:solidFill>
              </a:rPr>
              <a:t>. </a:t>
            </a:r>
          </a:p>
          <a:p>
            <a:pPr marL="0" indent="0" algn="just">
              <a:lnSpc>
                <a:spcPct val="90000"/>
              </a:lnSpc>
              <a:buNone/>
            </a:pPr>
            <a:r>
              <a:rPr lang="en-US" b="1" dirty="0">
                <a:solidFill>
                  <a:srgbClr val="FF0000"/>
                </a:solidFill>
              </a:rPr>
              <a:t>El </a:t>
            </a:r>
            <a:r>
              <a:rPr lang="en-US" b="1" dirty="0" err="1">
                <a:solidFill>
                  <a:srgbClr val="FF0000"/>
                </a:solidFill>
              </a:rPr>
              <a:t>crecimiento</a:t>
            </a:r>
            <a:r>
              <a:rPr lang="en-US" b="1" dirty="0">
                <a:solidFill>
                  <a:srgbClr val="FF0000"/>
                </a:solidFill>
              </a:rPr>
              <a:t> natural de la población es </a:t>
            </a:r>
            <a:r>
              <a:rPr lang="en-US" b="1" dirty="0" err="1">
                <a:solidFill>
                  <a:srgbClr val="FF0000"/>
                </a:solidFill>
              </a:rPr>
              <a:t>negativo</a:t>
            </a:r>
            <a:r>
              <a:rPr lang="en-US" b="1" dirty="0">
                <a:solidFill>
                  <a:srgbClr val="FF0000"/>
                </a:solidFill>
              </a:rPr>
              <a:t> </a:t>
            </a:r>
            <a:r>
              <a:rPr lang="en-US" b="1" dirty="0" err="1">
                <a:solidFill>
                  <a:srgbClr val="FF0000"/>
                </a:solidFill>
              </a:rPr>
              <a:t>cuando</a:t>
            </a:r>
            <a:r>
              <a:rPr lang="en-US" b="1" dirty="0">
                <a:solidFill>
                  <a:srgbClr val="FF0000"/>
                </a:solidFill>
              </a:rPr>
              <a:t> las </a:t>
            </a:r>
            <a:r>
              <a:rPr lang="en-US" b="1" dirty="0" err="1">
                <a:solidFill>
                  <a:srgbClr val="FF0000"/>
                </a:solidFill>
              </a:rPr>
              <a:t>defunciones</a:t>
            </a:r>
            <a:r>
              <a:rPr lang="en-US" b="1" dirty="0">
                <a:solidFill>
                  <a:srgbClr val="FF0000"/>
                </a:solidFill>
              </a:rPr>
              <a:t> </a:t>
            </a:r>
            <a:r>
              <a:rPr lang="en-US" b="1" dirty="0" err="1">
                <a:solidFill>
                  <a:srgbClr val="FF0000"/>
                </a:solidFill>
              </a:rPr>
              <a:t>superan</a:t>
            </a:r>
            <a:r>
              <a:rPr lang="en-US" b="1" dirty="0">
                <a:solidFill>
                  <a:srgbClr val="FF0000"/>
                </a:solidFill>
              </a:rPr>
              <a:t> a los </a:t>
            </a:r>
            <a:r>
              <a:rPr lang="en-US" b="1" dirty="0" err="1">
                <a:solidFill>
                  <a:srgbClr val="FF0000"/>
                </a:solidFill>
              </a:rPr>
              <a:t>nacimientos</a:t>
            </a:r>
            <a:r>
              <a:rPr lang="en-US" b="1" dirty="0">
                <a:solidFill>
                  <a:srgbClr val="FF0000"/>
                </a:solidFill>
              </a:rPr>
              <a:t>.</a:t>
            </a:r>
          </a:p>
          <a:p>
            <a:pPr marL="342900" indent="-342900" algn="just">
              <a:lnSpc>
                <a:spcPct val="90000"/>
              </a:lnSpc>
              <a:buFont typeface="+mj-lt"/>
              <a:buAutoNum type="arabicPeriod"/>
            </a:pPr>
            <a:r>
              <a:rPr lang="en-US" b="1" dirty="0" err="1">
                <a:solidFill>
                  <a:srgbClr val="FF0000"/>
                </a:solidFill>
              </a:rPr>
              <a:t>En</a:t>
            </a:r>
            <a:r>
              <a:rPr lang="en-US" b="1" dirty="0">
                <a:solidFill>
                  <a:srgbClr val="FF0000"/>
                </a:solidFill>
              </a:rPr>
              <a:t> los </a:t>
            </a:r>
            <a:r>
              <a:rPr lang="en-US" b="1" dirty="0" err="1">
                <a:solidFill>
                  <a:srgbClr val="FF0000"/>
                </a:solidFill>
              </a:rPr>
              <a:t>países</a:t>
            </a:r>
            <a:r>
              <a:rPr lang="en-US" b="1" dirty="0">
                <a:solidFill>
                  <a:srgbClr val="FF0000"/>
                </a:solidFill>
              </a:rPr>
              <a:t> </a:t>
            </a:r>
            <a:r>
              <a:rPr lang="en-US" b="1" dirty="0" err="1">
                <a:solidFill>
                  <a:srgbClr val="FF0000"/>
                </a:solidFill>
              </a:rPr>
              <a:t>menos</a:t>
            </a:r>
            <a:r>
              <a:rPr lang="en-US" b="1" dirty="0">
                <a:solidFill>
                  <a:srgbClr val="FF0000"/>
                </a:solidFill>
              </a:rPr>
              <a:t> </a:t>
            </a:r>
            <a:r>
              <a:rPr lang="en-US" b="1" dirty="0" err="1">
                <a:solidFill>
                  <a:srgbClr val="FF0000"/>
                </a:solidFill>
              </a:rPr>
              <a:t>desarrollados</a:t>
            </a:r>
            <a:r>
              <a:rPr lang="en-US" b="1" dirty="0">
                <a:solidFill>
                  <a:srgbClr val="FF0000"/>
                </a:solidFill>
              </a:rPr>
              <a:t> la </a:t>
            </a:r>
            <a:r>
              <a:rPr lang="en-US" b="1" dirty="0" err="1">
                <a:solidFill>
                  <a:srgbClr val="FF0000"/>
                </a:solidFill>
              </a:rPr>
              <a:t>tasa</a:t>
            </a:r>
            <a:r>
              <a:rPr lang="en-US" b="1" dirty="0">
                <a:solidFill>
                  <a:srgbClr val="FF0000"/>
                </a:solidFill>
              </a:rPr>
              <a:t> de </a:t>
            </a:r>
            <a:r>
              <a:rPr lang="en-US" b="1" dirty="0" err="1">
                <a:solidFill>
                  <a:srgbClr val="FF0000"/>
                </a:solidFill>
              </a:rPr>
              <a:t>crecimiento</a:t>
            </a:r>
            <a:r>
              <a:rPr lang="en-US" b="1" dirty="0">
                <a:solidFill>
                  <a:srgbClr val="FF0000"/>
                </a:solidFill>
              </a:rPr>
              <a:t> natural de la población es </a:t>
            </a:r>
            <a:r>
              <a:rPr lang="en-US" b="1" dirty="0" err="1">
                <a:solidFill>
                  <a:srgbClr val="FF0000"/>
                </a:solidFill>
              </a:rPr>
              <a:t>alta</a:t>
            </a:r>
            <a:r>
              <a:rPr lang="en-US" b="1" dirty="0">
                <a:solidFill>
                  <a:srgbClr val="FF0000"/>
                </a:solidFill>
              </a:rPr>
              <a:t> </a:t>
            </a:r>
            <a:r>
              <a:rPr lang="en-US" b="1" dirty="0" err="1">
                <a:solidFill>
                  <a:srgbClr val="FF0000"/>
                </a:solidFill>
              </a:rPr>
              <a:t>debido</a:t>
            </a:r>
            <a:r>
              <a:rPr lang="en-US" b="1" dirty="0">
                <a:solidFill>
                  <a:srgbClr val="FF0000"/>
                </a:solidFill>
              </a:rPr>
              <a:t> a la </a:t>
            </a:r>
            <a:r>
              <a:rPr lang="en-US" b="1" dirty="0" err="1">
                <a:solidFill>
                  <a:srgbClr val="FF0000"/>
                </a:solidFill>
              </a:rPr>
              <a:t>elevada</a:t>
            </a:r>
            <a:r>
              <a:rPr lang="en-US" b="1" dirty="0">
                <a:solidFill>
                  <a:srgbClr val="FF0000"/>
                </a:solidFill>
              </a:rPr>
              <a:t> </a:t>
            </a:r>
            <a:r>
              <a:rPr lang="en-US" b="1" dirty="0" err="1">
                <a:solidFill>
                  <a:srgbClr val="FF0000"/>
                </a:solidFill>
              </a:rPr>
              <a:t>tasa</a:t>
            </a:r>
            <a:r>
              <a:rPr lang="en-US" b="1" dirty="0">
                <a:solidFill>
                  <a:srgbClr val="FF0000"/>
                </a:solidFill>
              </a:rPr>
              <a:t> de </a:t>
            </a:r>
            <a:r>
              <a:rPr lang="en-US" b="1" dirty="0" err="1">
                <a:solidFill>
                  <a:srgbClr val="FF0000"/>
                </a:solidFill>
              </a:rPr>
              <a:t>natalidad</a:t>
            </a:r>
            <a:r>
              <a:rPr lang="en-US" b="1" dirty="0">
                <a:solidFill>
                  <a:srgbClr val="FF0000"/>
                </a:solidFill>
              </a:rPr>
              <a:t> </a:t>
            </a:r>
          </a:p>
          <a:p>
            <a:pPr marL="342900" indent="-342900" algn="just">
              <a:lnSpc>
                <a:spcPct val="90000"/>
              </a:lnSpc>
              <a:buFont typeface="+mj-lt"/>
              <a:buAutoNum type="arabicPeriod"/>
            </a:pPr>
            <a:r>
              <a:rPr lang="en-US" b="1" dirty="0" err="1">
                <a:solidFill>
                  <a:srgbClr val="FF0000"/>
                </a:solidFill>
              </a:rPr>
              <a:t>En</a:t>
            </a:r>
            <a:r>
              <a:rPr lang="en-US" b="1" dirty="0">
                <a:solidFill>
                  <a:srgbClr val="FF0000"/>
                </a:solidFill>
              </a:rPr>
              <a:t> los </a:t>
            </a:r>
            <a:r>
              <a:rPr lang="en-US" b="1" dirty="0" err="1">
                <a:solidFill>
                  <a:srgbClr val="FF0000"/>
                </a:solidFill>
              </a:rPr>
              <a:t>países</a:t>
            </a:r>
            <a:r>
              <a:rPr lang="en-US" b="1" dirty="0">
                <a:solidFill>
                  <a:srgbClr val="FF0000"/>
                </a:solidFill>
              </a:rPr>
              <a:t> </a:t>
            </a:r>
            <a:r>
              <a:rPr lang="en-US" b="1" dirty="0" err="1">
                <a:solidFill>
                  <a:srgbClr val="FF0000"/>
                </a:solidFill>
              </a:rPr>
              <a:t>desarrollados</a:t>
            </a:r>
            <a:r>
              <a:rPr lang="en-US" b="1" dirty="0">
                <a:solidFill>
                  <a:srgbClr val="FF0000"/>
                </a:solidFill>
              </a:rPr>
              <a:t> </a:t>
            </a:r>
            <a:r>
              <a:rPr lang="en-US" b="1" dirty="0" err="1">
                <a:solidFill>
                  <a:srgbClr val="FF0000"/>
                </a:solidFill>
              </a:rPr>
              <a:t>baja</a:t>
            </a:r>
            <a:r>
              <a:rPr lang="en-US" b="1" dirty="0">
                <a:solidFill>
                  <a:srgbClr val="FF0000"/>
                </a:solidFill>
              </a:rPr>
              <a:t> o es </a:t>
            </a:r>
            <a:r>
              <a:rPr lang="en-US" b="1" dirty="0" err="1">
                <a:solidFill>
                  <a:srgbClr val="FF0000"/>
                </a:solidFill>
              </a:rPr>
              <a:t>negativa</a:t>
            </a:r>
            <a:r>
              <a:rPr lang="en-US" b="1" dirty="0">
                <a:solidFill>
                  <a:srgbClr val="FF0000"/>
                </a:solidFill>
              </a:rPr>
              <a:t> </a:t>
            </a:r>
            <a:r>
              <a:rPr lang="en-US" b="1" dirty="0" err="1">
                <a:solidFill>
                  <a:srgbClr val="FF0000"/>
                </a:solidFill>
              </a:rPr>
              <a:t>porque</a:t>
            </a:r>
            <a:r>
              <a:rPr lang="en-US" b="1" dirty="0">
                <a:solidFill>
                  <a:srgbClr val="FF0000"/>
                </a:solidFill>
              </a:rPr>
              <a:t>  la </a:t>
            </a:r>
            <a:r>
              <a:rPr lang="en-US" b="1" dirty="0" err="1">
                <a:solidFill>
                  <a:srgbClr val="FF0000"/>
                </a:solidFill>
              </a:rPr>
              <a:t>natalidad</a:t>
            </a:r>
            <a:r>
              <a:rPr lang="en-US" b="1" dirty="0">
                <a:solidFill>
                  <a:srgbClr val="FF0000"/>
                </a:solidFill>
              </a:rPr>
              <a:t> es </a:t>
            </a:r>
            <a:r>
              <a:rPr lang="en-US" b="1" dirty="0" err="1">
                <a:solidFill>
                  <a:srgbClr val="FF0000"/>
                </a:solidFill>
              </a:rPr>
              <a:t>muy</a:t>
            </a:r>
            <a:r>
              <a:rPr lang="en-US" b="1" dirty="0">
                <a:solidFill>
                  <a:srgbClr val="FF0000"/>
                </a:solidFill>
              </a:rPr>
              <a:t> </a:t>
            </a:r>
            <a:r>
              <a:rPr lang="en-US" b="1" dirty="0" err="1">
                <a:solidFill>
                  <a:srgbClr val="FF0000"/>
                </a:solidFill>
              </a:rPr>
              <a:t>baja</a:t>
            </a:r>
            <a:r>
              <a:rPr lang="en-US" b="1" dirty="0">
                <a:solidFill>
                  <a:srgbClr val="FF0000"/>
                </a:solidFill>
              </a:rPr>
              <a:t> y la </a:t>
            </a:r>
            <a:r>
              <a:rPr lang="en-US" b="1" dirty="0" err="1">
                <a:solidFill>
                  <a:srgbClr val="FF0000"/>
                </a:solidFill>
              </a:rPr>
              <a:t>tasa</a:t>
            </a:r>
            <a:r>
              <a:rPr lang="en-US" b="1" dirty="0">
                <a:solidFill>
                  <a:srgbClr val="FF0000"/>
                </a:solidFill>
              </a:rPr>
              <a:t> de </a:t>
            </a:r>
            <a:r>
              <a:rPr lang="en-US" b="1" dirty="0" err="1">
                <a:solidFill>
                  <a:srgbClr val="FF0000"/>
                </a:solidFill>
              </a:rPr>
              <a:t>mortalidad</a:t>
            </a:r>
            <a:r>
              <a:rPr lang="en-US" b="1" dirty="0">
                <a:solidFill>
                  <a:srgbClr val="FF0000"/>
                </a:solidFill>
              </a:rPr>
              <a:t>  es </a:t>
            </a:r>
            <a:r>
              <a:rPr lang="en-US" b="1" dirty="0" err="1">
                <a:solidFill>
                  <a:srgbClr val="FF0000"/>
                </a:solidFill>
              </a:rPr>
              <a:t>baja</a:t>
            </a:r>
            <a:r>
              <a:rPr lang="en-US" b="1" dirty="0">
                <a:solidFill>
                  <a:srgbClr val="FF0000"/>
                </a:solidFill>
              </a:rPr>
              <a:t> </a:t>
            </a:r>
            <a:r>
              <a:rPr lang="en-US" b="1" dirty="0" err="1">
                <a:solidFill>
                  <a:srgbClr val="FF0000"/>
                </a:solidFill>
              </a:rPr>
              <a:t>debido</a:t>
            </a:r>
            <a:r>
              <a:rPr lang="en-US" b="1" dirty="0">
                <a:solidFill>
                  <a:srgbClr val="FF0000"/>
                </a:solidFill>
              </a:rPr>
              <a:t> al </a:t>
            </a:r>
            <a:r>
              <a:rPr lang="en-US" b="1" dirty="0" err="1">
                <a:solidFill>
                  <a:srgbClr val="FF0000"/>
                </a:solidFill>
              </a:rPr>
              <a:t>envejecimiento</a:t>
            </a:r>
            <a:r>
              <a:rPr lang="en-US" b="1" dirty="0">
                <a:solidFill>
                  <a:srgbClr val="FF0000"/>
                </a:solidFill>
              </a:rPr>
              <a:t> de la población.</a:t>
            </a:r>
          </a:p>
          <a:p>
            <a:pPr marL="0" indent="0">
              <a:lnSpc>
                <a:spcPct val="90000"/>
              </a:lnSpc>
              <a:buNone/>
            </a:pPr>
            <a:endParaRPr lang="en-US" b="1" dirty="0"/>
          </a:p>
        </p:txBody>
      </p:sp>
      <p:pic>
        <p:nvPicPr>
          <p:cNvPr id="12290" name="Picture 2" descr="Los niños, &quot;portadores ocultos&quot; del coronavirus - La Nueva España">
            <a:extLst>
              <a:ext uri="{FF2B5EF4-FFF2-40B4-BE49-F238E27FC236}">
                <a16:creationId xmlns:a16="http://schemas.microsoft.com/office/drawing/2014/main" id="{B10696E1-8E98-4FA5-A9C5-2904F4F640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35" r="3722" b="-3"/>
          <a:stretch/>
        </p:blipFill>
        <p:spPr bwMode="auto">
          <a:xfrm>
            <a:off x="7903029" y="237745"/>
            <a:ext cx="4058758" cy="319125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El amor en residencias de ancianos en Abrera - Palau de Can Sunyer">
            <a:extLst>
              <a:ext uri="{FF2B5EF4-FFF2-40B4-BE49-F238E27FC236}">
                <a16:creationId xmlns:a16="http://schemas.microsoft.com/office/drawing/2014/main" id="{9EAFB7D7-4F7D-4B6C-A288-42510254F4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103" b="-2"/>
          <a:stretch/>
        </p:blipFill>
        <p:spPr bwMode="auto">
          <a:xfrm>
            <a:off x="7903029" y="3429002"/>
            <a:ext cx="4058758" cy="319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336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CB2906-56BB-72C5-5447-200F11ED5F3D}"/>
              </a:ext>
            </a:extLst>
          </p:cNvPr>
          <p:cNvSpPr>
            <a:spLocks noGrp="1"/>
          </p:cNvSpPr>
          <p:nvPr>
            <p:ph type="title"/>
          </p:nvPr>
        </p:nvSpPr>
        <p:spPr>
          <a:xfrm>
            <a:off x="1066800" y="642594"/>
            <a:ext cx="10058400" cy="1371600"/>
          </a:xfrm>
        </p:spPr>
        <p:txBody>
          <a:bodyPr>
            <a:normAutofit/>
          </a:bodyPr>
          <a:lstStyle/>
          <a:p>
            <a:r>
              <a:rPr lang="es-ES" b="1"/>
              <a:t>CRECIMIENTO DE LA POBLACIÓN</a:t>
            </a:r>
          </a:p>
        </p:txBody>
      </p:sp>
      <p:sp>
        <p:nvSpPr>
          <p:cNvPr id="3" name="Marcador de contenido 2">
            <a:extLst>
              <a:ext uri="{FF2B5EF4-FFF2-40B4-BE49-F238E27FC236}">
                <a16:creationId xmlns:a16="http://schemas.microsoft.com/office/drawing/2014/main" id="{C85FEDAF-81D4-4DD8-526C-8C25707E524C}"/>
              </a:ext>
            </a:extLst>
          </p:cNvPr>
          <p:cNvSpPr>
            <a:spLocks noGrp="1"/>
          </p:cNvSpPr>
          <p:nvPr>
            <p:ph idx="1"/>
          </p:nvPr>
        </p:nvSpPr>
        <p:spPr>
          <a:xfrm>
            <a:off x="1066800" y="2103120"/>
            <a:ext cx="6485467" cy="3931920"/>
          </a:xfrm>
        </p:spPr>
        <p:txBody>
          <a:bodyPr>
            <a:normAutofit/>
          </a:bodyPr>
          <a:lstStyle/>
          <a:p>
            <a:pPr marL="0" indent="0" algn="just">
              <a:lnSpc>
                <a:spcPct val="90000"/>
              </a:lnSpc>
              <a:buNone/>
            </a:pPr>
            <a:r>
              <a:rPr lang="es-ES" b="1" dirty="0">
                <a:solidFill>
                  <a:srgbClr val="FF0000"/>
                </a:solidFill>
              </a:rPr>
              <a:t>EL CRECIMIENTO NATURAL O VEGETATIVO</a:t>
            </a:r>
            <a:endParaRPr lang="es-ES" dirty="0">
              <a:solidFill>
                <a:srgbClr val="FF0000"/>
              </a:solidFill>
            </a:endParaRPr>
          </a:p>
          <a:p>
            <a:pPr algn="just">
              <a:lnSpc>
                <a:spcPct val="90000"/>
              </a:lnSpc>
            </a:pPr>
            <a:r>
              <a:rPr lang="es-ES" b="1" dirty="0">
                <a:solidFill>
                  <a:srgbClr val="FF0000"/>
                </a:solidFill>
              </a:rPr>
              <a:t>El crecimiento natural es la diferencia entre los nacimientos y las defunciones. Sin embargo, esta diferencia también se puede calcular entre la tasa de natalidad y la tasa de mortalidad. Este concepto se denomina la tasa de crecimiento natural y se expresa en tantos por ciento.</a:t>
            </a:r>
          </a:p>
          <a:p>
            <a:pPr marL="0" indent="0" algn="just">
              <a:lnSpc>
                <a:spcPct val="90000"/>
              </a:lnSpc>
              <a:buNone/>
            </a:pPr>
            <a:endParaRPr lang="es-ES" dirty="0">
              <a:solidFill>
                <a:srgbClr val="FF0000"/>
              </a:solidFill>
            </a:endParaRPr>
          </a:p>
          <a:p>
            <a:pPr algn="just">
              <a:lnSpc>
                <a:spcPct val="90000"/>
              </a:lnSpc>
            </a:pPr>
            <a:r>
              <a:rPr lang="es-ES" b="1" dirty="0">
                <a:solidFill>
                  <a:srgbClr val="FF0000"/>
                </a:solidFill>
              </a:rPr>
              <a:t>Si el crecimiento natural es positivo quiere decir que la población aumenta y, por el contrario, si resulta negativo, la población disminuye. En caso de que ambas cifras coincidan tendríamos un crecimiento cero.</a:t>
            </a:r>
            <a:endParaRPr lang="es-ES" dirty="0">
              <a:solidFill>
                <a:srgbClr val="FF0000"/>
              </a:solidFill>
            </a:endParaRPr>
          </a:p>
          <a:p>
            <a:pPr marL="0" indent="0">
              <a:lnSpc>
                <a:spcPct val="90000"/>
              </a:lnSpc>
              <a:buNone/>
            </a:pPr>
            <a:endParaRPr lang="es-ES" dirty="0"/>
          </a:p>
        </p:txBody>
      </p:sp>
      <p:pic>
        <p:nvPicPr>
          <p:cNvPr id="1026" name="Picture 2" descr="Movimiento natural natalidad">
            <a:extLst>
              <a:ext uri="{FF2B5EF4-FFF2-40B4-BE49-F238E27FC236}">
                <a16:creationId xmlns:a16="http://schemas.microsoft.com/office/drawing/2014/main" id="{7335C6A9-8159-2FA1-FAEF-AFA347D828C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43290" y="2892490"/>
            <a:ext cx="4055212" cy="1838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711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2057" name="Rectangle 2056">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órmula para el cálculo del Crecimiento Natural | Mediateca de EducaMadrid">
            <a:extLst>
              <a:ext uri="{FF2B5EF4-FFF2-40B4-BE49-F238E27FC236}">
                <a16:creationId xmlns:a16="http://schemas.microsoft.com/office/drawing/2014/main" id="{851FBE99-5422-0B17-842A-7398BB1B661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966344"/>
            <a:ext cx="6880072" cy="4764449"/>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2058">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8E3BBB74-6629-FCBB-2038-8C91A4720B2E}"/>
              </a:ext>
            </a:extLst>
          </p:cNvPr>
          <p:cNvSpPr>
            <a:spLocks noGrp="1"/>
          </p:cNvSpPr>
          <p:nvPr>
            <p:ph type="title"/>
          </p:nvPr>
        </p:nvSpPr>
        <p:spPr>
          <a:xfrm>
            <a:off x="643433" y="643464"/>
            <a:ext cx="2888344" cy="1428737"/>
          </a:xfrm>
        </p:spPr>
        <p:txBody>
          <a:bodyPr>
            <a:normAutofit/>
          </a:bodyPr>
          <a:lstStyle/>
          <a:p>
            <a:pPr algn="ctr"/>
            <a:r>
              <a:rPr lang="es-ES" sz="2400" dirty="0">
                <a:solidFill>
                  <a:srgbClr val="FFFFFF"/>
                </a:solidFill>
              </a:rPr>
              <a:t>TASA DE CRECIMIENTO NATURAL</a:t>
            </a:r>
          </a:p>
        </p:txBody>
      </p:sp>
      <p:sp>
        <p:nvSpPr>
          <p:cNvPr id="3" name="Marcador de contenido 2">
            <a:extLst>
              <a:ext uri="{FF2B5EF4-FFF2-40B4-BE49-F238E27FC236}">
                <a16:creationId xmlns:a16="http://schemas.microsoft.com/office/drawing/2014/main" id="{567A1BA3-FD8E-8131-82D6-BBD0DE75E1D4}"/>
              </a:ext>
            </a:extLst>
          </p:cNvPr>
          <p:cNvSpPr>
            <a:spLocks noGrp="1"/>
          </p:cNvSpPr>
          <p:nvPr>
            <p:ph idx="1"/>
          </p:nvPr>
        </p:nvSpPr>
        <p:spPr>
          <a:xfrm>
            <a:off x="643337" y="2184036"/>
            <a:ext cx="2888439" cy="3869634"/>
          </a:xfrm>
        </p:spPr>
        <p:txBody>
          <a:bodyPr>
            <a:normAutofit/>
          </a:bodyPr>
          <a:lstStyle/>
          <a:p>
            <a:pPr marL="0" indent="0">
              <a:buNone/>
            </a:pPr>
            <a:r>
              <a:rPr lang="es-ES" sz="1600" b="0" i="0">
                <a:solidFill>
                  <a:srgbClr val="FFFFFF"/>
                </a:solidFill>
                <a:effectLst/>
                <a:latin typeface="Google Sans"/>
              </a:rPr>
              <a:t>Tasa de Crecimiento Natural: es el resultado de restar al número de nacidos en un año de un lugar, el número de fallecidos en ese año y dividirlo por el número total de habitantes. El resultado se multiplica por 100 y se expresa en %. </a:t>
            </a:r>
          </a:p>
          <a:p>
            <a:pPr marL="0" indent="0">
              <a:buNone/>
            </a:pPr>
            <a:r>
              <a:rPr lang="es-ES" sz="1600" b="0" i="0">
                <a:solidFill>
                  <a:srgbClr val="FFFFFF"/>
                </a:solidFill>
                <a:effectLst/>
                <a:latin typeface="Google Sans"/>
              </a:rPr>
              <a:t>También se puede obtener restando la TBN menos la TBM y dividiendo por diez.</a:t>
            </a:r>
          </a:p>
          <a:p>
            <a:pPr marL="0" indent="0">
              <a:buNone/>
            </a:pPr>
            <a:endParaRPr lang="es-ES" sz="1600">
              <a:solidFill>
                <a:srgbClr val="FFFFFF"/>
              </a:solidFill>
            </a:endParaRPr>
          </a:p>
        </p:txBody>
      </p:sp>
    </p:spTree>
    <p:extLst>
      <p:ext uri="{BB962C8B-B14F-4D97-AF65-F5344CB8AC3E}">
        <p14:creationId xmlns:p14="http://schemas.microsoft.com/office/powerpoint/2010/main" val="1557806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E8370766-CC13-4DF4-AF0A-0E820B8D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useBgFill="1">
        <p:nvSpPr>
          <p:cNvPr id="3081" name="Rectangle 3080">
            <a:extLst>
              <a:ext uri="{FF2B5EF4-FFF2-40B4-BE49-F238E27FC236}">
                <a16:creationId xmlns:a16="http://schemas.microsoft.com/office/drawing/2014/main" id="{57B3C4F9-03D9-4B39-9F3C-036654230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29" y="237744"/>
            <a:ext cx="8531352" cy="6382512"/>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3083" name="Rectangle 3082">
            <a:extLst>
              <a:ext uri="{FF2B5EF4-FFF2-40B4-BE49-F238E27FC236}">
                <a16:creationId xmlns:a16="http://schemas.microsoft.com/office/drawing/2014/main" id="{3B61CA66-E7F4-49EC-89DC-F37EE6933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A721FB4F-351D-714E-2437-BF778A9D3B41}"/>
              </a:ext>
            </a:extLst>
          </p:cNvPr>
          <p:cNvSpPr>
            <a:spLocks noGrp="1"/>
          </p:cNvSpPr>
          <p:nvPr>
            <p:ph type="title"/>
          </p:nvPr>
        </p:nvSpPr>
        <p:spPr>
          <a:xfrm>
            <a:off x="9387189" y="612843"/>
            <a:ext cx="2247091" cy="1499738"/>
          </a:xfrm>
        </p:spPr>
        <p:txBody>
          <a:bodyPr anchor="b">
            <a:normAutofit/>
          </a:bodyPr>
          <a:lstStyle/>
          <a:p>
            <a:r>
              <a:rPr lang="es-ES" sz="2200" b="1" dirty="0">
                <a:solidFill>
                  <a:srgbClr val="FF0000"/>
                </a:solidFill>
              </a:rPr>
              <a:t>MIGRACIONES</a:t>
            </a:r>
          </a:p>
        </p:txBody>
      </p:sp>
      <p:sp>
        <p:nvSpPr>
          <p:cNvPr id="3085" name="Rectangle 3084">
            <a:extLst>
              <a:ext uri="{FF2B5EF4-FFF2-40B4-BE49-F238E27FC236}">
                <a16:creationId xmlns:a16="http://schemas.microsoft.com/office/drawing/2014/main" id="{886ACB74-3D88-4CD7-B619-829D70AD4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122" y="413053"/>
            <a:ext cx="8212114" cy="6064596"/>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pic>
        <p:nvPicPr>
          <p:cNvPr id="3074" name="Picture 2" descr="Las grandes migraciones de la historia en mapas">
            <a:extLst>
              <a:ext uri="{FF2B5EF4-FFF2-40B4-BE49-F238E27FC236}">
                <a16:creationId xmlns:a16="http://schemas.microsoft.com/office/drawing/2014/main" id="{2DFE1852-7C6A-6B7F-1763-EC1B573B0EF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0162" y="1316394"/>
            <a:ext cx="7561991" cy="425361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B72F9BB6-9D3A-02DB-CE2B-9295EBBCDBAF}"/>
              </a:ext>
            </a:extLst>
          </p:cNvPr>
          <p:cNvSpPr>
            <a:spLocks noGrp="1"/>
          </p:cNvSpPr>
          <p:nvPr>
            <p:ph idx="1"/>
          </p:nvPr>
        </p:nvSpPr>
        <p:spPr>
          <a:xfrm>
            <a:off x="9387190" y="2149813"/>
            <a:ext cx="2247090" cy="4046706"/>
          </a:xfrm>
        </p:spPr>
        <p:txBody>
          <a:bodyPr>
            <a:normAutofit/>
          </a:bodyPr>
          <a:lstStyle/>
          <a:p>
            <a:endParaRPr lang="es-ES" sz="1400" b="1" dirty="0">
              <a:solidFill>
                <a:srgbClr val="FFFFFF"/>
              </a:solidFill>
            </a:endParaRPr>
          </a:p>
          <a:p>
            <a:endParaRPr lang="es-ES" sz="1400" b="1" dirty="0">
              <a:solidFill>
                <a:srgbClr val="FFFFFF"/>
              </a:solidFill>
            </a:endParaRPr>
          </a:p>
          <a:p>
            <a:r>
              <a:rPr lang="es-ES" sz="1400" b="1" dirty="0">
                <a:solidFill>
                  <a:srgbClr val="FFFFFF"/>
                </a:solidFill>
              </a:rPr>
              <a:t>Migración es el movimiento de personas de un lugar a otro. Los factores que afectan a las migraciones son: la distancia, la duración y el motivo que las provoca.</a:t>
            </a:r>
            <a:endParaRPr lang="es-ES" sz="1400" dirty="0">
              <a:solidFill>
                <a:srgbClr val="FFFFFF"/>
              </a:solidFill>
            </a:endParaRPr>
          </a:p>
          <a:p>
            <a:pPr marL="0" indent="0">
              <a:buNone/>
            </a:pPr>
            <a:endParaRPr lang="es-ES" sz="1400" dirty="0">
              <a:solidFill>
                <a:srgbClr val="FFFFFF"/>
              </a:solidFill>
            </a:endParaRPr>
          </a:p>
        </p:txBody>
      </p:sp>
    </p:spTree>
    <p:extLst>
      <p:ext uri="{BB962C8B-B14F-4D97-AF65-F5344CB8AC3E}">
        <p14:creationId xmlns:p14="http://schemas.microsoft.com/office/powerpoint/2010/main" val="2557091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4999FE9C-D8F9-4F9B-B95B-608C3EF6B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es-ES"/>
          </a:p>
        </p:txBody>
      </p:sp>
      <p:sp>
        <p:nvSpPr>
          <p:cNvPr id="6153" name="Rectangle 6152">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6155" name="Rectangle 6154">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Emigración e inmigración: definición y diferencias - Diferencias entre emigración e inmigración">
            <a:extLst>
              <a:ext uri="{FF2B5EF4-FFF2-40B4-BE49-F238E27FC236}">
                <a16:creationId xmlns:a16="http://schemas.microsoft.com/office/drawing/2014/main" id="{33C5BBDD-B802-19B6-3601-E471AA7F918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1645751"/>
            <a:ext cx="6880072" cy="3405635"/>
          </a:xfrm>
          <a:prstGeom prst="rect">
            <a:avLst/>
          </a:prstGeom>
          <a:noFill/>
          <a:extLst>
            <a:ext uri="{909E8E84-426E-40DD-AFC4-6F175D3DCCD1}">
              <a14:hiddenFill xmlns:a14="http://schemas.microsoft.com/office/drawing/2010/main">
                <a:solidFill>
                  <a:srgbClr val="FFFFFF"/>
                </a:solidFill>
              </a14:hiddenFill>
            </a:ext>
          </a:extLst>
        </p:spPr>
      </p:pic>
      <p:sp>
        <p:nvSpPr>
          <p:cNvPr id="6157" name="Rectangle 6156">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45B2F0B5-17A4-846B-A715-2C1988FA7FAE}"/>
              </a:ext>
            </a:extLst>
          </p:cNvPr>
          <p:cNvSpPr>
            <a:spLocks noGrp="1"/>
          </p:cNvSpPr>
          <p:nvPr>
            <p:ph type="title"/>
          </p:nvPr>
        </p:nvSpPr>
        <p:spPr>
          <a:xfrm>
            <a:off x="643433" y="643464"/>
            <a:ext cx="2888344" cy="1428737"/>
          </a:xfrm>
        </p:spPr>
        <p:txBody>
          <a:bodyPr vert="horz" lIns="91440" tIns="45720" rIns="91440" bIns="45720" rtlCol="0" anchor="ctr">
            <a:normAutofit/>
          </a:bodyPr>
          <a:lstStyle/>
          <a:p>
            <a:pPr algn="ctr"/>
            <a:r>
              <a:rPr lang="en-US" sz="3200" b="1" dirty="0"/>
              <a:t>CONCEPTOS CLAVE</a:t>
            </a:r>
          </a:p>
        </p:txBody>
      </p:sp>
      <p:sp>
        <p:nvSpPr>
          <p:cNvPr id="4" name="Marcador de texto 3">
            <a:extLst>
              <a:ext uri="{FF2B5EF4-FFF2-40B4-BE49-F238E27FC236}">
                <a16:creationId xmlns:a16="http://schemas.microsoft.com/office/drawing/2014/main" id="{FC426004-CBAA-B0D9-48AC-CA2A5681EB8D}"/>
              </a:ext>
            </a:extLst>
          </p:cNvPr>
          <p:cNvSpPr>
            <a:spLocks noGrp="1"/>
          </p:cNvSpPr>
          <p:nvPr>
            <p:ph type="body" sz="half" idx="2"/>
          </p:nvPr>
        </p:nvSpPr>
        <p:spPr>
          <a:xfrm>
            <a:off x="643337" y="2184036"/>
            <a:ext cx="2888439" cy="3869634"/>
          </a:xfrm>
        </p:spPr>
        <p:txBody>
          <a:bodyPr vert="horz" lIns="91440" tIns="45720" rIns="91440" bIns="45720" rtlCol="0">
            <a:normAutofit/>
          </a:bodyPr>
          <a:lstStyle/>
          <a:p>
            <a:pPr indent="-182880">
              <a:lnSpc>
                <a:spcPct val="100000"/>
              </a:lnSpc>
              <a:buFont typeface="Garamond" pitchFamily="18" charset="0"/>
              <a:buChar char="◦"/>
            </a:pPr>
            <a:r>
              <a:rPr lang="en-US" sz="1600" b="1">
                <a:effectLst/>
              </a:rPr>
              <a:t>Emigrante es una persona que sale de un país mientras que inmigrante es una persona que se muda a otro país. El concepto de migrante se relaciona con las personas que migran durante su traslado.</a:t>
            </a:r>
            <a:endParaRPr lang="en-US" sz="1600">
              <a:effectLst/>
            </a:endParaRPr>
          </a:p>
          <a:p>
            <a:pPr indent="-182880">
              <a:lnSpc>
                <a:spcPct val="100000"/>
              </a:lnSpc>
              <a:buFont typeface="Garamond" pitchFamily="18" charset="0"/>
              <a:buChar char="◦"/>
            </a:pPr>
            <a:endParaRPr lang="en-US" sz="1600"/>
          </a:p>
        </p:txBody>
      </p:sp>
    </p:spTree>
    <p:extLst>
      <p:ext uri="{BB962C8B-B14F-4D97-AF65-F5344CB8AC3E}">
        <p14:creationId xmlns:p14="http://schemas.microsoft.com/office/powerpoint/2010/main" val="1598294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8E0FBF5-F1B5-4711-AFDD-A39FF34BC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048C101B-4757-46DF-AB0F-72AE1AD2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7170" name="Picture 2" descr="Elaboro un esquema con los tipos de migraciones y sus características -  Brainly.lat">
            <a:extLst>
              <a:ext uri="{FF2B5EF4-FFF2-40B4-BE49-F238E27FC236}">
                <a16:creationId xmlns:a16="http://schemas.microsoft.com/office/drawing/2014/main" id="{F1542EDF-A712-AE32-BEA2-74354351F9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006" r="1" b="16879"/>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952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ABB550-66F4-DB08-1524-CD13F90F8E33}"/>
              </a:ext>
            </a:extLst>
          </p:cNvPr>
          <p:cNvSpPr>
            <a:spLocks noGrp="1"/>
          </p:cNvSpPr>
          <p:nvPr>
            <p:ph type="title"/>
          </p:nvPr>
        </p:nvSpPr>
        <p:spPr/>
        <p:txBody>
          <a:bodyPr>
            <a:normAutofit fontScale="90000"/>
          </a:bodyPr>
          <a:lstStyle/>
          <a:p>
            <a:pPr algn="ctr"/>
            <a:br>
              <a:rPr lang="es-ES">
                <a:solidFill>
                  <a:schemeClr val="tx1"/>
                </a:solidFill>
              </a:rPr>
            </a:br>
            <a:r>
              <a:rPr lang="es-ES" b="1">
                <a:solidFill>
                  <a:schemeClr val="tx1"/>
                </a:solidFill>
              </a:rPr>
              <a:t>CLASIFICACIÓN DE LAS MIGRACIONES</a:t>
            </a:r>
            <a:br>
              <a:rPr lang="es-ES">
                <a:solidFill>
                  <a:schemeClr val="tx1"/>
                </a:solidFill>
              </a:rPr>
            </a:br>
            <a:endParaRPr lang="es-ES" dirty="0">
              <a:solidFill>
                <a:schemeClr val="tx1"/>
              </a:solidFill>
            </a:endParaRPr>
          </a:p>
        </p:txBody>
      </p:sp>
      <p:sp>
        <p:nvSpPr>
          <p:cNvPr id="5" name="Marcador de contenido 4">
            <a:extLst>
              <a:ext uri="{FF2B5EF4-FFF2-40B4-BE49-F238E27FC236}">
                <a16:creationId xmlns:a16="http://schemas.microsoft.com/office/drawing/2014/main" id="{E952F235-50DD-6472-1ABF-5064127F0C58}"/>
              </a:ext>
            </a:extLst>
          </p:cNvPr>
          <p:cNvSpPr>
            <a:spLocks noGrp="1"/>
          </p:cNvSpPr>
          <p:nvPr>
            <p:ph idx="1"/>
          </p:nvPr>
        </p:nvSpPr>
        <p:spPr/>
        <p:txBody>
          <a:bodyPr/>
          <a:lstStyle/>
          <a:p>
            <a:pPr algn="just">
              <a:lnSpc>
                <a:spcPct val="107000"/>
              </a:lnSpc>
              <a:spcAft>
                <a:spcPts val="800"/>
              </a:spcAft>
            </a:pPr>
            <a:r>
              <a:rPr lang="es-ES" sz="1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Según la distancia, las migraciones se podrían clasificar en:</a:t>
            </a:r>
            <a:endParaRPr lang="es-E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s-ES" sz="1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Migración regional es un movimiento dentro de un país.</a:t>
            </a:r>
            <a:endParaRPr lang="es-E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ES" sz="1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Migración internacional es un movimiento entre países.</a:t>
            </a:r>
            <a:endParaRPr lang="es-E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sz="1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 función de la duración distinguimos dos tipos de migración:</a:t>
            </a:r>
            <a:endParaRPr lang="es-E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s-ES" sz="1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Migración temporal es un movimiento cuya duración es inferior al año.</a:t>
            </a:r>
            <a:endParaRPr lang="es-E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ES" sz="1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Migración permanente es un movimiento donde el migrante espera permanecer largo tiempo en el nuevo lugar. </a:t>
            </a:r>
            <a:endParaRPr lang="es-E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2705988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5129" name="Rectangle 5128">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01114C18-9CFE-C0D1-FC2A-EB63E3CEB42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1284547"/>
            <a:ext cx="6880072" cy="4128043"/>
          </a:xfrm>
          <a:prstGeom prst="rect">
            <a:avLst/>
          </a:prstGeom>
          <a:noFill/>
          <a:extLst>
            <a:ext uri="{909E8E84-426E-40DD-AFC4-6F175D3DCCD1}">
              <a14:hiddenFill xmlns:a14="http://schemas.microsoft.com/office/drawing/2010/main">
                <a:solidFill>
                  <a:srgbClr val="FFFFFF"/>
                </a:solidFill>
              </a14:hiddenFill>
            </a:ext>
          </a:extLst>
        </p:spPr>
      </p:pic>
      <p:sp>
        <p:nvSpPr>
          <p:cNvPr id="5131" name="Rectangle 5130">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A721FB4F-351D-714E-2437-BF778A9D3B41}"/>
              </a:ext>
            </a:extLst>
          </p:cNvPr>
          <p:cNvSpPr>
            <a:spLocks noGrp="1"/>
          </p:cNvSpPr>
          <p:nvPr>
            <p:ph type="title"/>
          </p:nvPr>
        </p:nvSpPr>
        <p:spPr>
          <a:xfrm>
            <a:off x="643433" y="643464"/>
            <a:ext cx="2888344" cy="1428737"/>
          </a:xfrm>
        </p:spPr>
        <p:txBody>
          <a:bodyPr>
            <a:normAutofit/>
          </a:bodyPr>
          <a:lstStyle/>
          <a:p>
            <a:r>
              <a:rPr lang="es-ES" sz="2700" b="1">
                <a:solidFill>
                  <a:srgbClr val="FFFFFF"/>
                </a:solidFill>
              </a:rPr>
              <a:t>CLASIFICACIÓN DE LAS MIGRACIONES</a:t>
            </a:r>
          </a:p>
        </p:txBody>
      </p:sp>
      <p:sp>
        <p:nvSpPr>
          <p:cNvPr id="3" name="Marcador de contenido 2">
            <a:extLst>
              <a:ext uri="{FF2B5EF4-FFF2-40B4-BE49-F238E27FC236}">
                <a16:creationId xmlns:a16="http://schemas.microsoft.com/office/drawing/2014/main" id="{B72F9BB6-9D3A-02DB-CE2B-9295EBBCDBAF}"/>
              </a:ext>
            </a:extLst>
          </p:cNvPr>
          <p:cNvSpPr>
            <a:spLocks noGrp="1"/>
          </p:cNvSpPr>
          <p:nvPr>
            <p:ph idx="1"/>
          </p:nvPr>
        </p:nvSpPr>
        <p:spPr>
          <a:xfrm>
            <a:off x="643337" y="2184036"/>
            <a:ext cx="2888439" cy="3869634"/>
          </a:xfrm>
        </p:spPr>
        <p:txBody>
          <a:bodyPr>
            <a:normAutofit/>
          </a:bodyPr>
          <a:lstStyle/>
          <a:p>
            <a:pPr marL="0" indent="0">
              <a:lnSpc>
                <a:spcPct val="90000"/>
              </a:lnSpc>
              <a:buNone/>
            </a:pPr>
            <a:endParaRPr lang="es-ES" sz="1500">
              <a:solidFill>
                <a:srgbClr val="FFFFFF"/>
              </a:solidFill>
            </a:endParaRPr>
          </a:p>
          <a:p>
            <a:pPr>
              <a:lnSpc>
                <a:spcPct val="90000"/>
              </a:lnSpc>
              <a:spcAft>
                <a:spcPts val="800"/>
              </a:spcAft>
            </a:pPr>
            <a:r>
              <a:rPr lang="es-ES" sz="15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La decisión aplicada a la migración significa por qué una persona migró. Relacionado con esto existen dos tipos de migración:</a:t>
            </a:r>
            <a:endParaRPr lang="es-ES" sz="15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buFont typeface="Symbol" panose="05050102010706020507" pitchFamily="18" charset="2"/>
              <a:buChar char=""/>
            </a:pPr>
            <a:r>
              <a:rPr lang="es-ES" sz="15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La migración voluntaria es un movimiento realizado por libre elección.</a:t>
            </a:r>
            <a:endParaRPr lang="es-ES" sz="15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spcAft>
                <a:spcPts val="800"/>
              </a:spcAft>
              <a:buFont typeface="Symbol" panose="05050102010706020507" pitchFamily="18" charset="2"/>
              <a:buChar char=""/>
            </a:pPr>
            <a:r>
              <a:rPr lang="es-ES" sz="15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La migración forzada es un movimiento contra la voluntad del migrante debido a desastres naturales, persecución política o religiosa.</a:t>
            </a:r>
            <a:endParaRPr lang="es-ES" sz="15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s-ES" sz="1500">
              <a:solidFill>
                <a:srgbClr val="FFFFFF"/>
              </a:solidFill>
            </a:endParaRPr>
          </a:p>
        </p:txBody>
      </p:sp>
    </p:spTree>
    <p:extLst>
      <p:ext uri="{BB962C8B-B14F-4D97-AF65-F5344CB8AC3E}">
        <p14:creationId xmlns:p14="http://schemas.microsoft.com/office/powerpoint/2010/main" val="172013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8A616-E74A-378D-D25A-E712F2AF8381}"/>
              </a:ext>
            </a:extLst>
          </p:cNvPr>
          <p:cNvSpPr>
            <a:spLocks noGrp="1"/>
          </p:cNvSpPr>
          <p:nvPr>
            <p:ph type="title"/>
          </p:nvPr>
        </p:nvSpPr>
        <p:spPr>
          <a:xfrm>
            <a:off x="707830" y="727823"/>
            <a:ext cx="3329150" cy="5402353"/>
          </a:xfrm>
        </p:spPr>
        <p:txBody>
          <a:bodyPr>
            <a:normAutofit/>
          </a:bodyPr>
          <a:lstStyle/>
          <a:p>
            <a:r>
              <a:rPr lang="es-ES" sz="3700" b="1"/>
              <a:t>SALDO MIGRATORIO</a:t>
            </a:r>
          </a:p>
        </p:txBody>
      </p:sp>
      <p:sp>
        <p:nvSpPr>
          <p:cNvPr id="3" name="Marcador de contenido 2">
            <a:extLst>
              <a:ext uri="{FF2B5EF4-FFF2-40B4-BE49-F238E27FC236}">
                <a16:creationId xmlns:a16="http://schemas.microsoft.com/office/drawing/2014/main" id="{A7A30961-9B17-7A15-627C-A342799B3F0B}"/>
              </a:ext>
            </a:extLst>
          </p:cNvPr>
          <p:cNvSpPr>
            <a:spLocks noGrp="1"/>
          </p:cNvSpPr>
          <p:nvPr>
            <p:ph idx="1"/>
          </p:nvPr>
        </p:nvSpPr>
        <p:spPr>
          <a:xfrm>
            <a:off x="4521614" y="727823"/>
            <a:ext cx="6927842" cy="3649624"/>
          </a:xfrm>
        </p:spPr>
        <p:txBody>
          <a:bodyPr>
            <a:normAutofit/>
          </a:bodyPr>
          <a:lstStyle/>
          <a:p>
            <a:pPr marL="0" indent="0">
              <a:lnSpc>
                <a:spcPct val="90000"/>
              </a:lnSpc>
              <a:buNone/>
            </a:pPr>
            <a:r>
              <a:rPr lang="es-ES" b="1"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Las migraciones inciden en el crecimiento de la población a través del llamado equilibrio migratorio. </a:t>
            </a:r>
          </a:p>
          <a:p>
            <a:pPr marL="0" indent="0">
              <a:lnSpc>
                <a:spcPct val="90000"/>
              </a:lnSpc>
              <a:buNone/>
            </a:pPr>
            <a:r>
              <a:rPr lang="es-ES" b="1"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El saldo migratorio es la diferencia entre el número de personas que han entrado en un territorio y el número de personas y el número de personas que han salido de él en el transcurso de un año.</a:t>
            </a:r>
          </a:p>
          <a:p>
            <a:pPr marL="0" indent="0">
              <a:lnSpc>
                <a:spcPct val="90000"/>
              </a:lnSpc>
              <a:buNone/>
            </a:pPr>
            <a:endParaRPr lang="es-ES"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90000"/>
              </a:lnSpc>
              <a:buNone/>
            </a:pPr>
            <a:r>
              <a:rPr lang="es-ES" b="1" i="0" dirty="0">
                <a:solidFill>
                  <a:srgbClr val="FF0000"/>
                </a:solidFill>
                <a:effectLst/>
                <a:latin typeface="Open Sans" panose="020B0606030504020204" pitchFamily="34" charset="0"/>
              </a:rPr>
              <a:t>Para un ámbito geográfico determinado, el saldo migratorio -también llamado a veces migración neta- es la diferencia entre las entradas por migración y las salidas por el mismo motivo; en consecuencia, el signo positivo o negativo del mismo indica que las entradas superan las salidas o viceversa.</a:t>
            </a:r>
            <a:endParaRPr lang="es-ES"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s-ES" dirty="0"/>
          </a:p>
        </p:txBody>
      </p:sp>
      <p:pic>
        <p:nvPicPr>
          <p:cNvPr id="2050" name="Picture 2" descr="Población mundial: Demografía – Ciencias Sociales: Segundo Secundaria">
            <a:extLst>
              <a:ext uri="{FF2B5EF4-FFF2-40B4-BE49-F238E27FC236}">
                <a16:creationId xmlns:a16="http://schemas.microsoft.com/office/drawing/2014/main" id="{F8571A70-0647-D7E1-A5AA-F06DDE69C9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9507" y="4552545"/>
            <a:ext cx="6642656" cy="157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938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3080">
            <a:extLst>
              <a:ext uri="{FF2B5EF4-FFF2-40B4-BE49-F238E27FC236}">
                <a16:creationId xmlns:a16="http://schemas.microsoft.com/office/drawing/2014/main" id="{F2155CD3-83BB-4AEA-A737-FFB45BF5B9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C9481AC0-C94A-42B2-A337-8F2BD27B4C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044" y="374904"/>
            <a:ext cx="11409913"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085" name="Rectangle 3084">
            <a:extLst>
              <a:ext uri="{FF2B5EF4-FFF2-40B4-BE49-F238E27FC236}">
                <a16:creationId xmlns:a16="http://schemas.microsoft.com/office/drawing/2014/main" id="{9C990ECF-0B2F-4372-9715-326BA840E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736" y="539496"/>
            <a:ext cx="11082528" cy="57790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a:extLst>
              <a:ext uri="{FF2B5EF4-FFF2-40B4-BE49-F238E27FC236}">
                <a16:creationId xmlns:a16="http://schemas.microsoft.com/office/drawing/2014/main" id="{F9DF592C-A051-BC98-8BFD-D7DAC4645B7C}"/>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tretch>
            <a:fillRect/>
          </a:stretch>
        </p:blipFill>
        <p:spPr bwMode="auto">
          <a:xfrm>
            <a:off x="3234973" y="861229"/>
            <a:ext cx="5722053" cy="5135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179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4105" name="Rectangle 4104">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Población: Fórmula para el cálculo del crecimiento natural | Mediateca de  EducaMadrid">
            <a:extLst>
              <a:ext uri="{FF2B5EF4-FFF2-40B4-BE49-F238E27FC236}">
                <a16:creationId xmlns:a16="http://schemas.microsoft.com/office/drawing/2014/main" id="{6D199F3D-F0E4-0141-E09A-0B1D1A96FF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2293004"/>
            <a:ext cx="6880072" cy="2111129"/>
          </a:xfrm>
          <a:prstGeom prst="rect">
            <a:avLst/>
          </a:prstGeom>
          <a:noFill/>
          <a:extLst>
            <a:ext uri="{909E8E84-426E-40DD-AFC4-6F175D3DCCD1}">
              <a14:hiddenFill xmlns:a14="http://schemas.microsoft.com/office/drawing/2010/main">
                <a:solidFill>
                  <a:srgbClr val="FFFFFF"/>
                </a:solidFill>
              </a14:hiddenFill>
            </a:ext>
          </a:extLst>
        </p:spPr>
      </p:pic>
      <p:sp>
        <p:nvSpPr>
          <p:cNvPr id="4107" name="Rectangle 4106">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301D3938-EA51-1710-19BB-F654267C7F4F}"/>
              </a:ext>
            </a:extLst>
          </p:cNvPr>
          <p:cNvSpPr>
            <a:spLocks noGrp="1"/>
          </p:cNvSpPr>
          <p:nvPr>
            <p:ph type="title"/>
          </p:nvPr>
        </p:nvSpPr>
        <p:spPr>
          <a:xfrm>
            <a:off x="643432" y="665337"/>
            <a:ext cx="2888344" cy="1428737"/>
          </a:xfrm>
        </p:spPr>
        <p:txBody>
          <a:bodyPr>
            <a:normAutofit/>
          </a:bodyPr>
          <a:lstStyle/>
          <a:p>
            <a:pPr algn="ctr"/>
            <a:r>
              <a:rPr lang="es-ES" sz="2200" b="1" dirty="0">
                <a:solidFill>
                  <a:srgbClr val="FFFFFF"/>
                </a:solidFill>
              </a:rPr>
              <a:t>CRECIMIENTO NATURAL VERSUS CRECIMIENTO REAL DE LA POBLACIÓN</a:t>
            </a:r>
          </a:p>
        </p:txBody>
      </p:sp>
      <p:sp>
        <p:nvSpPr>
          <p:cNvPr id="3" name="Marcador de contenido 2">
            <a:extLst>
              <a:ext uri="{FF2B5EF4-FFF2-40B4-BE49-F238E27FC236}">
                <a16:creationId xmlns:a16="http://schemas.microsoft.com/office/drawing/2014/main" id="{A4923875-A2FF-7F3B-5BD2-3673818805F8}"/>
              </a:ext>
            </a:extLst>
          </p:cNvPr>
          <p:cNvSpPr>
            <a:spLocks noGrp="1"/>
          </p:cNvSpPr>
          <p:nvPr>
            <p:ph idx="1"/>
          </p:nvPr>
        </p:nvSpPr>
        <p:spPr>
          <a:xfrm>
            <a:off x="643337" y="2184036"/>
            <a:ext cx="2888439" cy="3869634"/>
          </a:xfrm>
        </p:spPr>
        <p:txBody>
          <a:bodyPr>
            <a:normAutofit/>
          </a:bodyPr>
          <a:lstStyle/>
          <a:p>
            <a:pPr marL="0" indent="0">
              <a:buNone/>
            </a:pPr>
            <a:r>
              <a:rPr lang="es-ES" sz="1600" b="0" i="0" dirty="0">
                <a:solidFill>
                  <a:srgbClr val="FFFFFF"/>
                </a:solidFill>
                <a:effectLst/>
                <a:latin typeface="Google Sans"/>
              </a:rPr>
              <a:t> </a:t>
            </a:r>
          </a:p>
          <a:p>
            <a:pPr marL="0" indent="0">
              <a:buNone/>
            </a:pPr>
            <a:endParaRPr lang="es-ES" sz="1600" b="1" i="0" dirty="0">
              <a:solidFill>
                <a:srgbClr val="FFFFFF"/>
              </a:solidFill>
              <a:effectLst/>
              <a:latin typeface="Google Sans"/>
            </a:endParaRPr>
          </a:p>
          <a:p>
            <a:r>
              <a:rPr lang="es-ES" sz="1600" b="0" i="0" dirty="0">
                <a:solidFill>
                  <a:srgbClr val="FFFFFF"/>
                </a:solidFill>
                <a:effectLst/>
                <a:latin typeface="Google Sans"/>
              </a:rPr>
              <a:t> </a:t>
            </a:r>
            <a:r>
              <a:rPr lang="es-ES" sz="1600" b="1" i="0" dirty="0">
                <a:solidFill>
                  <a:srgbClr val="FFFFFF"/>
                </a:solidFill>
                <a:effectLst/>
                <a:latin typeface="Google Sans"/>
              </a:rPr>
              <a:t>Crecimiento Natural y Real: el crecimiento natural o vegetativo es la diferencia que hay entre el número de nacimientos y el de defunciones de una población en un momento dado. </a:t>
            </a:r>
          </a:p>
          <a:p>
            <a:pPr marL="0" indent="0">
              <a:buNone/>
            </a:pPr>
            <a:endParaRPr lang="es-ES" sz="1600" b="1" i="0" dirty="0">
              <a:solidFill>
                <a:srgbClr val="FFFFFF"/>
              </a:solidFill>
              <a:effectLst/>
              <a:latin typeface="Google Sans"/>
            </a:endParaRPr>
          </a:p>
          <a:p>
            <a:endParaRPr lang="es-ES" sz="1600" b="1" dirty="0">
              <a:solidFill>
                <a:srgbClr val="FFFFFF"/>
              </a:solidFill>
              <a:latin typeface="Google Sans"/>
            </a:endParaRPr>
          </a:p>
        </p:txBody>
      </p:sp>
    </p:spTree>
    <p:extLst>
      <p:ext uri="{BB962C8B-B14F-4D97-AF65-F5344CB8AC3E}">
        <p14:creationId xmlns:p14="http://schemas.microsoft.com/office/powerpoint/2010/main" val="4027245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A8C6BC2-E9E2-4780-8A41-064073CD4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1033" name="Rectangle 1032">
            <a:extLst>
              <a:ext uri="{FF2B5EF4-FFF2-40B4-BE49-F238E27FC236}">
                <a16:creationId xmlns:a16="http://schemas.microsoft.com/office/drawing/2014/main" id="{E70450CF-22E9-4B1D-B146-30FEE770C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1035" name="Rectangle 1034">
            <a:extLst>
              <a:ext uri="{FF2B5EF4-FFF2-40B4-BE49-F238E27FC236}">
                <a16:creationId xmlns:a16="http://schemas.microsoft.com/office/drawing/2014/main" id="{80238079-1F65-476A-BC6C-F2D3BD268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1037" name="Rectangle 1036">
            <a:extLst>
              <a:ext uri="{FF2B5EF4-FFF2-40B4-BE49-F238E27FC236}">
                <a16:creationId xmlns:a16="http://schemas.microsoft.com/office/drawing/2014/main" id="{3740C935-D2D3-4F63-A4DA-CD768BB3F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grpSp>
        <p:nvGrpSpPr>
          <p:cNvPr id="1039" name="Group 1038">
            <a:extLst>
              <a:ext uri="{FF2B5EF4-FFF2-40B4-BE49-F238E27FC236}">
                <a16:creationId xmlns:a16="http://schemas.microsoft.com/office/drawing/2014/main" id="{BE8D8045-0F80-4964-B591-0D599AB42D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040" name="Straight Connector 1039">
              <a:extLst>
                <a:ext uri="{FF2B5EF4-FFF2-40B4-BE49-F238E27FC236}">
                  <a16:creationId xmlns:a16="http://schemas.microsoft.com/office/drawing/2014/main" id="{AF8A5889-0EE6-4E19-98FE-29F79E987B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41" name="Straight Connector 1040">
              <a:extLst>
                <a:ext uri="{FF2B5EF4-FFF2-40B4-BE49-F238E27FC236}">
                  <a16:creationId xmlns:a16="http://schemas.microsoft.com/office/drawing/2014/main" id="{1B0FE4C3-64BE-4A2B-818D-4D84479344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54670D04-30D8-487E-A3F4-0655E48016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44" name="Rectangle 1043">
            <a:extLst>
              <a:ext uri="{FF2B5EF4-FFF2-40B4-BE49-F238E27FC236}">
                <a16:creationId xmlns:a16="http://schemas.microsoft.com/office/drawing/2014/main" id="{9E1E7F64-0923-4A8C-8C57-8DA53D5B4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09478849-EFF2-4DE4-983C-8EE3FA1EB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1048" name="Rectangle 1047">
            <a:extLst>
              <a:ext uri="{FF2B5EF4-FFF2-40B4-BE49-F238E27FC236}">
                <a16:creationId xmlns:a16="http://schemas.microsoft.com/office/drawing/2014/main" id="{C7659007-D861-4E94-9C3A-A056785E9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75873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ectangle 1049">
            <a:extLst>
              <a:ext uri="{FF2B5EF4-FFF2-40B4-BE49-F238E27FC236}">
                <a16:creationId xmlns:a16="http://schemas.microsoft.com/office/drawing/2014/main" id="{3510B89F-E2F1-498D-89E6-BBD1F7A83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1973" y="643464"/>
            <a:ext cx="4143830" cy="5566305"/>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1052" name="Rectangle 1051">
            <a:extLst>
              <a:ext uri="{FF2B5EF4-FFF2-40B4-BE49-F238E27FC236}">
                <a16:creationId xmlns:a16="http://schemas.microsoft.com/office/drawing/2014/main" id="{9B98270E-648F-4E36-B844-0EDB47720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7364" y="806860"/>
            <a:ext cx="3813048" cy="5239512"/>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2" name="Título 1">
            <a:extLst>
              <a:ext uri="{FF2B5EF4-FFF2-40B4-BE49-F238E27FC236}">
                <a16:creationId xmlns:a16="http://schemas.microsoft.com/office/drawing/2014/main" id="{36EDDAC5-12FE-B9AA-00AF-19594E3FF224}"/>
              </a:ext>
            </a:extLst>
          </p:cNvPr>
          <p:cNvSpPr>
            <a:spLocks noGrp="1"/>
          </p:cNvSpPr>
          <p:nvPr>
            <p:ph type="title"/>
          </p:nvPr>
        </p:nvSpPr>
        <p:spPr>
          <a:xfrm>
            <a:off x="7957225" y="1559768"/>
            <a:ext cx="2978281" cy="3135379"/>
          </a:xfrm>
        </p:spPr>
        <p:txBody>
          <a:bodyPr vert="horz" lIns="91440" tIns="45720" rIns="91440" bIns="45720" rtlCol="0" anchor="ctr">
            <a:normAutofit/>
          </a:bodyPr>
          <a:lstStyle/>
          <a:p>
            <a:pPr algn="ctr">
              <a:lnSpc>
                <a:spcPct val="83000"/>
              </a:lnSpc>
            </a:pPr>
            <a:r>
              <a:rPr lang="en-US" sz="3400" cap="all" spc="-100"/>
              <a:t>CRECIMIENTO NATURAL VERSUS CRECIMIENTO REAL DE LA POBLACIÓN</a:t>
            </a:r>
          </a:p>
        </p:txBody>
      </p:sp>
      <p:sp>
        <p:nvSpPr>
          <p:cNvPr id="3" name="Marcador de contenido 2">
            <a:extLst>
              <a:ext uri="{FF2B5EF4-FFF2-40B4-BE49-F238E27FC236}">
                <a16:creationId xmlns:a16="http://schemas.microsoft.com/office/drawing/2014/main" id="{CBE052DD-F27F-E4E5-86A0-9DD6429DE2D8}"/>
              </a:ext>
            </a:extLst>
          </p:cNvPr>
          <p:cNvSpPr>
            <a:spLocks noGrp="1"/>
          </p:cNvSpPr>
          <p:nvPr>
            <p:ph idx="1"/>
          </p:nvPr>
        </p:nvSpPr>
        <p:spPr>
          <a:xfrm>
            <a:off x="7957225" y="4708186"/>
            <a:ext cx="2978282" cy="992223"/>
          </a:xfrm>
        </p:spPr>
        <p:txBody>
          <a:bodyPr vert="horz" lIns="91440" tIns="45720" rIns="91440" bIns="45720" rtlCol="0">
            <a:normAutofit/>
          </a:bodyPr>
          <a:lstStyle/>
          <a:p>
            <a:pPr marL="0" indent="0" algn="ctr">
              <a:spcBef>
                <a:spcPts val="0"/>
              </a:spcBef>
              <a:spcAft>
                <a:spcPts val="600"/>
              </a:spcAft>
              <a:buNone/>
            </a:pPr>
            <a:r>
              <a:rPr lang="en-US" sz="1400" b="1" i="0" spc="80">
                <a:effectLst/>
              </a:rPr>
              <a:t>El crecimiento real suma al natural el saldo migratorio</a:t>
            </a:r>
            <a:endParaRPr lang="en-US" sz="1400" spc="80"/>
          </a:p>
        </p:txBody>
      </p:sp>
      <p:pic>
        <p:nvPicPr>
          <p:cNvPr id="1026" name="Picture 2" descr="LA POBLACIÓN MUNDIAL. - ppt video online descargar">
            <a:extLst>
              <a:ext uri="{FF2B5EF4-FFF2-40B4-BE49-F238E27FC236}">
                <a16:creationId xmlns:a16="http://schemas.microsoft.com/office/drawing/2014/main" id="{B4E9E860-5F72-932A-17FA-7C0F867DB3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192" y="1383077"/>
            <a:ext cx="5451627" cy="408872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3">
            <a:extLst>
              <a:ext uri="{FF2B5EF4-FFF2-40B4-BE49-F238E27FC236}">
                <a16:creationId xmlns:a16="http://schemas.microsoft.com/office/drawing/2014/main" id="{FD928195-4D39-4483-8E9C-DDEF45288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768" y="640856"/>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cxnSp>
        <p:nvCxnSpPr>
          <p:cNvPr id="1056" name="Straight Connector 1055">
            <a:extLst>
              <a:ext uri="{FF2B5EF4-FFF2-40B4-BE49-F238E27FC236}">
                <a16:creationId xmlns:a16="http://schemas.microsoft.com/office/drawing/2014/main" id="{D3C3AEFB-A180-42BA-A986-808141512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58" name="Straight Connector 1057">
            <a:extLst>
              <a:ext uri="{FF2B5EF4-FFF2-40B4-BE49-F238E27FC236}">
                <a16:creationId xmlns:a16="http://schemas.microsoft.com/office/drawing/2014/main" id="{BDC660CB-86B2-4824-BAAF-665CD18892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09708"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60" name="Straight Connector 1059">
            <a:extLst>
              <a:ext uri="{FF2B5EF4-FFF2-40B4-BE49-F238E27FC236}">
                <a16:creationId xmlns:a16="http://schemas.microsoft.com/office/drawing/2014/main" id="{6355DF17-4368-44AA-A15E-16C1FC1482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1286150"/>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9093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152</TotalTime>
  <Words>1080</Words>
  <Application>Microsoft Office PowerPoint</Application>
  <PresentationFormat>Panorámica</PresentationFormat>
  <Paragraphs>94</Paragraphs>
  <Slides>21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21</vt:i4>
      </vt:variant>
    </vt:vector>
  </HeadingPairs>
  <TitlesOfParts>
    <vt:vector size="29" baseType="lpstr">
      <vt:lpstr>Arial</vt:lpstr>
      <vt:lpstr>Calibri</vt:lpstr>
      <vt:lpstr>Century Gothic</vt:lpstr>
      <vt:lpstr>Garamond</vt:lpstr>
      <vt:lpstr>Google Sans</vt:lpstr>
      <vt:lpstr>Open Sans</vt:lpstr>
      <vt:lpstr>Symbol</vt:lpstr>
      <vt:lpstr>Savon</vt:lpstr>
      <vt:lpstr>La población mundial</vt:lpstr>
      <vt:lpstr>CARACTERÍSTICAS DE LA POBLACIÓN</vt:lpstr>
      <vt:lpstr>CARACTERÍSTICAS DE LA POBLACIÓN</vt:lpstr>
      <vt:lpstr>CARACTERÍSTICAS DE LA POBLACIÓN</vt:lpstr>
      <vt:lpstr>CARACTERÍSTICAS DE LA POBLACIÓN</vt:lpstr>
      <vt:lpstr>CARACTERÍSTICAS DE LA POBLACIÓN</vt:lpstr>
      <vt:lpstr>CARACTERÍSTICAS DE LA POBLACIÓN</vt:lpstr>
      <vt:lpstr>CARACTERÍSTICAS DE LA POBLACIÓN</vt:lpstr>
      <vt:lpstr>CARACTERÍSTICAS DE LA POBLACIÓN</vt:lpstr>
      <vt:lpstr>CARACTERÍSTICAS DE LA POBLACIÓN</vt:lpstr>
      <vt:lpstr>CRECIMIENTO DE LA POBLACIÓN</vt:lpstr>
      <vt:lpstr>TASA DE CRECIMIENTO NATURAL</vt:lpstr>
      <vt:lpstr>MIGRACIONES</vt:lpstr>
      <vt:lpstr>CONCEPTOS CLAVE</vt:lpstr>
      <vt:lpstr>Presentación de PowerPoint</vt:lpstr>
      <vt:lpstr> CLASIFICACIÓN DE LAS MIGRACIONES </vt:lpstr>
      <vt:lpstr>CLASIFICACIÓN DE LAS MIGRACIONES</vt:lpstr>
      <vt:lpstr>SALDO MIGRATORIO</vt:lpstr>
      <vt:lpstr>Presentación de PowerPoint</vt:lpstr>
      <vt:lpstr>CRECIMIENTO NATURAL VERSUS CRECIMIENTO REAL DE LA POBLACIÓN</vt:lpstr>
      <vt:lpstr>CRECIMIENTO NATURAL VERSUS CRECIMIENTO REAL DE LA POBLACIÓN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población mundial</dc:title>
  <dc:creator>Maria Sanz</dc:creator>
  <cp:lastModifiedBy>Maria Sanz</cp:lastModifiedBy>
  <cp:revision>16</cp:revision>
  <dcterms:created xsi:type="dcterms:W3CDTF">2021-03-09T15:49:50Z</dcterms:created>
  <dcterms:modified xsi:type="dcterms:W3CDTF">2023-08-28T07:30:07Z</dcterms:modified>
</cp:coreProperties>
</file>