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36" r:id="rId2"/>
    <p:sldId id="257" r:id="rId3"/>
    <p:sldId id="258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7" r:id="rId16"/>
    <p:sldId id="290" r:id="rId17"/>
    <p:sldId id="301" r:id="rId18"/>
    <p:sldId id="302" r:id="rId19"/>
    <p:sldId id="303" r:id="rId20"/>
    <p:sldId id="304" r:id="rId21"/>
    <p:sldId id="305" r:id="rId22"/>
    <p:sldId id="307" r:id="rId23"/>
    <p:sldId id="309" r:id="rId24"/>
    <p:sldId id="313" r:id="rId25"/>
    <p:sldId id="314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>
            <a:extLst>
              <a:ext uri="{FF2B5EF4-FFF2-40B4-BE49-F238E27FC236}">
                <a16:creationId xmlns:a16="http://schemas.microsoft.com/office/drawing/2014/main" id="{3363A812-B339-70DF-C8B2-0A03A6512F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s-ES"/>
          </a:p>
        </p:txBody>
      </p:sp>
      <p:sp>
        <p:nvSpPr>
          <p:cNvPr id="402435" name="Rectangle 3">
            <a:extLst>
              <a:ext uri="{FF2B5EF4-FFF2-40B4-BE49-F238E27FC236}">
                <a16:creationId xmlns:a16="http://schemas.microsoft.com/office/drawing/2014/main" id="{915E11C7-1168-4A2F-93F9-245CDF882B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s-ES"/>
          </a:p>
        </p:txBody>
      </p:sp>
      <p:sp>
        <p:nvSpPr>
          <p:cNvPr id="402436" name="Rectangle 4">
            <a:extLst>
              <a:ext uri="{FF2B5EF4-FFF2-40B4-BE49-F238E27FC236}">
                <a16:creationId xmlns:a16="http://schemas.microsoft.com/office/drawing/2014/main" id="{0DDD8A68-BDB5-ECA6-B1B3-82037C7716C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s-ES"/>
          </a:p>
        </p:txBody>
      </p:sp>
      <p:sp>
        <p:nvSpPr>
          <p:cNvPr id="402437" name="Rectangle 5">
            <a:extLst>
              <a:ext uri="{FF2B5EF4-FFF2-40B4-BE49-F238E27FC236}">
                <a16:creationId xmlns:a16="http://schemas.microsoft.com/office/drawing/2014/main" id="{BAD792CC-5435-A369-C58E-7FB29C1B930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341A1B1-6AB8-4339-8FF7-0A7F90FFB156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ADA5142-BEEF-0F9C-E525-5D05234E7FD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s-E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1A298A4-BCC7-BBCF-726A-BBB06102DF6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s-E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79283C8E-73A8-49AC-4844-736499581DE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3ACD4DC3-FDE9-AF30-C4B5-5440B8688A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C5E68D61-2183-BEC8-7972-40F71C6152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s-E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75BCD998-87BE-29AC-D2BA-F4F2C88EB0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682895F-08D9-4E54-93E9-F7A2D3FBB2EC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2192F4-2C2A-AE3F-34D7-7DDB7080B7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7B675B-3A13-4BF1-BBC4-186AF97AE7F3}" type="slidenum">
              <a:rPr lang="en-US" altLang="es-ES"/>
              <a:pPr/>
              <a:t>4</a:t>
            </a:fld>
            <a:endParaRPr lang="en-US" altLang="es-ES"/>
          </a:p>
        </p:txBody>
      </p:sp>
      <p:sp>
        <p:nvSpPr>
          <p:cNvPr id="219138" name="Rectangle 2">
            <a:extLst>
              <a:ext uri="{FF2B5EF4-FFF2-40B4-BE49-F238E27FC236}">
                <a16:creationId xmlns:a16="http://schemas.microsoft.com/office/drawing/2014/main" id="{44D03585-4871-59DB-D890-28F0ED2D98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E10E41BF-18A7-8798-0100-FB36101BC2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82D846-4DA9-9B77-D6E8-71E929723D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838EB-E45C-46A2-A6F1-F7A4CC4F23FD}" type="slidenum">
              <a:rPr lang="en-US" altLang="es-ES"/>
              <a:pPr/>
              <a:t>5</a:t>
            </a:fld>
            <a:endParaRPr lang="en-US" altLang="es-ES"/>
          </a:p>
        </p:txBody>
      </p:sp>
      <p:sp>
        <p:nvSpPr>
          <p:cNvPr id="221186" name="Rectangle 2">
            <a:extLst>
              <a:ext uri="{FF2B5EF4-FFF2-40B4-BE49-F238E27FC236}">
                <a16:creationId xmlns:a16="http://schemas.microsoft.com/office/drawing/2014/main" id="{F20C89A2-3222-3044-2A45-1D03498CE46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E4A27A52-AD99-6766-952D-A6B98A4BE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40DE8F-4AD5-CADA-3D04-A5FDEF9D11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F14C78-F34B-49B5-B2D7-A064ED532FD4}" type="slidenum">
              <a:rPr lang="en-US" altLang="es-ES"/>
              <a:pPr/>
              <a:t>6</a:t>
            </a:fld>
            <a:endParaRPr lang="en-US" altLang="es-ES"/>
          </a:p>
        </p:txBody>
      </p:sp>
      <p:sp>
        <p:nvSpPr>
          <p:cNvPr id="223234" name="Rectangle 2">
            <a:extLst>
              <a:ext uri="{FF2B5EF4-FFF2-40B4-BE49-F238E27FC236}">
                <a16:creationId xmlns:a16="http://schemas.microsoft.com/office/drawing/2014/main" id="{D3F507D0-6064-125E-C0C4-C02A1B41C0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E8E2B81C-AEDF-0893-1E35-FE92CFE5D7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9D0C33-4E5D-3A7E-A8A0-70D45460BB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D7F00B-834D-44DE-8490-3AD3103C5550}" type="slidenum">
              <a:rPr lang="en-US" altLang="es-ES"/>
              <a:pPr/>
              <a:t>7</a:t>
            </a:fld>
            <a:endParaRPr lang="en-US" altLang="es-ES"/>
          </a:p>
        </p:txBody>
      </p:sp>
      <p:sp>
        <p:nvSpPr>
          <p:cNvPr id="225282" name="Rectangle 2">
            <a:extLst>
              <a:ext uri="{FF2B5EF4-FFF2-40B4-BE49-F238E27FC236}">
                <a16:creationId xmlns:a16="http://schemas.microsoft.com/office/drawing/2014/main" id="{370A53B2-FD5F-8A6D-0359-77DC9111F5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0E4B1164-C14C-0DB1-4C7F-C825EC1E12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B29E86-EB5B-F9CA-E8E7-610FA5D3DB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90A1D-8DFD-4E1A-ABB8-D9A86BC2368A}" type="slidenum">
              <a:rPr lang="en-US" altLang="es-ES"/>
              <a:pPr/>
              <a:t>8</a:t>
            </a:fld>
            <a:endParaRPr lang="en-US" altLang="es-ES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D92BD46B-A487-C979-9ACF-05DFB5F81E5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64491C7F-4E3F-1B5B-08B1-AA30AD9F6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D089F45-47EF-237F-09D1-1743CAA3AF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3DF372-C8F8-490E-968F-8C0E0DCCC46C}" type="slidenum">
              <a:rPr lang="en-US" altLang="es-ES"/>
              <a:pPr/>
              <a:t>9</a:t>
            </a:fld>
            <a:endParaRPr lang="en-US" altLang="es-ES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16E79E7E-16AB-AF96-E18E-F92CD8057A4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7E35C84F-590D-605B-B4A5-704A06BD8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C3DB51-854B-C2BA-3E6E-313ECD3678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145454-06A7-420E-ADD7-220935F335D0}" type="slidenum">
              <a:rPr lang="en-US" altLang="es-ES"/>
              <a:pPr/>
              <a:t>10</a:t>
            </a:fld>
            <a:endParaRPr lang="en-US" altLang="es-ES"/>
          </a:p>
        </p:txBody>
      </p:sp>
      <p:sp>
        <p:nvSpPr>
          <p:cNvPr id="231426" name="Rectangle 2">
            <a:extLst>
              <a:ext uri="{FF2B5EF4-FFF2-40B4-BE49-F238E27FC236}">
                <a16:creationId xmlns:a16="http://schemas.microsoft.com/office/drawing/2014/main" id="{D3E5687D-A707-1A58-E12E-661454D0EC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1C169D10-D3F4-5CD4-6D56-E69A0DB1F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445D00-88D5-4C28-07E4-867F48C5B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392A48-A8CF-4805-8163-40BAEE7747A3}" type="slidenum">
              <a:rPr lang="en-US" altLang="es-ES"/>
              <a:pPr/>
              <a:t>11</a:t>
            </a:fld>
            <a:endParaRPr lang="en-US" altLang="es-ES"/>
          </a:p>
        </p:txBody>
      </p:sp>
      <p:sp>
        <p:nvSpPr>
          <p:cNvPr id="233474" name="Rectangle 2">
            <a:extLst>
              <a:ext uri="{FF2B5EF4-FFF2-40B4-BE49-F238E27FC236}">
                <a16:creationId xmlns:a16="http://schemas.microsoft.com/office/drawing/2014/main" id="{A6C99C04-5B2E-068F-F432-29404583B3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C467D8E5-46FC-F405-09BB-261963973C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972AD8-859C-FDCC-9A9A-8649601A3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CC69BF-75F1-47E8-818D-50C85047EEA4}" type="slidenum">
              <a:rPr lang="en-US" altLang="es-ES"/>
              <a:pPr/>
              <a:t>12</a:t>
            </a:fld>
            <a:endParaRPr lang="en-US" altLang="es-ES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11A63815-0F48-6C23-07A3-3F35311A0D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4FA922BB-85CF-6798-2A1A-2EA940773B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4BE8C2-64C1-8DB5-53F8-C141756B7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0311BE-4148-4B16-AED4-F7473A95AE9A}" type="slidenum">
              <a:rPr lang="en-US" altLang="es-ES"/>
              <a:pPr/>
              <a:t>13</a:t>
            </a:fld>
            <a:endParaRPr lang="en-US" altLang="es-ES"/>
          </a:p>
        </p:txBody>
      </p:sp>
      <p:sp>
        <p:nvSpPr>
          <p:cNvPr id="237570" name="Rectangle 2">
            <a:extLst>
              <a:ext uri="{FF2B5EF4-FFF2-40B4-BE49-F238E27FC236}">
                <a16:creationId xmlns:a16="http://schemas.microsoft.com/office/drawing/2014/main" id="{036392AE-5478-82C9-4538-90031A2B839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7247F7D9-D530-8703-E0DA-80B827EA0F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2F8165-2FE9-5870-C60A-9684A24877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AF2D5E-6DF2-4E9C-BD90-C7B315E2D22C}" type="slidenum">
              <a:rPr lang="en-US" altLang="es-ES"/>
              <a:pPr/>
              <a:t>14</a:t>
            </a:fld>
            <a:endParaRPr lang="en-US" altLang="es-ES"/>
          </a:p>
        </p:txBody>
      </p:sp>
      <p:sp>
        <p:nvSpPr>
          <p:cNvPr id="239618" name="Rectangle 2">
            <a:extLst>
              <a:ext uri="{FF2B5EF4-FFF2-40B4-BE49-F238E27FC236}">
                <a16:creationId xmlns:a16="http://schemas.microsoft.com/office/drawing/2014/main" id="{5341AD79-158B-B483-DC92-F3923A8911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5E3E84E1-2C29-658A-1DB1-9C9BF9547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E80B41-F677-F14B-05F2-FBFBBD3466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C129D0-E069-42C8-B0A6-A06A2962F61E}" type="slidenum">
              <a:rPr lang="en-US" altLang="es-ES"/>
              <a:pPr/>
              <a:t>15</a:t>
            </a:fld>
            <a:endParaRPr lang="en-US" altLang="es-ES"/>
          </a:p>
        </p:txBody>
      </p:sp>
      <p:sp>
        <p:nvSpPr>
          <p:cNvPr id="243714" name="Rectangle 2">
            <a:extLst>
              <a:ext uri="{FF2B5EF4-FFF2-40B4-BE49-F238E27FC236}">
                <a16:creationId xmlns:a16="http://schemas.microsoft.com/office/drawing/2014/main" id="{C8E224D2-7B9F-0EB7-AA7B-0D28874FCC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D1987437-2C17-BE74-B94B-825E759102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A5F954-542F-04C3-FA1F-4E657F2636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AAF242-747E-4A55-956C-B67E360C7A46}" type="slidenum">
              <a:rPr lang="en-US" altLang="es-ES"/>
              <a:pPr/>
              <a:t>16</a:t>
            </a:fld>
            <a:endParaRPr lang="en-US" altLang="es-ES"/>
          </a:p>
        </p:txBody>
      </p:sp>
      <p:sp>
        <p:nvSpPr>
          <p:cNvPr id="248834" name="Rectangle 2">
            <a:extLst>
              <a:ext uri="{FF2B5EF4-FFF2-40B4-BE49-F238E27FC236}">
                <a16:creationId xmlns:a16="http://schemas.microsoft.com/office/drawing/2014/main" id="{555AE916-6021-7B3A-237F-373BB86BCA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3590408A-0547-008F-3756-BE2C85513D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814DEF-DD70-9495-09D3-9FC622F677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4F0DDC-784C-48A1-A92B-65E365769857}" type="slidenum">
              <a:rPr lang="en-US" altLang="es-ES"/>
              <a:pPr/>
              <a:t>17</a:t>
            </a:fld>
            <a:endParaRPr lang="en-US" altLang="es-ES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77907791-AC59-9128-E3B2-F7C64174740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97B49176-6E7F-7859-BFC2-8D27E53D0A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D84BC2E-6889-2F5D-CD40-752759EEC7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312EF-A441-490A-9F93-1807EF776860}" type="slidenum">
              <a:rPr lang="en-US" altLang="es-ES"/>
              <a:pPr/>
              <a:t>18</a:t>
            </a:fld>
            <a:endParaRPr lang="en-US" altLang="es-ES"/>
          </a:p>
        </p:txBody>
      </p:sp>
      <p:sp>
        <p:nvSpPr>
          <p:cNvPr id="272386" name="Rectangle 2">
            <a:extLst>
              <a:ext uri="{FF2B5EF4-FFF2-40B4-BE49-F238E27FC236}">
                <a16:creationId xmlns:a16="http://schemas.microsoft.com/office/drawing/2014/main" id="{A6D1ACB0-F73F-F1CA-9C29-41588FBE19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E4C79A4A-E5D1-528C-8DD0-B99C98897D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C7D461-C64B-A42E-32E4-AAD3ABBD63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5EF64-11E3-49C0-A7D3-58B29F74D0F1}" type="slidenum">
              <a:rPr lang="en-US" altLang="es-ES"/>
              <a:pPr/>
              <a:t>19</a:t>
            </a:fld>
            <a:endParaRPr lang="en-US" altLang="es-ES"/>
          </a:p>
        </p:txBody>
      </p:sp>
      <p:sp>
        <p:nvSpPr>
          <p:cNvPr id="274434" name="Rectangle 2">
            <a:extLst>
              <a:ext uri="{FF2B5EF4-FFF2-40B4-BE49-F238E27FC236}">
                <a16:creationId xmlns:a16="http://schemas.microsoft.com/office/drawing/2014/main" id="{12148E59-3337-49FD-5C54-D1D32DC075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2355D9D2-F467-8214-CD04-8553BE979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1B2FD3-E76C-8D0E-B540-E0244C780C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61D7F3-426C-4551-862F-A513282DFE0F}" type="slidenum">
              <a:rPr lang="en-US" altLang="es-ES"/>
              <a:pPr/>
              <a:t>20</a:t>
            </a:fld>
            <a:endParaRPr lang="en-US" altLang="es-ES"/>
          </a:p>
        </p:txBody>
      </p:sp>
      <p:sp>
        <p:nvSpPr>
          <p:cNvPr id="276482" name="Rectangle 2">
            <a:extLst>
              <a:ext uri="{FF2B5EF4-FFF2-40B4-BE49-F238E27FC236}">
                <a16:creationId xmlns:a16="http://schemas.microsoft.com/office/drawing/2014/main" id="{469DEEA0-42C3-B28A-E4B6-4CAA4D0243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F6C912D7-63D2-B14D-1D9A-E78094BAC7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E9FB04-D38B-C1C8-686F-41170813FF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FA050C-3BFE-4D74-A9C1-A964F9F53E9C}" type="slidenum">
              <a:rPr lang="en-US" altLang="es-ES"/>
              <a:pPr/>
              <a:t>21</a:t>
            </a:fld>
            <a:endParaRPr lang="en-US" altLang="es-ES"/>
          </a:p>
        </p:txBody>
      </p:sp>
      <p:sp>
        <p:nvSpPr>
          <p:cNvPr id="278530" name="Rectangle 2">
            <a:extLst>
              <a:ext uri="{FF2B5EF4-FFF2-40B4-BE49-F238E27FC236}">
                <a16:creationId xmlns:a16="http://schemas.microsoft.com/office/drawing/2014/main" id="{6EAC2427-41F9-1BFA-DBBD-ECAE8B81E9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A556D410-47D0-B641-A3FA-59FDFBBF0A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607D82-7FD1-754E-9F0D-5CC5D2DC87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658F10-304F-465D-B9DA-52FD5AA19B44}" type="slidenum">
              <a:rPr lang="en-US" altLang="es-ES"/>
              <a:pPr/>
              <a:t>22</a:t>
            </a:fld>
            <a:endParaRPr lang="en-US" altLang="es-ES"/>
          </a:p>
        </p:txBody>
      </p:sp>
      <p:sp>
        <p:nvSpPr>
          <p:cNvPr id="282626" name="Rectangle 2">
            <a:extLst>
              <a:ext uri="{FF2B5EF4-FFF2-40B4-BE49-F238E27FC236}">
                <a16:creationId xmlns:a16="http://schemas.microsoft.com/office/drawing/2014/main" id="{D76DB550-A3A0-AC3B-5863-769D4FB8CF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>
            <a:extLst>
              <a:ext uri="{FF2B5EF4-FFF2-40B4-BE49-F238E27FC236}">
                <a16:creationId xmlns:a16="http://schemas.microsoft.com/office/drawing/2014/main" id="{244DA00F-0D1A-1ECA-D895-666C6ADE5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521C56-87E3-E103-8A81-8213F09107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8AE1E-4C72-491D-9332-F180F4A18803}" type="slidenum">
              <a:rPr lang="en-US" altLang="es-ES"/>
              <a:pPr/>
              <a:t>23</a:t>
            </a:fld>
            <a:endParaRPr lang="en-US" altLang="es-ES"/>
          </a:p>
        </p:txBody>
      </p:sp>
      <p:sp>
        <p:nvSpPr>
          <p:cNvPr id="286722" name="Rectangle 2">
            <a:extLst>
              <a:ext uri="{FF2B5EF4-FFF2-40B4-BE49-F238E27FC236}">
                <a16:creationId xmlns:a16="http://schemas.microsoft.com/office/drawing/2014/main" id="{97786BA4-160A-F6EA-19AD-A6E3FA020C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>
            <a:extLst>
              <a:ext uri="{FF2B5EF4-FFF2-40B4-BE49-F238E27FC236}">
                <a16:creationId xmlns:a16="http://schemas.microsoft.com/office/drawing/2014/main" id="{947A22AE-08F8-A7C5-8954-4D54557794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B0AE12-DC69-5B0D-1C25-15B99B8B65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D8D81-2293-4066-AA82-650D28163657}" type="slidenum">
              <a:rPr lang="en-US" altLang="es-ES"/>
              <a:pPr/>
              <a:t>24</a:t>
            </a:fld>
            <a:endParaRPr lang="en-US" altLang="es-ES"/>
          </a:p>
        </p:txBody>
      </p:sp>
      <p:sp>
        <p:nvSpPr>
          <p:cNvPr id="294914" name="Rectangle 2">
            <a:extLst>
              <a:ext uri="{FF2B5EF4-FFF2-40B4-BE49-F238E27FC236}">
                <a16:creationId xmlns:a16="http://schemas.microsoft.com/office/drawing/2014/main" id="{CD9EBAA2-0CF4-FB84-BE3E-10AE9A8231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E4D795E2-AAE7-474E-F2B5-C1F168DCE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A63F334-8C6F-9EDE-DAC4-BD3BDD0DFC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8CA6BC-20B8-4069-8114-A5D1FAFE77B9}" type="slidenum">
              <a:rPr lang="en-US" altLang="es-ES"/>
              <a:pPr/>
              <a:t>25</a:t>
            </a:fld>
            <a:endParaRPr lang="en-US" altLang="es-ES"/>
          </a:p>
        </p:txBody>
      </p:sp>
      <p:sp>
        <p:nvSpPr>
          <p:cNvPr id="296962" name="Rectangle 2">
            <a:extLst>
              <a:ext uri="{FF2B5EF4-FFF2-40B4-BE49-F238E27FC236}">
                <a16:creationId xmlns:a16="http://schemas.microsoft.com/office/drawing/2014/main" id="{86763DED-3F68-79AA-46B1-FA510D694EF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>
            <a:extLst>
              <a:ext uri="{FF2B5EF4-FFF2-40B4-BE49-F238E27FC236}">
                <a16:creationId xmlns:a16="http://schemas.microsoft.com/office/drawing/2014/main" id="{86CB237B-1EF1-1FC5-6FFC-8D4AFBCA8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F9C4D6-2101-BA46-28BF-A54A905E4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0D052B-13DA-8497-3D6A-4B7E1B048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35BB4F-6AA1-A80D-417D-62193D7A8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BDDAB5-E600-6300-8067-F336D5FB6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4837F4-5CEB-93F7-918F-F097A721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F11CF-64AB-4248-A20F-0F24FE4CD48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87940871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70B601-FBF8-D710-2638-9116A99E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B6C52F-0176-971C-392B-0FA459767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D1BAFD-60C4-1BF9-D954-02B43E8F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017088-17A6-613B-12DD-6D30BD56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E3855E-17A9-0CEE-A81C-F14AB5553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DD502-0969-4756-A1FC-7A9685D6052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43932318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EDADCB-23FD-D3CF-6E5D-346196EB0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2C9FC9-5D8B-13A2-192C-084E15CA7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AA6A53-49D2-CE2F-D805-8C7515028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B1CAC7-3F14-10A2-F8A5-579300C4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AC8557-7E6E-A46B-42D0-B4345BC82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65B6C-FD63-4E89-8E2E-37EB9B35FA1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08623397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32A43-58C4-CABD-27AD-670DE3C07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0AC3E4-789B-31CB-574E-D106E8CE8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95421E-5299-B6F7-594D-94D99F15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772CDF-3F5F-39D8-A219-0D8A6062C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6281B7-2EE7-63A5-986B-34D942652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E020AD-AEF1-0956-2524-F853A99C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E8BD8-13E0-4027-96BD-C0AC1B33FAF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982389498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7AE789-3359-5300-6425-219D3CEE6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D0F843-4C11-4770-46DD-0993829B7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74EAC6-17F2-D8D6-9147-779B417D3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A2423D-6336-73D0-EB0E-96DB1D4A6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D49D41-C83E-2FF0-2D68-29875DD3BF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7861892-8BD3-701A-F323-0DAEF8265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69D11BF-A7D2-D38B-EA97-1374FFA4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6C9D362-18C6-B355-6BDB-C274EB67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C336D-6EB8-4313-A9F0-6256DEFE41C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31179085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52B08-9E8E-F149-5242-0DE763365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A6EE03D-0C0B-D96D-5232-57067467E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0328B8-0485-31F6-E0C0-DDEF342B7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F12631-94E6-AA4B-4D59-6639373A9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A238D-30C5-40F6-8CEC-93C7CB00E0F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4816872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EF64272-E7B7-C841-855E-42763BB1A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714495-1D2E-1353-C4B9-35968AE95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9AD646-3D99-08D0-5B19-2A4C8E95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15378-AD23-4EEB-885F-6BEF27AF1E7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2555932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F2F2B-DB02-4B75-E418-04C4D89D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EB503C-2ACB-A271-70F7-DF07C8072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DA82B3-B4CA-9C6D-DD49-440492F0D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FB2965-5D9E-A3C8-DA42-F625EE04C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3762B8-F488-7D0A-B652-C31447F3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F78515-F1BE-DB15-44A0-E19C737C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4E0E7-3719-4813-98E1-7C7664D2704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21947940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26FF4-FC71-5391-2B7F-5837F5F71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5C933C-E486-4A45-FE96-CBDEE7A03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0FCC25-8DC9-CEE9-9388-A960246C6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BC0587-B4FC-FBA7-69FF-8A4DDD45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3F3748-9D42-172D-E961-26C9E3917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86D594-1E0C-C121-2916-4BC9D30E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BAB8D-4F4E-4773-AF6C-EABB8D60D81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88309684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FB7890-01D7-063F-FBFD-50B61889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34B458-FA5F-30F1-7A75-F48EDDBDE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1C7046-39DE-DCD5-F4A0-5576C261D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B782C1-F5A8-82C7-3168-2AB6EB15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8FBF96-CB6A-396A-79F7-73D55ABC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955F3-4B7D-46E1-AB1C-4D4D2DB0B6B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450949991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A3E85F-E85F-A862-5F00-81401866AB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D64B69-C7B1-E6A4-E9A7-3E7763838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549FBB-08B8-6045-CFFE-3E93073F8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74DF96-2017-E1BD-0757-12960946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281F47-BEFE-4D48-5D2B-4194CCE66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E67D6-F544-44ED-9055-F2A460E05CA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55685877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3C8A64F-1CE1-5587-5523-B5348AE9E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5BCC5E3-56A3-370C-3DB7-D1EFE9FCB3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1FF5E3A-B9DB-B73F-41F8-603F76B4CFD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CFC3AC-EE80-D9FC-0AF3-20C67A3FA0C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37DE0E4-8734-EF5E-6964-A1AE8FFCFE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FAFCC3B-2B8E-4B27-83AC-E4DD07611763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2" descr="India's population has overtaken China, but historic problems continue to  plague the nation - BusinessToday - Issue Date: May 28, 2023">
            <a:extLst>
              <a:ext uri="{FF2B5EF4-FFF2-40B4-BE49-F238E27FC236}">
                <a16:creationId xmlns:a16="http://schemas.microsoft.com/office/drawing/2014/main" id="{9321FE38-E3DF-015B-E35C-BF7DCB07F4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8" r="914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35" name="Rectangle 40653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FFAB5C5-9BB9-C7EE-2532-A14945288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>
            <a:normAutofit/>
          </a:bodyPr>
          <a:lstStyle/>
          <a:p>
            <a:r>
              <a:rPr lang="es-ES" sz="3100">
                <a:solidFill>
                  <a:schemeClr val="tx1">
                    <a:lumMod val="85000"/>
                    <a:lumOff val="15000"/>
                  </a:schemeClr>
                </a:solidFill>
              </a:rPr>
              <a:t>POPULATION PYRAMIDS</a:t>
            </a:r>
          </a:p>
        </p:txBody>
      </p:sp>
      <p:cxnSp>
        <p:nvCxnSpPr>
          <p:cNvPr id="406537" name="Straight Connector 40653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539" name="Straight Connector 40653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72811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3080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287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38C918D9-B22A-414C-D994-19EF56A2B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1412488"/>
            <a:ext cx="2174391" cy="4363844"/>
          </a:xfrm>
        </p:spPr>
        <p:txBody>
          <a:bodyPr anchor="t">
            <a:normAutofit/>
          </a:bodyPr>
          <a:lstStyle/>
          <a:p>
            <a:r>
              <a:rPr lang="en-US" altLang="es-ES" sz="3200">
                <a:solidFill>
                  <a:srgbClr val="FFFFFF"/>
                </a:solidFill>
              </a:rPr>
              <a:t>Population Pyramids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A28C8-D838-4F41-99E1-D6E4C917A58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85641" y="1412489"/>
            <a:ext cx="2570462" cy="4363844"/>
          </a:xfrm>
        </p:spPr>
        <p:txBody>
          <a:bodyPr>
            <a:normAutofit/>
          </a:bodyPr>
          <a:lstStyle/>
          <a:p>
            <a:r>
              <a:rPr lang="en-US" altLang="es-ES" sz="1700"/>
              <a:t>AKA age-sex pyramids</a:t>
            </a:r>
          </a:p>
          <a:p>
            <a:r>
              <a:rPr lang="en-US" altLang="es-ES" sz="1700"/>
              <a:t>area's population by age and sex (gender) for a particular point in time </a:t>
            </a:r>
          </a:p>
          <a:p>
            <a:r>
              <a:rPr lang="en-US" altLang="es-ES" sz="1700"/>
              <a:t>Males on the left</a:t>
            </a:r>
          </a:p>
          <a:p>
            <a:r>
              <a:rPr lang="en-US" altLang="es-ES" sz="1700"/>
              <a:t>Females on the right</a:t>
            </a:r>
          </a:p>
        </p:txBody>
      </p:sp>
      <p:cxnSp>
        <p:nvCxnSpPr>
          <p:cNvPr id="3088" name="Straight Connector 3082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403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Rectangle 4">
            <a:extLst>
              <a:ext uri="{FF2B5EF4-FFF2-40B4-BE49-F238E27FC236}">
                <a16:creationId xmlns:a16="http://schemas.microsoft.com/office/drawing/2014/main" id="{23B887D8-4EAD-2BA8-C15E-012AEE37B84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338703" y="1412489"/>
            <a:ext cx="2398275" cy="4363844"/>
          </a:xfrm>
        </p:spPr>
        <p:txBody>
          <a:bodyPr>
            <a:normAutofit/>
          </a:bodyPr>
          <a:lstStyle/>
          <a:p>
            <a:r>
              <a:rPr lang="en-US" altLang="es-ES" sz="1700">
                <a:latin typeface="Century Gothic" panose="020B0502020202020204" pitchFamily="34" charset="0"/>
              </a:rPr>
              <a:t>the bars typically read as percentages of the total population </a:t>
            </a:r>
          </a:p>
          <a:p>
            <a:r>
              <a:rPr lang="en-US" altLang="es-ES" sz="1700">
                <a:latin typeface="Century Gothic" panose="020B0502020202020204" pitchFamily="34" charset="0"/>
              </a:rPr>
              <a:t>sometimes the actual number of people is shown</a:t>
            </a:r>
          </a:p>
          <a:p>
            <a:r>
              <a:rPr lang="en-US" altLang="es-ES" sz="1700">
                <a:latin typeface="Century Gothic" panose="020B0502020202020204" pitchFamily="34" charset="0"/>
              </a:rPr>
              <a:t>Scaled is preferred by human geographers!  </a:t>
            </a:r>
          </a:p>
          <a:p>
            <a:r>
              <a:rPr lang="en-US" altLang="es-ES" sz="1700">
                <a:latin typeface="Century Gothic" panose="020B0502020202020204" pitchFamily="34" charset="0"/>
              </a:rPr>
              <a:t>Why?</a:t>
            </a:r>
          </a:p>
          <a:p>
            <a:endParaRPr lang="en-US" altLang="es-ES" sz="1700"/>
          </a:p>
        </p:txBody>
      </p:sp>
    </p:spTree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4" name="Rectangle 410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6" name="Freeform: Shape 410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4878420D-C96A-02A1-EBEA-854753838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altLang="es-ES">
                <a:solidFill>
                  <a:srgbClr val="FFFFFF"/>
                </a:solidFill>
                <a:latin typeface="Century Gothic" panose="020B0502020202020204" pitchFamily="34" charset="0"/>
              </a:rPr>
              <a:t>What Do They Say?</a:t>
            </a:r>
          </a:p>
        </p:txBody>
      </p:sp>
      <p:sp>
        <p:nvSpPr>
          <p:cNvPr id="4108" name="Arc 410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6D7AB1C-EB12-812F-33D8-1C751F8CF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altLang="es-ES">
                <a:latin typeface="Century Gothic" panose="020B0502020202020204" pitchFamily="34" charset="0"/>
              </a:rPr>
              <a:t>Demographic disasters:  War, famine, epidemic</a:t>
            </a:r>
          </a:p>
          <a:p>
            <a:r>
              <a:rPr lang="en-US" altLang="es-ES">
                <a:latin typeface="Century Gothic" panose="020B0502020202020204" pitchFamily="34" charset="0"/>
              </a:rPr>
              <a:t>Demographic transition:  </a:t>
            </a:r>
          </a:p>
          <a:p>
            <a:pPr lvl="1"/>
            <a:r>
              <a:rPr lang="en-US" altLang="es-ES">
                <a:latin typeface="Century Gothic" panose="020B0502020202020204" pitchFamily="34" charset="0"/>
              </a:rPr>
              <a:t>Extreme pyramid= stage 2</a:t>
            </a:r>
          </a:p>
          <a:p>
            <a:pPr lvl="1"/>
            <a:r>
              <a:rPr lang="en-US" altLang="es-ES">
                <a:latin typeface="Century Gothic" panose="020B0502020202020204" pitchFamily="34" charset="0"/>
              </a:rPr>
              <a:t>Collumnular= stage 4</a:t>
            </a:r>
          </a:p>
          <a:p>
            <a:r>
              <a:rPr lang="en-US" altLang="es-ES">
                <a:latin typeface="Century Gothic" panose="020B0502020202020204" pitchFamily="34" charset="0"/>
              </a:rPr>
              <a:t>Make up of the community</a:t>
            </a:r>
          </a:p>
          <a:p>
            <a:r>
              <a:rPr lang="en-US" altLang="es-ES">
                <a:latin typeface="Century Gothic" panose="020B0502020202020204" pitchFamily="34" charset="0"/>
              </a:rPr>
              <a:t>Cultural preferences</a:t>
            </a:r>
          </a:p>
        </p:txBody>
      </p:sp>
    </p:spTree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>
            <a:extLst>
              <a:ext uri="{FF2B5EF4-FFF2-40B4-BE49-F238E27FC236}">
                <a16:creationId xmlns:a16="http://schemas.microsoft.com/office/drawing/2014/main" id="{951D4868-954B-87DF-8A7C-7326ADBDCD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Population Pyramids</a:t>
            </a:r>
          </a:p>
        </p:txBody>
      </p:sp>
      <p:sp>
        <p:nvSpPr>
          <p:cNvPr id="218115" name="Rectangle 3">
            <a:extLst>
              <a:ext uri="{FF2B5EF4-FFF2-40B4-BE49-F238E27FC236}">
                <a16:creationId xmlns:a16="http://schemas.microsoft.com/office/drawing/2014/main" id="{3B9B1BDD-688F-AFCD-90DF-4B0B2CEAB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89138"/>
            <a:ext cx="7750175" cy="4114800"/>
          </a:xfrm>
          <a:ln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  <p:pic>
        <p:nvPicPr>
          <p:cNvPr id="218116" name="Picture 4">
            <a:extLst>
              <a:ext uri="{FF2B5EF4-FFF2-40B4-BE49-F238E27FC236}">
                <a16:creationId xmlns:a16="http://schemas.microsoft.com/office/drawing/2014/main" id="{4A5FF611-B7A6-0F24-8C75-FE1E091A0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9138"/>
            <a:ext cx="7750175" cy="43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117" name="Line 5">
            <a:extLst>
              <a:ext uri="{FF2B5EF4-FFF2-40B4-BE49-F238E27FC236}">
                <a16:creationId xmlns:a16="http://schemas.microsoft.com/office/drawing/2014/main" id="{7E7541DA-9B16-5713-2128-4D4AAAA243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4363" y="5486400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8118" name="Line 6">
            <a:extLst>
              <a:ext uri="{FF2B5EF4-FFF2-40B4-BE49-F238E27FC236}">
                <a16:creationId xmlns:a16="http://schemas.microsoft.com/office/drawing/2014/main" id="{CCFFF054-3B48-4294-5A36-05D7194A0F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879725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8119" name="Line 7">
            <a:extLst>
              <a:ext uri="{FF2B5EF4-FFF2-40B4-BE49-F238E27FC236}">
                <a16:creationId xmlns:a16="http://schemas.microsoft.com/office/drawing/2014/main" id="{7361E6ED-5FBD-7FC6-1EB6-1B607726880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763" y="4183063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8120" name="Line 8">
            <a:extLst>
              <a:ext uri="{FF2B5EF4-FFF2-40B4-BE49-F238E27FC236}">
                <a16:creationId xmlns:a16="http://schemas.microsoft.com/office/drawing/2014/main" id="{33600568-194B-7B7D-12E6-808A76B30E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763" y="5554663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8121" name="Line 9">
            <a:extLst>
              <a:ext uri="{FF2B5EF4-FFF2-40B4-BE49-F238E27FC236}">
                <a16:creationId xmlns:a16="http://schemas.microsoft.com/office/drawing/2014/main" id="{4629F205-A513-30E3-4DBF-5DA6088A15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0175" y="5486400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8122" name="Line 10">
            <a:extLst>
              <a:ext uri="{FF2B5EF4-FFF2-40B4-BE49-F238E27FC236}">
                <a16:creationId xmlns:a16="http://schemas.microsoft.com/office/drawing/2014/main" id="{90DC99F7-9074-6E10-509A-E6A14A034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8438" y="2674938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8123" name="Line 11">
            <a:extLst>
              <a:ext uri="{FF2B5EF4-FFF2-40B4-BE49-F238E27FC236}">
                <a16:creationId xmlns:a16="http://schemas.microsoft.com/office/drawing/2014/main" id="{1A66C6B3-7AC4-0128-13A2-03FEA1D10B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7125" y="2674938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>
            <a:extLst>
              <a:ext uri="{FF2B5EF4-FFF2-40B4-BE49-F238E27FC236}">
                <a16:creationId xmlns:a16="http://schemas.microsoft.com/office/drawing/2014/main" id="{51901A11-7945-84ED-50AB-A0B1DF738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8" y="617538"/>
            <a:ext cx="4454525" cy="551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163" name="Line 3">
            <a:extLst>
              <a:ext uri="{FF2B5EF4-FFF2-40B4-BE49-F238E27FC236}">
                <a16:creationId xmlns:a16="http://schemas.microsoft.com/office/drawing/2014/main" id="{A9DA7D00-FD90-D235-8141-7051789894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5825" y="2606675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0164" name="Line 4">
            <a:extLst>
              <a:ext uri="{FF2B5EF4-FFF2-40B4-BE49-F238E27FC236}">
                <a16:creationId xmlns:a16="http://schemas.microsoft.com/office/drawing/2014/main" id="{5556634B-13E4-EF20-D669-5C9B121AD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675" y="4664075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0165" name="Rectangle 5">
            <a:extLst>
              <a:ext uri="{FF2B5EF4-FFF2-40B4-BE49-F238E27FC236}">
                <a16:creationId xmlns:a16="http://schemas.microsoft.com/office/drawing/2014/main" id="{02808DBD-E7DD-FFDE-CE6E-6482D8F3C000}"/>
              </a:ext>
            </a:extLst>
          </p:cNvPr>
          <p:cNvSpPr>
            <a:spLocks/>
          </p:cNvSpPr>
          <p:nvPr/>
        </p:nvSpPr>
        <p:spPr bwMode="auto">
          <a:xfrm>
            <a:off x="1588" y="6610350"/>
            <a:ext cx="329723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s-ES" sz="1100">
                <a:latin typeface="Gill Sans" pitchFamily="48" charset="0"/>
              </a:rPr>
              <a:t>http://ecp3113-01.fa01.fsu.edu/lively_introduction/fig7.gif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6" name="Rectangle 222215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11449"/>
            <a:ext cx="3249230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211" name="Text Box 3">
            <a:extLst>
              <a:ext uri="{FF2B5EF4-FFF2-40B4-BE49-F238E27FC236}">
                <a16:creationId xmlns:a16="http://schemas.microsoft.com/office/drawing/2014/main" id="{3AE89D47-B654-0428-E857-D210FE89BCB5}"/>
              </a:ext>
            </a:extLst>
          </p:cNvPr>
          <p:cNvSpPr txBox="1">
            <a:spLocks/>
          </p:cNvSpPr>
          <p:nvPr/>
        </p:nvSpPr>
        <p:spPr bwMode="auto">
          <a:xfrm>
            <a:off x="557212" y="742951"/>
            <a:ext cx="2607469" cy="49625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altLang="es-ES" sz="42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 pitchFamily="48" charset="0"/>
              </a:rPr>
              <a:t>What will the pyramid look like in 2025? 2050?</a:t>
            </a:r>
          </a:p>
        </p:txBody>
      </p:sp>
      <p:pic>
        <p:nvPicPr>
          <p:cNvPr id="222210" name="Picture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9045433-CA48-0B45-AD6B-1188E6BC9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5366" y="1571355"/>
            <a:ext cx="4915159" cy="372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7477E85-D6BF-6A9F-39DE-52D2CDD6D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823913"/>
            <a:ext cx="6796087" cy="520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4C28FA3-0065-BD75-FDD8-9334DA0D5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814388"/>
            <a:ext cx="6796087" cy="522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6307" name="Line 3">
            <a:extLst>
              <a:ext uri="{FF2B5EF4-FFF2-40B4-BE49-F238E27FC236}">
                <a16:creationId xmlns:a16="http://schemas.microsoft.com/office/drawing/2014/main" id="{E346A818-B156-9A34-00EA-4A0DFF1B7E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675" y="1439863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6308" name="Text Box 4">
            <a:extLst>
              <a:ext uri="{FF2B5EF4-FFF2-40B4-BE49-F238E27FC236}">
                <a16:creationId xmlns:a16="http://schemas.microsoft.com/office/drawing/2014/main" id="{148D297B-F407-F7E9-0F10-7B5782536DED}"/>
              </a:ext>
            </a:extLst>
          </p:cNvPr>
          <p:cNvSpPr txBox="1">
            <a:spLocks/>
          </p:cNvSpPr>
          <p:nvPr/>
        </p:nvSpPr>
        <p:spPr bwMode="auto">
          <a:xfrm>
            <a:off x="6721475" y="1031875"/>
            <a:ext cx="2125663" cy="7508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200">
                <a:latin typeface="Gill Sans" pitchFamily="48" charset="0"/>
                <a:sym typeface="Gill Sans" pitchFamily="48" charset="0"/>
              </a:rPr>
              <a:t>Age Dependency Ratio</a:t>
            </a:r>
            <a:endParaRPr lang="en-US" altLang="es-ES" sz="2900">
              <a:latin typeface="Gill Sans" pitchFamily="48" charset="0"/>
              <a:sym typeface="Gill Sans" pitchFamily="4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2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354" name="Object 2">
            <a:extLst>
              <a:ext uri="{FF2B5EF4-FFF2-40B4-BE49-F238E27FC236}">
                <a16:creationId xmlns:a16="http://schemas.microsoft.com/office/drawing/2014/main" id="{37B4CB32-98E3-30A1-F88B-F325B0D02E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363" y="463550"/>
          <a:ext cx="8677275" cy="593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674608" imgH="5931408" progId="Excel.Sheet.8">
                  <p:embed/>
                </p:oleObj>
              </mc:Choice>
              <mc:Fallback>
                <p:oleObj name="Worksheet" r:id="rId3" imgW="8674608" imgH="593140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3" y="463550"/>
                        <a:ext cx="8677275" cy="593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355" name="Text Box 3">
            <a:extLst>
              <a:ext uri="{FF2B5EF4-FFF2-40B4-BE49-F238E27FC236}">
                <a16:creationId xmlns:a16="http://schemas.microsoft.com/office/drawing/2014/main" id="{164B1987-EB86-A197-0F83-B011E22F9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953000"/>
            <a:ext cx="457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s-ES" sz="2400">
                <a:latin typeface="Times" panose="02020603050405020304" pitchFamily="18" charset="0"/>
              </a:rPr>
              <a:t>1</a:t>
            </a:r>
          </a:p>
        </p:txBody>
      </p:sp>
      <p:sp>
        <p:nvSpPr>
          <p:cNvPr id="228356" name="Text Box 4">
            <a:extLst>
              <a:ext uri="{FF2B5EF4-FFF2-40B4-BE49-F238E27FC236}">
                <a16:creationId xmlns:a16="http://schemas.microsoft.com/office/drawing/2014/main" id="{41E1CC1E-4E8C-F327-E2C7-C86CA142F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581400"/>
            <a:ext cx="762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s-ES" sz="2400">
                <a:latin typeface="Times" panose="02020603050405020304" pitchFamily="18" charset="0"/>
              </a:rPr>
              <a:t>2</a:t>
            </a:r>
          </a:p>
        </p:txBody>
      </p:sp>
      <p:sp>
        <p:nvSpPr>
          <p:cNvPr id="228357" name="Text Box 5">
            <a:extLst>
              <a:ext uri="{FF2B5EF4-FFF2-40B4-BE49-F238E27FC236}">
                <a16:creationId xmlns:a16="http://schemas.microsoft.com/office/drawing/2014/main" id="{311C4143-E27F-1C6D-FB45-BA65E4DB6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371600"/>
            <a:ext cx="533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s-ES" sz="2400">
                <a:latin typeface="Times" panose="02020603050405020304" pitchFamily="18" charset="0"/>
              </a:rPr>
              <a:t>3</a:t>
            </a:r>
          </a:p>
        </p:txBody>
      </p:sp>
      <p:sp>
        <p:nvSpPr>
          <p:cNvPr id="228358" name="Text Box 6">
            <a:extLst>
              <a:ext uri="{FF2B5EF4-FFF2-40B4-BE49-F238E27FC236}">
                <a16:creationId xmlns:a16="http://schemas.microsoft.com/office/drawing/2014/main" id="{91E93669-7836-A429-47FF-E73E13F46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990600"/>
            <a:ext cx="609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s-ES" sz="2400">
                <a:latin typeface="Times" panose="02020603050405020304" pitchFamily="18" charset="0"/>
              </a:rPr>
              <a:t>4</a:t>
            </a:r>
          </a:p>
        </p:txBody>
      </p:sp>
      <p:sp>
        <p:nvSpPr>
          <p:cNvPr id="228359" name="Line 7">
            <a:extLst>
              <a:ext uri="{FF2B5EF4-FFF2-40B4-BE49-F238E27FC236}">
                <a16:creationId xmlns:a16="http://schemas.microsoft.com/office/drawing/2014/main" id="{81575901-F3F0-4367-6B69-462D6B58C1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28360" name="Line 8">
            <a:extLst>
              <a:ext uri="{FF2B5EF4-FFF2-40B4-BE49-F238E27FC236}">
                <a16:creationId xmlns:a16="http://schemas.microsoft.com/office/drawing/2014/main" id="{BE1CEAD5-1D18-20ED-0038-2346921001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810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28361" name="Line 9">
            <a:extLst>
              <a:ext uri="{FF2B5EF4-FFF2-40B4-BE49-F238E27FC236}">
                <a16:creationId xmlns:a16="http://schemas.microsoft.com/office/drawing/2014/main" id="{A27BD67E-5249-F628-C966-E305D6FA9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524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28362" name="Line 10">
            <a:extLst>
              <a:ext uri="{FF2B5EF4-FFF2-40B4-BE49-F238E27FC236}">
                <a16:creationId xmlns:a16="http://schemas.microsoft.com/office/drawing/2014/main" id="{EE82007A-8C14-84C6-9612-22B1B10594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0" y="1143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28363" name="Text Box 11">
            <a:extLst>
              <a:ext uri="{FF2B5EF4-FFF2-40B4-BE49-F238E27FC236}">
                <a16:creationId xmlns:a16="http://schemas.microsoft.com/office/drawing/2014/main" id="{F108A331-EF8B-AC37-EB89-972F246E5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429000"/>
            <a:ext cx="457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s-ES" sz="2400">
                <a:latin typeface="Times" panose="02020603050405020304" pitchFamily="18" charset="0"/>
              </a:rPr>
              <a:t>5</a:t>
            </a:r>
          </a:p>
        </p:txBody>
      </p:sp>
      <p:sp>
        <p:nvSpPr>
          <p:cNvPr id="228364" name="Line 12">
            <a:extLst>
              <a:ext uri="{FF2B5EF4-FFF2-40B4-BE49-F238E27FC236}">
                <a16:creationId xmlns:a16="http://schemas.microsoft.com/office/drawing/2014/main" id="{4040A1CD-7193-F722-361C-4E70106E89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3810000"/>
            <a:ext cx="9906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28365" name="Line 13">
            <a:extLst>
              <a:ext uri="{FF2B5EF4-FFF2-40B4-BE49-F238E27FC236}">
                <a16:creationId xmlns:a16="http://schemas.microsoft.com/office/drawing/2014/main" id="{622F0ECC-EBEB-E82A-ADD3-501520D8586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1447800"/>
            <a:ext cx="914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0409" name="Rectangle 230408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411" name="Freeform: Shape 23041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72088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988CA45E-EB0E-0F44-77F4-DC808BB22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643467"/>
            <a:ext cx="2916395" cy="1800526"/>
          </a:xfrm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3100" b="1"/>
              <a:t>Analysis of Italy’s </a:t>
            </a:r>
            <a:br>
              <a:rPr lang="en-US" altLang="es-ES" sz="3100" b="1"/>
            </a:br>
            <a:r>
              <a:rPr lang="en-US" altLang="es-ES" sz="3100" b="1"/>
              <a:t>Population Pyramid</a:t>
            </a:r>
            <a:endParaRPr lang="en-US" altLang="es-ES" sz="3100"/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A619B7A9-8E42-DF69-7DDC-00F6C9A22C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2623381"/>
            <a:ext cx="2916396" cy="3553581"/>
          </a:xfrm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normAutofit/>
          </a:bodyPr>
          <a:lstStyle/>
          <a:p>
            <a:r>
              <a:rPr lang="en-US" altLang="es-ES" sz="1700">
                <a:latin typeface="Berling Antiqua" pitchFamily="18" charset="0"/>
              </a:rPr>
              <a:t>1. Decline in Birth Rate</a:t>
            </a:r>
          </a:p>
          <a:p>
            <a:r>
              <a:rPr lang="en-US" altLang="es-ES" sz="1700">
                <a:latin typeface="Berling Antiqua" pitchFamily="18" charset="0"/>
              </a:rPr>
              <a:t>2. Baby Boom</a:t>
            </a:r>
          </a:p>
          <a:p>
            <a:r>
              <a:rPr lang="en-US" altLang="es-ES" sz="1700">
                <a:latin typeface="Berling Antiqua" pitchFamily="18" charset="0"/>
              </a:rPr>
              <a:t>3. Fewer men due to World War I and II </a:t>
            </a:r>
          </a:p>
          <a:p>
            <a:r>
              <a:rPr lang="en-US" altLang="es-ES" sz="1700">
                <a:latin typeface="Berling Antiqua" pitchFamily="18" charset="0"/>
              </a:rPr>
              <a:t>4. More women due to: a. longer life expectancy and b. World Wars (I and II) </a:t>
            </a:r>
          </a:p>
          <a:p>
            <a:r>
              <a:rPr lang="en-US" altLang="es-ES" sz="1700">
                <a:latin typeface="Berling Antiqua" pitchFamily="18" charset="0"/>
              </a:rPr>
              <a:t>5. More 75-79 yrs than 0-4 yrs. Signs of a future worker shortage and an overall declining population.</a:t>
            </a:r>
          </a:p>
          <a:p>
            <a:endParaRPr lang="en-US" altLang="es-ES" sz="1700">
              <a:latin typeface="Berling Antiqua" pitchFamily="18" charset="0"/>
            </a:endParaRPr>
          </a:p>
        </p:txBody>
      </p:sp>
      <p:pic>
        <p:nvPicPr>
          <p:cNvPr id="230404" name="Picture 4">
            <a:extLst>
              <a:ext uri="{FF2B5EF4-FFF2-40B4-BE49-F238E27FC236}">
                <a16:creationId xmlns:a16="http://schemas.microsoft.com/office/drawing/2014/main" id="{129F89CD-40C0-1C1F-0276-41999A021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0739" y="2107924"/>
            <a:ext cx="3560660" cy="267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04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>
            <a:extLst>
              <a:ext uri="{FF2B5EF4-FFF2-40B4-BE49-F238E27FC236}">
                <a16:creationId xmlns:a16="http://schemas.microsoft.com/office/drawing/2014/main" id="{9E9BE7AB-5A87-4F7D-1A22-5DCACE319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1108075"/>
            <a:ext cx="8435975" cy="464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2451" name="Text Box 3">
            <a:extLst>
              <a:ext uri="{FF2B5EF4-FFF2-40B4-BE49-F238E27FC236}">
                <a16:creationId xmlns:a16="http://schemas.microsoft.com/office/drawing/2014/main" id="{13362206-129B-C0AF-B94B-C5EEA234BF37}"/>
              </a:ext>
            </a:extLst>
          </p:cNvPr>
          <p:cNvSpPr txBox="1">
            <a:spLocks/>
          </p:cNvSpPr>
          <p:nvPr/>
        </p:nvSpPr>
        <p:spPr bwMode="auto">
          <a:xfrm>
            <a:off x="274638" y="549275"/>
            <a:ext cx="30861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900">
                <a:latin typeface="Gill Sans" pitchFamily="48" charset="0"/>
                <a:sym typeface="Gill Sans" pitchFamily="48" charset="0"/>
              </a:rPr>
              <a:t>Aging population…</a:t>
            </a:r>
          </a:p>
        </p:txBody>
      </p:sp>
      <p:sp>
        <p:nvSpPr>
          <p:cNvPr id="232452" name="Text Box 4">
            <a:extLst>
              <a:ext uri="{FF2B5EF4-FFF2-40B4-BE49-F238E27FC236}">
                <a16:creationId xmlns:a16="http://schemas.microsoft.com/office/drawing/2014/main" id="{B1F9E47F-E61E-5AD9-686C-5A0037CB97AC}"/>
              </a:ext>
            </a:extLst>
          </p:cNvPr>
          <p:cNvSpPr txBox="1">
            <a:spLocks/>
          </p:cNvSpPr>
          <p:nvPr/>
        </p:nvSpPr>
        <p:spPr bwMode="auto">
          <a:xfrm>
            <a:off x="5418138" y="5761038"/>
            <a:ext cx="349726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900">
                <a:latin typeface="Gill Sans" pitchFamily="48" charset="0"/>
                <a:sym typeface="Gill Sans" pitchFamily="48" charset="0"/>
              </a:rPr>
              <a:t>…declining birth rate</a:t>
            </a:r>
          </a:p>
        </p:txBody>
      </p:sp>
    </p:spTree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498" name="Object 2">
            <a:extLst>
              <a:ext uri="{FF2B5EF4-FFF2-40B4-BE49-F238E27FC236}">
                <a16:creationId xmlns:a16="http://schemas.microsoft.com/office/drawing/2014/main" id="{DFA17341-AD85-94AC-A784-D0F68FABB7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363" y="463550"/>
          <a:ext cx="8677275" cy="593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674608" imgH="5931408" progId="Excel.Sheet.8">
                  <p:embed/>
                </p:oleObj>
              </mc:Choice>
              <mc:Fallback>
                <p:oleObj name="Worksheet" r:id="rId3" imgW="8674608" imgH="593140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3" y="463550"/>
                        <a:ext cx="8677275" cy="593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546" name="Object 2">
            <a:extLst>
              <a:ext uri="{FF2B5EF4-FFF2-40B4-BE49-F238E27FC236}">
                <a16:creationId xmlns:a16="http://schemas.microsoft.com/office/drawing/2014/main" id="{EBD742C3-AEAD-6A8A-1A4E-64C07F08C0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363" y="463550"/>
          <a:ext cx="8677275" cy="593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674608" imgH="5931408" progId="Excel.Sheet.8">
                  <p:embed/>
                </p:oleObj>
              </mc:Choice>
              <mc:Fallback>
                <p:oleObj name="Worksheet" r:id="rId3" imgW="8674608" imgH="593140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3" y="463550"/>
                        <a:ext cx="8677275" cy="593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8594" name="Object 2">
            <a:extLst>
              <a:ext uri="{FF2B5EF4-FFF2-40B4-BE49-F238E27FC236}">
                <a16:creationId xmlns:a16="http://schemas.microsoft.com/office/drawing/2014/main" id="{2FA87859-756C-ACE1-2930-FF04F48860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4950" y="468313"/>
          <a:ext cx="8675688" cy="593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674608" imgH="5931408" progId="Excel.Sheet.8">
                  <p:embed/>
                </p:oleObj>
              </mc:Choice>
              <mc:Fallback>
                <p:oleObj name="Worksheet" r:id="rId3" imgW="8674608" imgH="593140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" y="468313"/>
                        <a:ext cx="8675688" cy="593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>
            <a:extLst>
              <a:ext uri="{FF2B5EF4-FFF2-40B4-BE49-F238E27FC236}">
                <a16:creationId xmlns:a16="http://schemas.microsoft.com/office/drawing/2014/main" id="{0B4F7AAE-BFF3-7711-875A-A7DE5F7CC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09600"/>
            <a:ext cx="6553200" cy="604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2691" name="Text Box 3">
            <a:extLst>
              <a:ext uri="{FF2B5EF4-FFF2-40B4-BE49-F238E27FC236}">
                <a16:creationId xmlns:a16="http://schemas.microsoft.com/office/drawing/2014/main" id="{75AFA533-22B9-609E-4002-8F3C0BF45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3" y="4321175"/>
            <a:ext cx="2949575" cy="1209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9" tIns="45719" rIns="91439" bIns="45719">
            <a:spAutoFit/>
          </a:bodyPr>
          <a:lstStyle/>
          <a:p>
            <a:pPr algn="ctr" eaLnBrk="0" hangingPunct="0"/>
            <a:r>
              <a:rPr lang="en-US" altLang="es-ES" sz="2400">
                <a:latin typeface="Times" panose="02020603050405020304" pitchFamily="18" charset="0"/>
              </a:rPr>
              <a:t>How is this population pyramid different from Italy’s?</a:t>
            </a:r>
          </a:p>
        </p:txBody>
      </p:sp>
      <p:pic>
        <p:nvPicPr>
          <p:cNvPr id="242692" name="Picture 4">
            <a:extLst>
              <a:ext uri="{FF2B5EF4-FFF2-40B4-BE49-F238E27FC236}">
                <a16:creationId xmlns:a16="http://schemas.microsoft.com/office/drawing/2014/main" id="{1D7C16F7-408D-6EE5-D4AC-639563AAF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1508125"/>
            <a:ext cx="1635125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>
            <a:extLst>
              <a:ext uri="{FF2B5EF4-FFF2-40B4-BE49-F238E27FC236}">
                <a16:creationId xmlns:a16="http://schemas.microsoft.com/office/drawing/2014/main" id="{0FC4D054-253C-6B21-6A15-BD7A5F8E1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263525"/>
            <a:ext cx="7439025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811" name="Picture 3">
            <a:extLst>
              <a:ext uri="{FF2B5EF4-FFF2-40B4-BE49-F238E27FC236}">
                <a16:creationId xmlns:a16="http://schemas.microsoft.com/office/drawing/2014/main" id="{C733F9AC-4CFE-BAA3-AEAB-48C6602AB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38" y="1508125"/>
            <a:ext cx="1360487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4" name="Picture 2">
            <a:extLst>
              <a:ext uri="{FF2B5EF4-FFF2-40B4-BE49-F238E27FC236}">
                <a16:creationId xmlns:a16="http://schemas.microsoft.com/office/drawing/2014/main" id="{60381E02-09EA-2F73-10E3-D49BA5A53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1338263"/>
            <a:ext cx="5745163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9315" name="Rectangle 3">
            <a:extLst>
              <a:ext uri="{FF2B5EF4-FFF2-40B4-BE49-F238E27FC236}">
                <a16:creationId xmlns:a16="http://schemas.microsoft.com/office/drawing/2014/main" id="{2E677855-971B-5A9C-4A85-4AB6D4D17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975" y="1782763"/>
            <a:ext cx="958850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69316" name="Line 4">
            <a:extLst>
              <a:ext uri="{FF2B5EF4-FFF2-40B4-BE49-F238E27FC236}">
                <a16:creationId xmlns:a16="http://schemas.microsoft.com/office/drawing/2014/main" id="{991D0BE5-E321-73D8-AD43-EAC4DF48F8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06675" y="3429000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69317" name="Text Box 5">
            <a:extLst>
              <a:ext uri="{FF2B5EF4-FFF2-40B4-BE49-F238E27FC236}">
                <a16:creationId xmlns:a16="http://schemas.microsoft.com/office/drawing/2014/main" id="{B31CA1BD-CDA5-CEB7-5BAD-21DF97DB748B}"/>
              </a:ext>
            </a:extLst>
          </p:cNvPr>
          <p:cNvSpPr txBox="1">
            <a:spLocks/>
          </p:cNvSpPr>
          <p:nvPr/>
        </p:nvSpPr>
        <p:spPr bwMode="auto">
          <a:xfrm>
            <a:off x="1235075" y="5692775"/>
            <a:ext cx="6376988" cy="4159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200">
                <a:latin typeface="Gill Sans" pitchFamily="48" charset="0"/>
                <a:sym typeface="Gill Sans" pitchFamily="48" charset="0"/>
              </a:rPr>
              <a:t>Guest Workers, mainly from South Asia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6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Text Box 2">
            <a:extLst>
              <a:ext uri="{FF2B5EF4-FFF2-40B4-BE49-F238E27FC236}">
                <a16:creationId xmlns:a16="http://schemas.microsoft.com/office/drawing/2014/main" id="{0BAD72EC-2CDC-1ACE-F331-AAD641C25612}"/>
              </a:ext>
            </a:extLst>
          </p:cNvPr>
          <p:cNvSpPr txBox="1">
            <a:spLocks/>
          </p:cNvSpPr>
          <p:nvPr/>
        </p:nvSpPr>
        <p:spPr bwMode="auto">
          <a:xfrm>
            <a:off x="0" y="6583363"/>
            <a:ext cx="4664075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s-ES" sz="1100">
                <a:latin typeface="Gill Sans" pitchFamily="48" charset="0"/>
              </a:rPr>
              <a:t>http://fusions.wordpress.com/2007/08/06/migrant-workers-in-dubai</a:t>
            </a:r>
          </a:p>
        </p:txBody>
      </p:sp>
      <p:pic>
        <p:nvPicPr>
          <p:cNvPr id="271363" name="Picture 3">
            <a:extLst>
              <a:ext uri="{FF2B5EF4-FFF2-40B4-BE49-F238E27FC236}">
                <a16:creationId xmlns:a16="http://schemas.microsoft.com/office/drawing/2014/main" id="{C961527B-A4DA-991A-699F-2D5D7D349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8" y="1508125"/>
            <a:ext cx="3840162" cy="26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364" name="Picture 4">
            <a:extLst>
              <a:ext uri="{FF2B5EF4-FFF2-40B4-BE49-F238E27FC236}">
                <a16:creationId xmlns:a16="http://schemas.microsoft.com/office/drawing/2014/main" id="{23DC82E6-B6B4-1B37-2130-CCB480A14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1508125"/>
            <a:ext cx="4029075" cy="261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365" name="Text Box 5">
            <a:extLst>
              <a:ext uri="{FF2B5EF4-FFF2-40B4-BE49-F238E27FC236}">
                <a16:creationId xmlns:a16="http://schemas.microsoft.com/office/drawing/2014/main" id="{87A024FA-4A9B-EAC3-F10C-4BD405D4C516}"/>
              </a:ext>
            </a:extLst>
          </p:cNvPr>
          <p:cNvSpPr txBox="1">
            <a:spLocks/>
          </p:cNvSpPr>
          <p:nvPr/>
        </p:nvSpPr>
        <p:spPr bwMode="auto">
          <a:xfrm>
            <a:off x="549275" y="4457700"/>
            <a:ext cx="80232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500">
                <a:latin typeface="Gill Sans" pitchFamily="48" charset="0"/>
                <a:sym typeface="Gill Sans" pitchFamily="48" charset="0"/>
              </a:rPr>
              <a:t>Guest Workers from India in the Persian Gulf Countries</a:t>
            </a:r>
            <a:endParaRPr lang="en-US" altLang="es-ES" sz="2900">
              <a:latin typeface="Gill Sans" pitchFamily="48" charset="0"/>
              <a:sym typeface="Gill Sans" pitchFamily="48" charset="0"/>
            </a:endParaRPr>
          </a:p>
        </p:txBody>
      </p:sp>
    </p:spTree>
  </p:cSld>
  <p:clrMapOvr>
    <a:masterClrMapping/>
  </p:clrMapOvr>
  <p:transition spd="slow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0" name="Picture 2">
            <a:extLst>
              <a:ext uri="{FF2B5EF4-FFF2-40B4-BE49-F238E27FC236}">
                <a16:creationId xmlns:a16="http://schemas.microsoft.com/office/drawing/2014/main" id="{9C9E253E-87AF-6F44-DDE8-DC7A5FC75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5" y="1347788"/>
            <a:ext cx="5478463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3411" name="Line 3">
            <a:extLst>
              <a:ext uri="{FF2B5EF4-FFF2-40B4-BE49-F238E27FC236}">
                <a16:creationId xmlns:a16="http://schemas.microsoft.com/office/drawing/2014/main" id="{2D28EBC6-C4C1-B33D-311C-7B2AD9863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7125" y="3017838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3412" name="Line 4">
            <a:extLst>
              <a:ext uri="{FF2B5EF4-FFF2-40B4-BE49-F238E27FC236}">
                <a16:creationId xmlns:a16="http://schemas.microsoft.com/office/drawing/2014/main" id="{75ACC84D-BA36-FDE2-6AD5-4A1E38B41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4075" y="4868863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3413" name="Text Box 5">
            <a:extLst>
              <a:ext uri="{FF2B5EF4-FFF2-40B4-BE49-F238E27FC236}">
                <a16:creationId xmlns:a16="http://schemas.microsoft.com/office/drawing/2014/main" id="{08387068-08BC-202B-B6CC-354B32EFC846}"/>
              </a:ext>
            </a:extLst>
          </p:cNvPr>
          <p:cNvSpPr txBox="1">
            <a:spLocks/>
          </p:cNvSpPr>
          <p:nvPr/>
        </p:nvSpPr>
        <p:spPr bwMode="auto">
          <a:xfrm>
            <a:off x="1235075" y="5692775"/>
            <a:ext cx="6376988" cy="4159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200">
                <a:latin typeface="Gill Sans" pitchFamily="48" charset="0"/>
                <a:sym typeface="Gill Sans" pitchFamily="48" charset="0"/>
              </a:rPr>
              <a:t>Post War Baby Boom and Declining Birth Rate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EFAB903A-0B5B-857A-5449-0EDC508ABA09}"/>
              </a:ext>
            </a:extLst>
          </p:cNvPr>
          <p:cNvSpPr>
            <a:spLocks/>
          </p:cNvSpPr>
          <p:nvPr/>
        </p:nvSpPr>
        <p:spPr bwMode="auto">
          <a:xfrm>
            <a:off x="-752475" y="6610350"/>
            <a:ext cx="5549900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s-ES" sz="1100">
                <a:latin typeface="Gill Sans" pitchFamily="48" charset="0"/>
              </a:rPr>
              <a:t>http://www.economist.com/world/displaystory.cfm?story_id=9539825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72034EE4-144D-9BA7-975B-688DA7967F03}"/>
              </a:ext>
            </a:extLst>
          </p:cNvPr>
          <p:cNvSpPr>
            <a:spLocks/>
          </p:cNvSpPr>
          <p:nvPr/>
        </p:nvSpPr>
        <p:spPr bwMode="auto">
          <a:xfrm>
            <a:off x="0" y="6378575"/>
            <a:ext cx="50434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s-ES" sz="1100">
                <a:latin typeface="Gill Sans" pitchFamily="48" charset="0"/>
              </a:rPr>
              <a:t>http://kotaku.com/gaming/only-in-japan/strange-japanese-game-center-name-226261.php</a:t>
            </a:r>
          </a:p>
        </p:txBody>
      </p:sp>
      <p:pic>
        <p:nvPicPr>
          <p:cNvPr id="275460" name="Picture 4">
            <a:extLst>
              <a:ext uri="{FF2B5EF4-FFF2-40B4-BE49-F238E27FC236}">
                <a16:creationId xmlns:a16="http://schemas.microsoft.com/office/drawing/2014/main" id="{43E7D116-1151-0798-A359-F0AE399A8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6525"/>
            <a:ext cx="500697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1" name="Picture 5">
            <a:extLst>
              <a:ext uri="{FF2B5EF4-FFF2-40B4-BE49-F238E27FC236}">
                <a16:creationId xmlns:a16="http://schemas.microsoft.com/office/drawing/2014/main" id="{84062B1A-C850-1DD2-BED6-8F4D68262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967038"/>
            <a:ext cx="5006975" cy="33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2">
            <a:extLst>
              <a:ext uri="{FF2B5EF4-FFF2-40B4-BE49-F238E27FC236}">
                <a16:creationId xmlns:a16="http://schemas.microsoft.com/office/drawing/2014/main" id="{EE559486-D37B-394F-6F23-065F3453D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1279525"/>
            <a:ext cx="5470525" cy="430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7507" name="Line 3">
            <a:extLst>
              <a:ext uri="{FF2B5EF4-FFF2-40B4-BE49-F238E27FC236}">
                <a16:creationId xmlns:a16="http://schemas.microsoft.com/office/drawing/2014/main" id="{637D72ED-EBE7-04DE-D5EE-8897E2AC1F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2338" y="4868863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7508" name="Text Box 4">
            <a:extLst>
              <a:ext uri="{FF2B5EF4-FFF2-40B4-BE49-F238E27FC236}">
                <a16:creationId xmlns:a16="http://schemas.microsoft.com/office/drawing/2014/main" id="{18591BAE-8C04-0495-615A-9D7541B7F0E2}"/>
              </a:ext>
            </a:extLst>
          </p:cNvPr>
          <p:cNvSpPr txBox="1">
            <a:spLocks/>
          </p:cNvSpPr>
          <p:nvPr/>
        </p:nvSpPr>
        <p:spPr bwMode="auto">
          <a:xfrm>
            <a:off x="1235075" y="5692775"/>
            <a:ext cx="6376988" cy="4159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200">
                <a:latin typeface="Gill Sans" pitchFamily="48" charset="0"/>
                <a:sym typeface="Gill Sans" pitchFamily="48" charset="0"/>
              </a:rPr>
              <a:t>Declining Birth Rate, Emigration, War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>
            <a:extLst>
              <a:ext uri="{FF2B5EF4-FFF2-40B4-BE49-F238E27FC236}">
                <a16:creationId xmlns:a16="http://schemas.microsoft.com/office/drawing/2014/main" id="{D94B83BB-C897-C2FE-E8C8-05941DAEA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338263"/>
            <a:ext cx="5294313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1603" name="Line 3">
            <a:extLst>
              <a:ext uri="{FF2B5EF4-FFF2-40B4-BE49-F238E27FC236}">
                <a16:creationId xmlns:a16="http://schemas.microsoft.com/office/drawing/2014/main" id="{4DBB6E7D-43B7-1B06-BBB0-592AA4F104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7125" y="4114800"/>
            <a:ext cx="109855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81604" name="Line 4">
            <a:extLst>
              <a:ext uri="{FF2B5EF4-FFF2-40B4-BE49-F238E27FC236}">
                <a16:creationId xmlns:a16="http://schemas.microsoft.com/office/drawing/2014/main" id="{AA52B343-E821-9B6D-60B9-47998FE067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37125" y="4114800"/>
            <a:ext cx="1098550" cy="892175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81605" name="Text Box 5">
            <a:extLst>
              <a:ext uri="{FF2B5EF4-FFF2-40B4-BE49-F238E27FC236}">
                <a16:creationId xmlns:a16="http://schemas.microsoft.com/office/drawing/2014/main" id="{27FF4C73-CD83-402A-D52E-F15DF03CD4C0}"/>
              </a:ext>
            </a:extLst>
          </p:cNvPr>
          <p:cNvSpPr txBox="1">
            <a:spLocks/>
          </p:cNvSpPr>
          <p:nvPr/>
        </p:nvSpPr>
        <p:spPr bwMode="auto">
          <a:xfrm>
            <a:off x="1235075" y="5692775"/>
            <a:ext cx="6376988" cy="4159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200">
                <a:latin typeface="Gill Sans" pitchFamily="48" charset="0"/>
                <a:sym typeface="Gill Sans" pitchFamily="48" charset="0"/>
              </a:rPr>
              <a:t>Stable Population Growth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8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698" name="Picture 2">
            <a:extLst>
              <a:ext uri="{FF2B5EF4-FFF2-40B4-BE49-F238E27FC236}">
                <a16:creationId xmlns:a16="http://schemas.microsoft.com/office/drawing/2014/main" id="{77CD932C-7595-DEE9-D4D7-ADF0B7BDA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1322388"/>
            <a:ext cx="5826125" cy="42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5699" name="Line 3">
            <a:extLst>
              <a:ext uri="{FF2B5EF4-FFF2-40B4-BE49-F238E27FC236}">
                <a16:creationId xmlns:a16="http://schemas.microsoft.com/office/drawing/2014/main" id="{57AA5394-411F-EA78-EDC2-83A284D0B4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7563" y="4664075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85700" name="Line 4">
            <a:extLst>
              <a:ext uri="{FF2B5EF4-FFF2-40B4-BE49-F238E27FC236}">
                <a16:creationId xmlns:a16="http://schemas.microsoft.com/office/drawing/2014/main" id="{6FB76643-3E7C-AA34-477E-C9E7E026DC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4075" y="2193925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85701" name="Text Box 5">
            <a:extLst>
              <a:ext uri="{FF2B5EF4-FFF2-40B4-BE49-F238E27FC236}">
                <a16:creationId xmlns:a16="http://schemas.microsoft.com/office/drawing/2014/main" id="{C14E6CF2-8D8C-2813-C89F-5A897201B684}"/>
              </a:ext>
            </a:extLst>
          </p:cNvPr>
          <p:cNvSpPr txBox="1">
            <a:spLocks/>
          </p:cNvSpPr>
          <p:nvPr/>
        </p:nvSpPr>
        <p:spPr bwMode="auto">
          <a:xfrm>
            <a:off x="1235075" y="5692775"/>
            <a:ext cx="6376988" cy="4159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200">
                <a:latin typeface="Gill Sans" pitchFamily="48" charset="0"/>
                <a:sym typeface="Gill Sans" pitchFamily="48" charset="0"/>
              </a:rPr>
              <a:t>High Birth and Death Rates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8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0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Picture 2">
            <a:extLst>
              <a:ext uri="{FF2B5EF4-FFF2-40B4-BE49-F238E27FC236}">
                <a16:creationId xmlns:a16="http://schemas.microsoft.com/office/drawing/2014/main" id="{62BBCAAF-1833-BD7A-B1B4-3AAE88BE5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1363663"/>
            <a:ext cx="5778500" cy="413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891" name="Rectangle 3">
            <a:extLst>
              <a:ext uri="{FF2B5EF4-FFF2-40B4-BE49-F238E27FC236}">
                <a16:creationId xmlns:a16="http://schemas.microsoft.com/office/drawing/2014/main" id="{6F09A000-D111-1130-F64E-3D65DCD51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25" y="1714500"/>
            <a:ext cx="960438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93892" name="Line 4">
            <a:extLst>
              <a:ext uri="{FF2B5EF4-FFF2-40B4-BE49-F238E27FC236}">
                <a16:creationId xmlns:a16="http://schemas.microsoft.com/office/drawing/2014/main" id="{3F28A027-5A3C-4918-976A-167E00AC6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4732338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93893" name="Line 5">
            <a:extLst>
              <a:ext uri="{FF2B5EF4-FFF2-40B4-BE49-F238E27FC236}">
                <a16:creationId xmlns:a16="http://schemas.microsoft.com/office/drawing/2014/main" id="{6E077635-F8F4-D0F3-C631-2CF06650157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4225" y="2125663"/>
            <a:ext cx="685800" cy="0"/>
          </a:xfrm>
          <a:prstGeom prst="line">
            <a:avLst/>
          </a:prstGeom>
          <a:noFill/>
          <a:ln w="63500">
            <a:solidFill>
              <a:srgbClr val="D00000"/>
            </a:solidFill>
            <a:round/>
            <a:headEnd type="stealth" w="med" len="med"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93894" name="Text Box 6">
            <a:extLst>
              <a:ext uri="{FF2B5EF4-FFF2-40B4-BE49-F238E27FC236}">
                <a16:creationId xmlns:a16="http://schemas.microsoft.com/office/drawing/2014/main" id="{DD77B120-FB9E-70F8-5019-FEBC0CCD67F3}"/>
              </a:ext>
            </a:extLst>
          </p:cNvPr>
          <p:cNvSpPr txBox="1">
            <a:spLocks/>
          </p:cNvSpPr>
          <p:nvPr/>
        </p:nvSpPr>
        <p:spPr bwMode="auto">
          <a:xfrm>
            <a:off x="1235075" y="5692775"/>
            <a:ext cx="6376988" cy="4159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200">
                <a:latin typeface="Gill Sans" pitchFamily="48" charset="0"/>
                <a:sym typeface="Gill Sans" pitchFamily="48" charset="0"/>
              </a:rPr>
              <a:t>Extremely High Birth and Death Rates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93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>
            <a:extLst>
              <a:ext uri="{FF2B5EF4-FFF2-40B4-BE49-F238E27FC236}">
                <a16:creationId xmlns:a16="http://schemas.microsoft.com/office/drawing/2014/main" id="{F8FC6CA2-AFD6-C4C7-E77B-E405B4C58916}"/>
              </a:ext>
            </a:extLst>
          </p:cNvPr>
          <p:cNvSpPr>
            <a:spLocks/>
          </p:cNvSpPr>
          <p:nvPr/>
        </p:nvSpPr>
        <p:spPr bwMode="auto">
          <a:xfrm>
            <a:off x="0" y="6610350"/>
            <a:ext cx="3235325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s-ES" sz="1100">
                <a:latin typeface="Gill Sans" pitchFamily="48" charset="0"/>
              </a:rPr>
              <a:t>http://www.biyokulule.com/February_%201990s(4).htm</a:t>
            </a:r>
          </a:p>
        </p:txBody>
      </p:sp>
      <p:sp>
        <p:nvSpPr>
          <p:cNvPr id="295939" name="Rectangle 3">
            <a:extLst>
              <a:ext uri="{FF2B5EF4-FFF2-40B4-BE49-F238E27FC236}">
                <a16:creationId xmlns:a16="http://schemas.microsoft.com/office/drawing/2014/main" id="{E4C49C35-5BF4-7CAE-0200-8A3A3AC5CED4}"/>
              </a:ext>
            </a:extLst>
          </p:cNvPr>
          <p:cNvSpPr>
            <a:spLocks/>
          </p:cNvSpPr>
          <p:nvPr/>
        </p:nvSpPr>
        <p:spPr bwMode="auto">
          <a:xfrm>
            <a:off x="-846138" y="6378575"/>
            <a:ext cx="5465763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s-ES" sz="1100">
                <a:latin typeface="Gill Sans" pitchFamily="48" charset="0"/>
              </a:rPr>
              <a:t>http://www.islamic-relief.com/submenu/appeal/somalia_crisis.htm</a:t>
            </a:r>
          </a:p>
        </p:txBody>
      </p:sp>
      <p:pic>
        <p:nvPicPr>
          <p:cNvPr id="295940" name="Picture 4">
            <a:extLst>
              <a:ext uri="{FF2B5EF4-FFF2-40B4-BE49-F238E27FC236}">
                <a16:creationId xmlns:a16="http://schemas.microsoft.com/office/drawing/2014/main" id="{48F192EE-2A97-29F6-C6EF-21BA49400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387475"/>
            <a:ext cx="3271838" cy="245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5941" name="Picture 5">
            <a:extLst>
              <a:ext uri="{FF2B5EF4-FFF2-40B4-BE49-F238E27FC236}">
                <a16:creationId xmlns:a16="http://schemas.microsoft.com/office/drawing/2014/main" id="{BE40D75D-711B-1CC4-B89E-73C6C4F593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1012825"/>
            <a:ext cx="5108575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5942" name="Text Box 6">
            <a:extLst>
              <a:ext uri="{FF2B5EF4-FFF2-40B4-BE49-F238E27FC236}">
                <a16:creationId xmlns:a16="http://schemas.microsoft.com/office/drawing/2014/main" id="{A209C48B-0F0D-2036-AF2D-99C4955F66F9}"/>
              </a:ext>
            </a:extLst>
          </p:cNvPr>
          <p:cNvSpPr txBox="1">
            <a:spLocks/>
          </p:cNvSpPr>
          <p:nvPr/>
        </p:nvSpPr>
        <p:spPr bwMode="auto">
          <a:xfrm>
            <a:off x="0" y="479425"/>
            <a:ext cx="91440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s-ES" altLang="es-ES" sz="2900">
              <a:solidFill>
                <a:srgbClr val="FFFFFF"/>
              </a:solidFill>
              <a:latin typeface="Gill Sans" pitchFamily="48" charset="0"/>
              <a:sym typeface="Gill Sans" pitchFamily="48" charset="0"/>
            </a:endParaRPr>
          </a:p>
        </p:txBody>
      </p:sp>
      <p:sp>
        <p:nvSpPr>
          <p:cNvPr id="295943" name="Text Box 7">
            <a:extLst>
              <a:ext uri="{FF2B5EF4-FFF2-40B4-BE49-F238E27FC236}">
                <a16:creationId xmlns:a16="http://schemas.microsoft.com/office/drawing/2014/main" id="{0CDC505B-DB47-FF9F-FC69-B23C63378410}"/>
              </a:ext>
            </a:extLst>
          </p:cNvPr>
          <p:cNvSpPr txBox="1">
            <a:spLocks/>
          </p:cNvSpPr>
          <p:nvPr/>
        </p:nvSpPr>
        <p:spPr bwMode="auto">
          <a:xfrm>
            <a:off x="342900" y="4552950"/>
            <a:ext cx="85725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96" tIns="41148" rIns="82296" bIns="41148">
            <a:spAutoFit/>
          </a:bodyPr>
          <a:lstStyle>
            <a:lvl1pPr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163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2232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35075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46238" defTabSz="822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034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606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178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75038" defTabSz="822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s-ES" sz="2900">
                <a:latin typeface="Gill Sans" pitchFamily="48" charset="0"/>
                <a:sym typeface="Gill Sans" pitchFamily="48" charset="0"/>
              </a:rPr>
              <a:t>Persistent Poverty and Violence</a:t>
            </a:r>
          </a:p>
        </p:txBody>
      </p:sp>
    </p:spTree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359</Words>
  <Application>Microsoft Office PowerPoint</Application>
  <PresentationFormat>Presentación en pantalla (4:3)</PresentationFormat>
  <Paragraphs>70</Paragraphs>
  <Slides>25</Slides>
  <Notes>22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Arial</vt:lpstr>
      <vt:lpstr>Century Gothic</vt:lpstr>
      <vt:lpstr>Gill Sans</vt:lpstr>
      <vt:lpstr>Times</vt:lpstr>
      <vt:lpstr>Berling Antiqua</vt:lpstr>
      <vt:lpstr>Didot</vt:lpstr>
      <vt:lpstr>Default Design</vt:lpstr>
      <vt:lpstr>Microsoft Excel Worksheet</vt:lpstr>
      <vt:lpstr>POPULATION PYRAMIDS</vt:lpstr>
      <vt:lpstr>Population Pyramids</vt:lpstr>
      <vt:lpstr>What Do They Say?</vt:lpstr>
      <vt:lpstr>Population Pyramids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Analysis of Italy’s  Population Pyramid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Pyramids</dc:title>
  <dc:creator>Jessica</dc:creator>
  <cp:lastModifiedBy>Maria Sanz</cp:lastModifiedBy>
  <cp:revision>10</cp:revision>
  <dcterms:created xsi:type="dcterms:W3CDTF">2007-08-08T02:11:44Z</dcterms:created>
  <dcterms:modified xsi:type="dcterms:W3CDTF">2023-08-19T16:04:32Z</dcterms:modified>
</cp:coreProperties>
</file>