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-1270" y="0"/>
            <a:ext cx="9146540" cy="685927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60570" y="0"/>
            <a:ext cx="3680460" cy="676910"/>
          </a:xfrm>
          <a:custGeom>
            <a:avLst/>
            <a:gdLst/>
            <a:ahLst/>
            <a:cxnLst/>
            <a:rect l="l" t="t" r="r" b="b"/>
            <a:pathLst>
              <a:path w="3680459" h="676910">
                <a:moveTo>
                  <a:pt x="3680459" y="0"/>
                </a:moveTo>
                <a:lnTo>
                  <a:pt x="0" y="0"/>
                </a:lnTo>
                <a:lnTo>
                  <a:pt x="0" y="676910"/>
                </a:lnTo>
                <a:lnTo>
                  <a:pt x="3680459" y="676910"/>
                </a:lnTo>
                <a:lnTo>
                  <a:pt x="3680459" y="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560570" y="0"/>
            <a:ext cx="3680460" cy="676910"/>
          </a:xfrm>
          <a:custGeom>
            <a:avLst/>
            <a:gdLst/>
            <a:ahLst/>
            <a:cxnLst/>
            <a:rect l="l" t="t" r="r" b="b"/>
            <a:pathLst>
              <a:path w="3680459" h="676910">
                <a:moveTo>
                  <a:pt x="1840229" y="676910"/>
                </a:moveTo>
                <a:lnTo>
                  <a:pt x="0" y="676910"/>
                </a:lnTo>
                <a:lnTo>
                  <a:pt x="0" y="0"/>
                </a:lnTo>
              </a:path>
              <a:path w="3680459" h="676910">
                <a:moveTo>
                  <a:pt x="3680459" y="0"/>
                </a:moveTo>
                <a:lnTo>
                  <a:pt x="3680459" y="676910"/>
                </a:lnTo>
                <a:lnTo>
                  <a:pt x="1840229" y="676910"/>
                </a:lnTo>
              </a:path>
            </a:pathLst>
          </a:custGeom>
          <a:ln w="15813">
            <a:solidFill>
              <a:srgbClr val="73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649470" y="0"/>
            <a:ext cx="3505200" cy="600710"/>
          </a:xfrm>
          <a:custGeom>
            <a:avLst/>
            <a:gdLst/>
            <a:ahLst/>
            <a:cxnLst/>
            <a:rect l="l" t="t" r="r" b="b"/>
            <a:pathLst>
              <a:path w="3505200" h="600710">
                <a:moveTo>
                  <a:pt x="3505200" y="0"/>
                </a:moveTo>
                <a:lnTo>
                  <a:pt x="0" y="0"/>
                </a:lnTo>
                <a:lnTo>
                  <a:pt x="0" y="600710"/>
                </a:lnTo>
                <a:lnTo>
                  <a:pt x="3505200" y="600710"/>
                </a:lnTo>
                <a:lnTo>
                  <a:pt x="3505200" y="0"/>
                </a:lnTo>
                <a:close/>
              </a:path>
            </a:pathLst>
          </a:custGeom>
          <a:solidFill>
            <a:srgbClr val="7067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1410" y="1013459"/>
            <a:ext cx="69011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78560" y="2311400"/>
            <a:ext cx="6786879" cy="3644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487CCC0-F3B3-EF0C-C2FA-7425D943074E}"/>
              </a:ext>
            </a:extLst>
          </p:cNvPr>
          <p:cNvSpPr txBox="1"/>
          <p:nvPr/>
        </p:nvSpPr>
        <p:spPr>
          <a:xfrm>
            <a:off x="-304800" y="457200"/>
            <a:ext cx="48768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5904" marR="1301115" algn="ctr">
              <a:lnSpc>
                <a:spcPct val="100000"/>
              </a:lnSpc>
              <a:spcBef>
                <a:spcPts val="100"/>
              </a:spcBef>
            </a:pPr>
            <a:r>
              <a:rPr lang="es-ES" sz="4400" b="1" spc="-55" dirty="0" err="1">
                <a:solidFill>
                  <a:srgbClr val="CC0066"/>
                </a:solidFill>
                <a:latin typeface="Arial"/>
                <a:cs typeface="Arial"/>
              </a:rPr>
              <a:t>Types</a:t>
            </a:r>
            <a:r>
              <a:rPr lang="es-ES" sz="4400" b="1" spc="-25" dirty="0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lang="es-ES" sz="4400" b="1" dirty="0" err="1">
                <a:solidFill>
                  <a:srgbClr val="CC0066"/>
                </a:solidFill>
                <a:latin typeface="Arial"/>
                <a:cs typeface="Arial"/>
              </a:rPr>
              <a:t>of</a:t>
            </a:r>
            <a:r>
              <a:rPr lang="es-ES" sz="4400" b="1" dirty="0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lang="es-ES" sz="4400" b="1" spc="5" dirty="0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lang="es-ES" sz="4400" b="1" dirty="0" err="1">
                <a:solidFill>
                  <a:srgbClr val="CC0066"/>
                </a:solidFill>
                <a:latin typeface="Arial"/>
                <a:cs typeface="Arial"/>
              </a:rPr>
              <a:t>Po</a:t>
            </a:r>
            <a:r>
              <a:rPr lang="es-ES" sz="4400" b="1" spc="-10" dirty="0" err="1">
                <a:solidFill>
                  <a:srgbClr val="CC0066"/>
                </a:solidFill>
                <a:latin typeface="Arial"/>
                <a:cs typeface="Arial"/>
              </a:rPr>
              <a:t>p</a:t>
            </a:r>
            <a:r>
              <a:rPr lang="es-ES" sz="4400" b="1" dirty="0" err="1">
                <a:solidFill>
                  <a:srgbClr val="CC0066"/>
                </a:solidFill>
                <a:latin typeface="Arial"/>
                <a:cs typeface="Arial"/>
              </a:rPr>
              <a:t>u</a:t>
            </a:r>
            <a:r>
              <a:rPr lang="es-ES" sz="4400" b="1" spc="-5" dirty="0" err="1">
                <a:solidFill>
                  <a:srgbClr val="CC0066"/>
                </a:solidFill>
                <a:latin typeface="Arial"/>
                <a:cs typeface="Arial"/>
              </a:rPr>
              <a:t>lati</a:t>
            </a:r>
            <a:r>
              <a:rPr lang="es-ES" sz="4400" b="1" dirty="0" err="1">
                <a:solidFill>
                  <a:srgbClr val="CC0066"/>
                </a:solidFill>
                <a:latin typeface="Arial"/>
                <a:cs typeface="Arial"/>
              </a:rPr>
              <a:t>on</a:t>
            </a:r>
            <a:r>
              <a:rPr lang="es-ES" sz="4400" b="1" dirty="0">
                <a:solidFill>
                  <a:srgbClr val="CC0066"/>
                </a:solidFill>
                <a:latin typeface="Arial"/>
                <a:cs typeface="Arial"/>
              </a:rPr>
              <a:t>  </a:t>
            </a:r>
            <a:r>
              <a:rPr lang="es-ES" sz="4400" b="1" spc="-5" dirty="0" err="1">
                <a:solidFill>
                  <a:srgbClr val="CC0066"/>
                </a:solidFill>
                <a:latin typeface="Arial"/>
                <a:cs typeface="Arial"/>
              </a:rPr>
              <a:t>Pyramids</a:t>
            </a:r>
            <a:endParaRPr lang="es-ES" sz="4400" dirty="0">
              <a:latin typeface="Arial"/>
              <a:cs typeface="Arial"/>
            </a:endParaRPr>
          </a:p>
        </p:txBody>
      </p:sp>
      <p:pic>
        <p:nvPicPr>
          <p:cNvPr id="1026" name="Picture 2" descr="EMAS Unit 1 -- Population Pyramid Types Quiz">
            <a:extLst>
              <a:ext uri="{FF2B5EF4-FFF2-40B4-BE49-F238E27FC236}">
                <a16:creationId xmlns:a16="http://schemas.microsoft.com/office/drawing/2014/main" id="{CA34070E-D3FC-110F-4FFB-0FDA0D18F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789" y="1916731"/>
            <a:ext cx="5691355" cy="447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98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90" y="4150359"/>
            <a:ext cx="8447405" cy="20053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22580" marR="43180" indent="-271780">
              <a:lnSpc>
                <a:spcPct val="80000"/>
              </a:lnSpc>
              <a:spcBef>
                <a:spcPts val="675"/>
              </a:spcBef>
            </a:pPr>
            <a:r>
              <a:rPr sz="2700" spc="810" baseline="1234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r>
              <a:rPr sz="2700" spc="810" baseline="1234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Expansive population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pyramids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show larger numbers or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percentages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the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population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in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younger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age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groups,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usually with each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age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 group larger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in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size or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proportion than </a:t>
            </a:r>
            <a:r>
              <a:rPr sz="2400" spc="-6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one born before it.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</a:pPr>
            <a:r>
              <a:rPr sz="2700" spc="810" baseline="1234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r>
              <a:rPr sz="2700" spc="89" baseline="1234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Population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growth is rapid.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5089" y="1143000"/>
            <a:ext cx="4046219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90" y="4452620"/>
            <a:ext cx="8246745" cy="1640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2580" marR="43180" indent="-271780">
              <a:lnSpc>
                <a:spcPct val="100000"/>
              </a:lnSpc>
              <a:spcBef>
                <a:spcPts val="100"/>
              </a:spcBef>
            </a:pPr>
            <a:r>
              <a:rPr sz="2700" spc="810" baseline="1234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r>
              <a:rPr sz="2700" spc="97" baseline="1234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Constrictive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population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pyramids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display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lower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numbers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or </a:t>
            </a:r>
            <a:r>
              <a:rPr sz="2400" spc="-6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percentages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younger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people.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50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</a:pPr>
            <a:r>
              <a:rPr sz="2700" spc="810" baseline="1234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r>
              <a:rPr sz="2700" spc="89" baseline="1234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Population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 growth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is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negative.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6160" y="685800"/>
            <a:ext cx="470281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90" y="4378959"/>
            <a:ext cx="8416925" cy="20053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22580" marR="43180" indent="-271780">
              <a:lnSpc>
                <a:spcPct val="80000"/>
              </a:lnSpc>
              <a:spcBef>
                <a:spcPts val="675"/>
              </a:spcBef>
            </a:pPr>
            <a:r>
              <a:rPr sz="2700" spc="810" baseline="1234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r>
              <a:rPr sz="2700" spc="810" baseline="1234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Stationary or near-stationary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population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pyramids display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somewhat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equal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 numbers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or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percentages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for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almost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all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age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groups.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Of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course,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smaller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figures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are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still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be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expected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at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oldest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age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groups.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</a:pPr>
            <a:r>
              <a:rPr sz="2700" spc="810" baseline="1234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r>
              <a:rPr sz="2700" spc="89" baseline="1234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Population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 growth is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neutral or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stable.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6160" y="685800"/>
            <a:ext cx="470281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360" y="803909"/>
            <a:ext cx="7581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How</a:t>
            </a:r>
            <a:r>
              <a:rPr spc="-10" dirty="0"/>
              <a:t> </a:t>
            </a:r>
            <a:r>
              <a:rPr spc="-5" dirty="0"/>
              <a:t>to</a:t>
            </a:r>
            <a:r>
              <a:rPr spc="-15" dirty="0"/>
              <a:t> </a:t>
            </a:r>
            <a:r>
              <a:rPr spc="-5" dirty="0"/>
              <a:t>Read</a:t>
            </a:r>
            <a:r>
              <a:rPr spc="-2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spc="-10" dirty="0"/>
              <a:t>Population</a:t>
            </a:r>
            <a:r>
              <a:rPr spc="-25" dirty="0"/>
              <a:t> </a:t>
            </a:r>
            <a:r>
              <a:rPr spc="-10" dirty="0"/>
              <a:t>Pyramid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841500"/>
            <a:ext cx="388048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819" dirty="0">
                <a:solidFill>
                  <a:srgbClr val="DEFF81"/>
                </a:solidFill>
                <a:latin typeface="Verdana"/>
                <a:cs typeface="Verdana"/>
              </a:rPr>
              <a:t>W</a:t>
            </a:r>
            <a:r>
              <a:rPr sz="3200" b="1" spc="-250" dirty="0">
                <a:solidFill>
                  <a:srgbClr val="DEFF81"/>
                </a:solidFill>
                <a:latin typeface="Verdana"/>
                <a:cs typeface="Verdana"/>
              </a:rPr>
              <a:t>i</a:t>
            </a:r>
            <a:r>
              <a:rPr sz="3200" b="1" spc="-130" dirty="0">
                <a:solidFill>
                  <a:srgbClr val="DEFF81"/>
                </a:solidFill>
                <a:latin typeface="Verdana"/>
                <a:cs typeface="Verdana"/>
              </a:rPr>
              <a:t>d</a:t>
            </a:r>
            <a:r>
              <a:rPr sz="3200" b="1" spc="-80" dirty="0">
                <a:solidFill>
                  <a:srgbClr val="DEFF81"/>
                </a:solidFill>
                <a:latin typeface="Verdana"/>
                <a:cs typeface="Verdana"/>
              </a:rPr>
              <a:t>e</a:t>
            </a:r>
            <a:r>
              <a:rPr sz="3200" b="1" spc="-200" dirty="0">
                <a:solidFill>
                  <a:srgbClr val="DEFF81"/>
                </a:solidFill>
                <a:latin typeface="Verdana"/>
                <a:cs typeface="Verdana"/>
              </a:rPr>
              <a:t> </a:t>
            </a:r>
            <a:r>
              <a:rPr sz="3200" b="1" spc="-330" dirty="0">
                <a:solidFill>
                  <a:srgbClr val="DEFF81"/>
                </a:solidFill>
                <a:latin typeface="Verdana"/>
                <a:cs typeface="Verdana"/>
              </a:rPr>
              <a:t>B</a:t>
            </a:r>
            <a:r>
              <a:rPr sz="3200" b="1" spc="-280" dirty="0">
                <a:solidFill>
                  <a:srgbClr val="DEFF81"/>
                </a:solidFill>
                <a:latin typeface="Verdana"/>
                <a:cs typeface="Verdana"/>
              </a:rPr>
              <a:t>a</a:t>
            </a:r>
            <a:r>
              <a:rPr sz="3200" b="1" spc="-505" dirty="0">
                <a:solidFill>
                  <a:srgbClr val="DEFF81"/>
                </a:solidFill>
                <a:latin typeface="Verdana"/>
                <a:cs typeface="Verdana"/>
              </a:rPr>
              <a:t>s</a:t>
            </a:r>
            <a:r>
              <a:rPr sz="3200" b="1" spc="-80" dirty="0">
                <a:solidFill>
                  <a:srgbClr val="DEFF81"/>
                </a:solidFill>
                <a:latin typeface="Verdana"/>
                <a:cs typeface="Verdana"/>
              </a:rPr>
              <a:t>e</a:t>
            </a:r>
            <a:endParaRPr sz="3200">
              <a:latin typeface="Verdana"/>
              <a:cs typeface="Verdana"/>
            </a:endParaRPr>
          </a:p>
          <a:p>
            <a:pPr marL="237490" marR="5080" indent="-224790">
              <a:lnSpc>
                <a:spcPts val="2380"/>
              </a:lnSpc>
              <a:spcBef>
                <a:spcPts val="615"/>
              </a:spcBef>
              <a:buClr>
                <a:srgbClr val="DEFF81"/>
              </a:buClr>
              <a:buSzPct val="120000"/>
              <a:buFont typeface="Arial MT"/>
              <a:buChar char="•"/>
              <a:tabLst>
                <a:tab pos="237490" algn="l"/>
              </a:tabLst>
            </a:pPr>
            <a:r>
              <a:rPr sz="2000" b="1" spc="-36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2000" b="1" spc="-23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b="1" spc="-34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000" b="1" spc="-21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000" b="1" spc="-33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2000" b="1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000" b="1" spc="-229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b="1" spc="-15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000" b="1" spc="-2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b="1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17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2000" b="1" spc="-190" dirty="0">
                <a:solidFill>
                  <a:srgbClr val="FFFFFF"/>
                </a:solidFill>
                <a:latin typeface="Verdana"/>
                <a:cs typeface="Verdana"/>
              </a:rPr>
              <a:t>arie</a:t>
            </a:r>
            <a:r>
              <a:rPr sz="2000" b="1" spc="-20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000" b="1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35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2000" b="1" spc="-204" dirty="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sz="2000" b="1" spc="-35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2000" b="1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195" dirty="0">
                <a:solidFill>
                  <a:srgbClr val="FFFFFF"/>
                </a:solidFill>
                <a:latin typeface="Verdana"/>
                <a:cs typeface="Verdana"/>
              </a:rPr>
              <a:t>th</a:t>
            </a:r>
            <a:r>
              <a:rPr sz="2000" b="1" spc="-2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b="1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35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2000" b="1" spc="-185" dirty="0">
                <a:solidFill>
                  <a:srgbClr val="FFFFFF"/>
                </a:solidFill>
                <a:latin typeface="Verdana"/>
                <a:cs typeface="Verdana"/>
              </a:rPr>
              <a:t>idth  </a:t>
            </a:r>
            <a:r>
              <a:rPr sz="2000" b="1" spc="-9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000" b="1" spc="-29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2000" b="1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195" dirty="0">
                <a:solidFill>
                  <a:srgbClr val="FFFFFF"/>
                </a:solidFill>
                <a:latin typeface="Verdana"/>
                <a:cs typeface="Verdana"/>
              </a:rPr>
              <a:t>th</a:t>
            </a:r>
            <a:r>
              <a:rPr sz="2000" b="1" spc="-2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b="1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7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2000" b="1" spc="-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b="1" spc="-180" dirty="0">
                <a:solidFill>
                  <a:srgbClr val="FFFFFF"/>
                </a:solidFill>
                <a:latin typeface="Verdana"/>
                <a:cs typeface="Verdana"/>
              </a:rPr>
              <a:t>se.</a:t>
            </a:r>
            <a:endParaRPr sz="2000">
              <a:latin typeface="Verdana"/>
              <a:cs typeface="Verdana"/>
            </a:endParaRPr>
          </a:p>
          <a:p>
            <a:pPr marL="237490" marR="63500" indent="-224790">
              <a:lnSpc>
                <a:spcPts val="2380"/>
              </a:lnSpc>
              <a:spcBef>
                <a:spcPts val="540"/>
              </a:spcBef>
              <a:buClr>
                <a:srgbClr val="DEFF81"/>
              </a:buClr>
              <a:buSzPct val="120000"/>
              <a:buFont typeface="Arial MT"/>
              <a:buChar char="•"/>
              <a:tabLst>
                <a:tab pos="237490" algn="l"/>
              </a:tabLst>
            </a:pPr>
            <a:r>
              <a:rPr sz="2000" b="1" spc="-7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b="1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42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2000" b="1" spc="-1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b="1" spc="-9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000" b="1" spc="-5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b="1" spc="-120" dirty="0">
                <a:solidFill>
                  <a:srgbClr val="FFFFFF"/>
                </a:solidFill>
                <a:latin typeface="Verdana"/>
                <a:cs typeface="Verdana"/>
              </a:rPr>
              <a:t> bas</a:t>
            </a:r>
            <a:r>
              <a:rPr sz="2000" b="1" spc="-114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b="1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150" dirty="0">
                <a:solidFill>
                  <a:srgbClr val="FFFFFF"/>
                </a:solidFill>
                <a:latin typeface="Verdana"/>
                <a:cs typeface="Verdana"/>
              </a:rPr>
              <a:t>indicate</a:t>
            </a:r>
            <a:r>
              <a:rPr sz="2000" b="1" spc="-15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000" b="1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b="1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Verdana"/>
                <a:cs typeface="Verdana"/>
              </a:rPr>
              <a:t>high  </a:t>
            </a:r>
            <a:r>
              <a:rPr sz="2000" b="1" spc="-7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2000" b="1" spc="-2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b="1" spc="-260" dirty="0">
                <a:solidFill>
                  <a:srgbClr val="FFFFFF"/>
                </a:solidFill>
                <a:latin typeface="Verdana"/>
                <a:cs typeface="Verdana"/>
              </a:rPr>
              <a:t>rt</a:t>
            </a:r>
            <a:r>
              <a:rPr sz="2000" b="1" spc="-38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2000" b="1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185" dirty="0">
                <a:solidFill>
                  <a:srgbClr val="FFFFFF"/>
                </a:solidFill>
                <a:latin typeface="Verdana"/>
                <a:cs typeface="Verdana"/>
              </a:rPr>
              <a:t>rate.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3845559"/>
            <a:ext cx="4231640" cy="29006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3279" y="3839209"/>
            <a:ext cx="4258310" cy="287782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726940" y="1777999"/>
            <a:ext cx="3970020" cy="191643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3200" b="1" spc="-335" dirty="0">
                <a:solidFill>
                  <a:srgbClr val="DEFF81"/>
                </a:solidFill>
                <a:latin typeface="Verdana"/>
                <a:cs typeface="Verdana"/>
              </a:rPr>
              <a:t>N</a:t>
            </a:r>
            <a:r>
              <a:rPr sz="3200" b="1" spc="-30" dirty="0">
                <a:solidFill>
                  <a:srgbClr val="DEFF81"/>
                </a:solidFill>
                <a:latin typeface="Verdana"/>
                <a:cs typeface="Verdana"/>
              </a:rPr>
              <a:t>a</a:t>
            </a:r>
            <a:r>
              <a:rPr sz="3200" b="1" spc="-400" dirty="0">
                <a:solidFill>
                  <a:srgbClr val="DEFF81"/>
                </a:solidFill>
                <a:latin typeface="Verdana"/>
                <a:cs typeface="Verdana"/>
              </a:rPr>
              <a:t>rro</a:t>
            </a:r>
            <a:r>
              <a:rPr sz="3200" b="1" spc="-685" dirty="0">
                <a:solidFill>
                  <a:srgbClr val="DEFF81"/>
                </a:solidFill>
                <a:latin typeface="Verdana"/>
                <a:cs typeface="Verdana"/>
              </a:rPr>
              <a:t>w</a:t>
            </a:r>
            <a:r>
              <a:rPr sz="3200" b="1" spc="-195" dirty="0">
                <a:solidFill>
                  <a:srgbClr val="DEFF81"/>
                </a:solidFill>
                <a:latin typeface="Verdana"/>
                <a:cs typeface="Verdana"/>
              </a:rPr>
              <a:t> </a:t>
            </a:r>
            <a:r>
              <a:rPr sz="3200" b="1" spc="-310" dirty="0">
                <a:solidFill>
                  <a:srgbClr val="DEFF81"/>
                </a:solidFill>
                <a:latin typeface="Verdana"/>
                <a:cs typeface="Verdana"/>
              </a:rPr>
              <a:t>Ba</a:t>
            </a:r>
            <a:r>
              <a:rPr sz="3200" b="1" spc="-495" dirty="0">
                <a:solidFill>
                  <a:srgbClr val="DEFF81"/>
                </a:solidFill>
                <a:latin typeface="Verdana"/>
                <a:cs typeface="Verdana"/>
              </a:rPr>
              <a:t>s</a:t>
            </a:r>
            <a:r>
              <a:rPr sz="3200" b="1" spc="-80" dirty="0">
                <a:solidFill>
                  <a:srgbClr val="DEFF81"/>
                </a:solidFill>
                <a:latin typeface="Verdana"/>
                <a:cs typeface="Verdana"/>
              </a:rPr>
              <a:t>e</a:t>
            </a:r>
            <a:endParaRPr sz="3200">
              <a:latin typeface="Verdana"/>
              <a:cs typeface="Verdana"/>
            </a:endParaRPr>
          </a:p>
          <a:p>
            <a:pPr marL="238760" marR="92710" indent="-226060">
              <a:lnSpc>
                <a:spcPct val="100000"/>
              </a:lnSpc>
              <a:spcBef>
                <a:spcPts val="610"/>
              </a:spcBef>
              <a:buClr>
                <a:srgbClr val="DEFF81"/>
              </a:buClr>
              <a:buSzPct val="120000"/>
              <a:buFont typeface="Arial MT"/>
              <a:buChar char="•"/>
              <a:tabLst>
                <a:tab pos="238760" algn="l"/>
              </a:tabLst>
            </a:pPr>
            <a:r>
              <a:rPr sz="3000" b="1" spc="-487" baseline="1388" dirty="0">
                <a:solidFill>
                  <a:srgbClr val="FFFFFF"/>
                </a:solidFill>
                <a:latin typeface="Verdana"/>
                <a:cs typeface="Verdana"/>
              </a:rPr>
              <a:t>Bi</a:t>
            </a:r>
            <a:r>
              <a:rPr sz="3000" b="1" spc="-450" baseline="1388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000" b="1" spc="-465" baseline="1388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3000" b="1" spc="-337" baseline="1388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3000" b="1" spc="-195" baseline="138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b="1" spc="-247" baseline="1388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000" b="1" spc="-345" baseline="1388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000" b="1" spc="-465" baseline="1388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3000" b="1" spc="-75" baseline="1388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000" b="1" spc="-195" baseline="138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b="1" spc="-262" baseline="1388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3000" b="1" spc="-284" baseline="1388" dirty="0">
                <a:solidFill>
                  <a:srgbClr val="FFFFFF"/>
                </a:solidFill>
                <a:latin typeface="Verdana"/>
                <a:cs typeface="Verdana"/>
              </a:rPr>
              <a:t>arie</a:t>
            </a:r>
            <a:r>
              <a:rPr sz="3000" b="1" spc="-300" baseline="1388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3000" b="1" spc="-195" baseline="138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b="1" spc="-532" baseline="1388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3000" b="1" spc="-307" baseline="1388" dirty="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sz="3000" b="1" spc="-525" baseline="1388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3000" b="1" spc="-195" baseline="138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b="1" spc="-292" baseline="1388" dirty="0">
                <a:solidFill>
                  <a:srgbClr val="FFFFFF"/>
                </a:solidFill>
                <a:latin typeface="Verdana"/>
                <a:cs typeface="Verdana"/>
              </a:rPr>
              <a:t>th</a:t>
            </a:r>
            <a:r>
              <a:rPr sz="3000" b="1" spc="-322" baseline="1388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000" b="1" spc="-179" baseline="138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b="1" spc="-532" baseline="1388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3000" b="1" spc="-277" baseline="1388" dirty="0">
                <a:solidFill>
                  <a:srgbClr val="FFFFFF"/>
                </a:solidFill>
                <a:latin typeface="Verdana"/>
                <a:cs typeface="Verdana"/>
              </a:rPr>
              <a:t>idth  </a:t>
            </a:r>
            <a:r>
              <a:rPr sz="2000" b="1" spc="-2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000" b="1" spc="-14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2000" b="1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195" dirty="0">
                <a:solidFill>
                  <a:srgbClr val="FFFFFF"/>
                </a:solidFill>
                <a:latin typeface="Verdana"/>
                <a:cs typeface="Verdana"/>
              </a:rPr>
              <a:t>th</a:t>
            </a:r>
            <a:r>
              <a:rPr sz="2000" b="1" spc="-2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b="1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2000" b="1" spc="-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b="1" spc="-180" dirty="0">
                <a:solidFill>
                  <a:srgbClr val="FFFFFF"/>
                </a:solidFill>
                <a:latin typeface="Verdana"/>
                <a:cs typeface="Verdana"/>
              </a:rPr>
              <a:t>se.</a:t>
            </a:r>
            <a:endParaRPr sz="2000">
              <a:latin typeface="Verdana"/>
              <a:cs typeface="Verdana"/>
            </a:endParaRPr>
          </a:p>
          <a:p>
            <a:pPr marL="238760" marR="5080" indent="-226060">
              <a:lnSpc>
                <a:spcPts val="2380"/>
              </a:lnSpc>
              <a:spcBef>
                <a:spcPts val="675"/>
              </a:spcBef>
              <a:buClr>
                <a:srgbClr val="DEFF81"/>
              </a:buClr>
              <a:buSzPct val="120000"/>
              <a:buFont typeface="Arial MT"/>
              <a:buChar char="•"/>
              <a:tabLst>
                <a:tab pos="238760" algn="l"/>
              </a:tabLst>
            </a:pPr>
            <a:r>
              <a:rPr sz="3000" b="1" spc="-112" baseline="1388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000" b="1" spc="-179" baseline="138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b="1" spc="-337" baseline="1388" dirty="0">
                <a:solidFill>
                  <a:srgbClr val="FFFFFF"/>
                </a:solidFill>
                <a:latin typeface="Verdana"/>
                <a:cs typeface="Verdana"/>
              </a:rPr>
              <a:t>na</a:t>
            </a:r>
            <a:r>
              <a:rPr sz="3000" b="1" spc="-254" baseline="1388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000" b="1" spc="-345" baseline="1388" dirty="0">
                <a:solidFill>
                  <a:srgbClr val="FFFFFF"/>
                </a:solidFill>
                <a:latin typeface="Verdana"/>
                <a:cs typeface="Verdana"/>
              </a:rPr>
              <a:t>ro</a:t>
            </a:r>
            <a:r>
              <a:rPr sz="3000" b="1" spc="-555" baseline="1388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3000" b="1" spc="-165" baseline="138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b="1" spc="-82" baseline="1388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3000" b="1" spc="-97" baseline="1388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000" b="1" spc="-262" baseline="1388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3000" b="1" spc="-284" baseline="1388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000" b="1" spc="-179" baseline="138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b="1" spc="-187" baseline="1388" dirty="0">
                <a:solidFill>
                  <a:srgbClr val="FFFFFF"/>
                </a:solidFill>
                <a:latin typeface="Verdana"/>
                <a:cs typeface="Verdana"/>
              </a:rPr>
              <a:t>indicat</a:t>
            </a:r>
            <a:r>
              <a:rPr sz="3000" b="1" spc="-217" baseline="1388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000" b="1" spc="-465" baseline="1388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3000" b="1" spc="-195" baseline="138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b="1" spc="-30" baseline="1388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000" b="1" spc="-195" baseline="138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b="1" spc="-157" baseline="1388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3000" b="1" spc="-292" baseline="1388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3000" b="1" spc="-307" baseline="1388" dirty="0">
                <a:solidFill>
                  <a:srgbClr val="FFFFFF"/>
                </a:solidFill>
                <a:latin typeface="Verdana"/>
                <a:cs typeface="Verdana"/>
              </a:rPr>
              <a:t>w  </a:t>
            </a:r>
            <a:r>
              <a:rPr sz="2000" b="1" spc="-225" dirty="0">
                <a:solidFill>
                  <a:srgbClr val="FFFFFF"/>
                </a:solidFill>
                <a:latin typeface="Verdana"/>
                <a:cs typeface="Verdana"/>
              </a:rPr>
              <a:t>bi</a:t>
            </a:r>
            <a:r>
              <a:rPr sz="2000" b="1" spc="-22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000" b="1" spc="-21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000" b="1" spc="-33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2000" b="1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180" dirty="0">
                <a:solidFill>
                  <a:srgbClr val="FFFFFF"/>
                </a:solidFill>
                <a:latin typeface="Verdana"/>
                <a:cs typeface="Verdana"/>
              </a:rPr>
              <a:t>rat</a:t>
            </a:r>
            <a:r>
              <a:rPr sz="2000" b="1" spc="-2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b="1" spc="-16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How</a:t>
            </a:r>
            <a:r>
              <a:rPr spc="-15" dirty="0"/>
              <a:t> </a:t>
            </a:r>
            <a:r>
              <a:rPr spc="-5" dirty="0"/>
              <a:t>to</a:t>
            </a:r>
            <a:r>
              <a:rPr spc="-20" dirty="0"/>
              <a:t> </a:t>
            </a:r>
            <a:r>
              <a:rPr spc="-5" dirty="0"/>
              <a:t>Read</a:t>
            </a:r>
            <a:r>
              <a:rPr spc="-3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spc="-10" dirty="0"/>
              <a:t>Population </a:t>
            </a:r>
            <a:r>
              <a:rPr spc="-985" dirty="0"/>
              <a:t> </a:t>
            </a:r>
            <a:r>
              <a:rPr spc="-10" dirty="0"/>
              <a:t>Pyramid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8560" y="2345690"/>
            <a:ext cx="14662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250" spc="682" baseline="12962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r>
              <a:rPr sz="2250" spc="525" baseline="12962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 MT"/>
                <a:cs typeface="Arial MT"/>
              </a:rPr>
              <a:t>Symmetry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87169" y="2715259"/>
            <a:ext cx="16256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59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87169" y="3496309"/>
            <a:ext cx="16256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59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87169" y="4277359"/>
            <a:ext cx="16256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59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61489" y="2701290"/>
            <a:ext cx="2423795" cy="2804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6482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statistically speaking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pyramids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should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be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relatively</a:t>
            </a:r>
            <a:r>
              <a:rPr sz="1600" spc="-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symmetrical</a:t>
            </a:r>
            <a:endParaRPr sz="16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390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any</a:t>
            </a:r>
            <a:r>
              <a:rPr sz="16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asymmetry</a:t>
            </a:r>
            <a:r>
              <a:rPr sz="16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indicates</a:t>
            </a: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a </a:t>
            </a:r>
            <a:r>
              <a:rPr sz="1600" spc="-4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difference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in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the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male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and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female</a:t>
            </a: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population</a:t>
            </a:r>
            <a:endParaRPr sz="1600">
              <a:latin typeface="Arial MT"/>
              <a:cs typeface="Arial MT"/>
            </a:endParaRPr>
          </a:p>
          <a:p>
            <a:pPr marL="12700" marR="136525">
              <a:lnSpc>
                <a:spcPct val="100000"/>
              </a:lnSpc>
              <a:spcBef>
                <a:spcPts val="390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this pyramid shows more </a:t>
            </a:r>
            <a:r>
              <a:rPr sz="1600" spc="-4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females at age </a:t>
            </a: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ranges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 above</a:t>
            </a:r>
            <a:r>
              <a:rPr sz="16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50</a:t>
            </a:r>
            <a:r>
              <a:rPr sz="16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which</a:t>
            </a:r>
            <a:r>
              <a:rPr sz="16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indicates </a:t>
            </a:r>
            <a:r>
              <a:rPr sz="1600" spc="-4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that women are living to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older</a:t>
            </a: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ages</a:t>
            </a:r>
            <a:r>
              <a:rPr sz="16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than</a:t>
            </a: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males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4390" y="2313939"/>
            <a:ext cx="3418840" cy="3492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How</a:t>
            </a:r>
            <a:r>
              <a:rPr spc="-15" dirty="0"/>
              <a:t> </a:t>
            </a:r>
            <a:r>
              <a:rPr spc="-5" dirty="0"/>
              <a:t>to</a:t>
            </a:r>
            <a:r>
              <a:rPr spc="-20" dirty="0"/>
              <a:t> </a:t>
            </a:r>
            <a:r>
              <a:rPr spc="-5" dirty="0"/>
              <a:t>Read</a:t>
            </a:r>
            <a:r>
              <a:rPr spc="-3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spc="-10" dirty="0"/>
              <a:t>Population </a:t>
            </a:r>
            <a:r>
              <a:rPr spc="-985" dirty="0"/>
              <a:t> </a:t>
            </a:r>
            <a:r>
              <a:rPr spc="-10" dirty="0"/>
              <a:t>Pyramid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8560" y="2345690"/>
            <a:ext cx="20472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250" spc="682" baseline="12962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r>
              <a:rPr sz="2250" spc="562" baseline="12962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Shape</a:t>
            </a:r>
            <a:r>
              <a:rPr sz="20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Sides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87169" y="2715259"/>
            <a:ext cx="16256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59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87169" y="3740150"/>
            <a:ext cx="16256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59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61489" y="2701290"/>
            <a:ext cx="2472690" cy="1780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Concave sides indicate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a </a:t>
            </a:r>
            <a:r>
              <a:rPr sz="16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high</a:t>
            </a:r>
            <a:r>
              <a:rPr sz="16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death</a:t>
            </a: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rate</a:t>
            </a: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convex </a:t>
            </a:r>
            <a:r>
              <a:rPr sz="1600" spc="-4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sides indicate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a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low death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rate</a:t>
            </a:r>
            <a:endParaRPr sz="1600">
              <a:latin typeface="Arial MT"/>
              <a:cs typeface="Arial MT"/>
            </a:endParaRPr>
          </a:p>
          <a:p>
            <a:pPr marL="12700" marR="15875">
              <a:lnSpc>
                <a:spcPct val="100000"/>
              </a:lnSpc>
              <a:spcBef>
                <a:spcPts val="390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this population pyramid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exhibits concave sides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indicating</a:t>
            </a: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high</a:t>
            </a: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death</a:t>
            </a:r>
            <a:r>
              <a:rPr sz="16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rate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4390" y="2313939"/>
            <a:ext cx="3418840" cy="3492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05790" y="1619250"/>
            <a:ext cx="19812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75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2969" y="1948179"/>
            <a:ext cx="16256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59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969" y="2435859"/>
            <a:ext cx="16256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59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969" y="3143250"/>
            <a:ext cx="16256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595" dirty="0">
                <a:solidFill>
                  <a:srgbClr val="93C500"/>
                </a:solidFill>
                <a:latin typeface="Symbol"/>
                <a:cs typeface="Symbol"/>
              </a:rPr>
              <a:t>𝗈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6019" y="1934209"/>
            <a:ext cx="3140075" cy="1937582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720"/>
              </a:lnSpc>
              <a:spcBef>
                <a:spcPts val="325"/>
              </a:spcBef>
            </a:pP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BUMPS IN THE SIDES:</a:t>
            </a:r>
          </a:p>
          <a:p>
            <a:pPr marL="12700" marR="5080">
              <a:lnSpc>
                <a:spcPts val="1720"/>
              </a:lnSpc>
              <a:spcBef>
                <a:spcPts val="325"/>
              </a:spcBef>
            </a:pP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irregularities </a:t>
            </a:r>
            <a:r>
              <a:rPr lang="en-US" sz="1600" dirty="0">
                <a:solidFill>
                  <a:srgbClr val="FFFFFF"/>
                </a:solidFill>
                <a:latin typeface="Arial MT"/>
                <a:cs typeface="Arial MT"/>
              </a:rPr>
              <a:t>in </a:t>
            </a: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the sides indicate </a:t>
            </a:r>
            <a:r>
              <a:rPr lang="en-US" sz="1600" dirty="0">
                <a:solidFill>
                  <a:srgbClr val="FFFFFF"/>
                </a:solidFill>
                <a:latin typeface="Arial MT"/>
                <a:cs typeface="Arial MT"/>
              </a:rPr>
              <a:t>a </a:t>
            </a:r>
            <a:r>
              <a:rPr lang="en-US" sz="1600" spc="-4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demographic anomaly</a:t>
            </a:r>
            <a:endParaRPr lang="en-US" sz="1600" dirty="0">
              <a:latin typeface="Arial MT"/>
              <a:cs typeface="Arial MT"/>
            </a:endParaRPr>
          </a:p>
          <a:p>
            <a:pPr marL="12700" marR="392430">
              <a:lnSpc>
                <a:spcPct val="89800"/>
              </a:lnSpc>
              <a:spcBef>
                <a:spcPts val="370"/>
              </a:spcBef>
            </a:pP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the 30 -50 age group </a:t>
            </a:r>
            <a:r>
              <a:rPr lang="en-US" sz="1600" dirty="0">
                <a:solidFill>
                  <a:srgbClr val="FFFFFF"/>
                </a:solidFill>
                <a:latin typeface="Arial MT"/>
                <a:cs typeface="Arial MT"/>
              </a:rPr>
              <a:t>in </a:t>
            </a: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the </a:t>
            </a:r>
            <a:r>
              <a:rPr lang="en-US" sz="16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population pyramid at the right </a:t>
            </a:r>
            <a:r>
              <a:rPr lang="en-US" sz="1600" spc="-4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n-US" sz="1600" spc="-10" dirty="0">
                <a:solidFill>
                  <a:srgbClr val="FFFFFF"/>
                </a:solidFill>
                <a:latin typeface="Arial MT"/>
                <a:cs typeface="Arial MT"/>
              </a:rPr>
              <a:t>represents</a:t>
            </a: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 the</a:t>
            </a:r>
            <a:r>
              <a:rPr lang="en-US" sz="16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baby</a:t>
            </a:r>
            <a:r>
              <a:rPr lang="en-US" sz="16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boom</a:t>
            </a:r>
            <a:endParaRPr lang="en-US" sz="1600" dirty="0">
              <a:latin typeface="Arial MT"/>
              <a:cs typeface="Arial MT"/>
            </a:endParaRPr>
          </a:p>
          <a:p>
            <a:pPr marL="12700" marR="19685">
              <a:lnSpc>
                <a:spcPts val="1730"/>
              </a:lnSpc>
              <a:spcBef>
                <a:spcPts val="415"/>
              </a:spcBef>
            </a:pP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this </a:t>
            </a:r>
            <a:r>
              <a:rPr lang="en-US" sz="1600" dirty="0">
                <a:solidFill>
                  <a:srgbClr val="FFFFFF"/>
                </a:solidFill>
                <a:latin typeface="Arial MT"/>
                <a:cs typeface="Arial MT"/>
              </a:rPr>
              <a:t>bump </a:t>
            </a: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will travel </a:t>
            </a:r>
            <a:r>
              <a:rPr lang="en-US" sz="1600" spc="-10" dirty="0">
                <a:solidFill>
                  <a:srgbClr val="FFFFFF"/>
                </a:solidFill>
                <a:latin typeface="Arial MT"/>
                <a:cs typeface="Arial MT"/>
              </a:rPr>
              <a:t>upward </a:t>
            </a: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as the </a:t>
            </a:r>
            <a:r>
              <a:rPr lang="en-US" sz="1600" spc="-4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baby</a:t>
            </a:r>
            <a:r>
              <a:rPr lang="en-US" sz="16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n-US" sz="1600" spc="-5" dirty="0">
                <a:solidFill>
                  <a:srgbClr val="FFFFFF"/>
                </a:solidFill>
                <a:latin typeface="Arial MT"/>
                <a:cs typeface="Arial MT"/>
              </a:rPr>
              <a:t>boomers age</a:t>
            </a:r>
            <a:endParaRPr sz="16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0798" y="1491046"/>
            <a:ext cx="2795802" cy="28194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5790" y="3964938"/>
            <a:ext cx="3897630" cy="274066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725670" y="4530090"/>
            <a:ext cx="259778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Verdana"/>
              <a:buChar char="•"/>
              <a:tabLst>
                <a:tab pos="354965" algn="l"/>
                <a:tab pos="355600" algn="l"/>
              </a:tabLst>
            </a:pPr>
            <a:r>
              <a:rPr sz="2000" spc="-150" dirty="0">
                <a:solidFill>
                  <a:schemeClr val="bg1"/>
                </a:solidFill>
                <a:latin typeface="Verdana"/>
                <a:cs typeface="Verdana"/>
              </a:rPr>
              <a:t>B</a:t>
            </a:r>
            <a:r>
              <a:rPr sz="2000" spc="-135" dirty="0">
                <a:solidFill>
                  <a:schemeClr val="bg1"/>
                </a:solidFill>
                <a:latin typeface="Verdana"/>
                <a:cs typeface="Verdana"/>
              </a:rPr>
              <a:t>u</a:t>
            </a:r>
            <a:r>
              <a:rPr sz="2000" spc="-65" dirty="0">
                <a:solidFill>
                  <a:schemeClr val="bg1"/>
                </a:solidFill>
                <a:latin typeface="Verdana"/>
                <a:cs typeface="Verdana"/>
              </a:rPr>
              <a:t>m</a:t>
            </a:r>
            <a:r>
              <a:rPr sz="2000" spc="110" dirty="0">
                <a:solidFill>
                  <a:schemeClr val="bg1"/>
                </a:solidFill>
                <a:latin typeface="Verdana"/>
                <a:cs typeface="Verdana"/>
              </a:rPr>
              <a:t>p</a:t>
            </a:r>
            <a:r>
              <a:rPr sz="2000" spc="-27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2000" spc="-145" dirty="0">
                <a:solidFill>
                  <a:schemeClr val="bg1"/>
                </a:solidFill>
                <a:latin typeface="Verdana"/>
                <a:cs typeface="Verdana"/>
              </a:rPr>
              <a:t> i</a:t>
            </a:r>
            <a:r>
              <a:rPr sz="2000" spc="-50" dirty="0">
                <a:solidFill>
                  <a:schemeClr val="bg1"/>
                </a:solidFill>
                <a:latin typeface="Verdana"/>
                <a:cs typeface="Verdana"/>
              </a:rPr>
              <a:t>n</a:t>
            </a:r>
            <a:r>
              <a:rPr sz="2000" spc="-16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2000" spc="-85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2000" spc="25" dirty="0">
                <a:solidFill>
                  <a:schemeClr val="bg1"/>
                </a:solidFill>
                <a:latin typeface="Verdana"/>
                <a:cs typeface="Verdana"/>
              </a:rPr>
              <a:t>h</a:t>
            </a:r>
            <a:r>
              <a:rPr sz="2000" spc="30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20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2000" spc="-27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2000" spc="20" dirty="0">
                <a:solidFill>
                  <a:schemeClr val="bg1"/>
                </a:solidFill>
                <a:latin typeface="Verdana"/>
                <a:cs typeface="Verdana"/>
              </a:rPr>
              <a:t>id</a:t>
            </a:r>
            <a:r>
              <a:rPr sz="2000" spc="3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2000" spc="-27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endParaRPr sz="20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82870" y="5661659"/>
            <a:ext cx="127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340" dirty="0">
                <a:latin typeface="Verdana"/>
                <a:cs typeface="Verdana"/>
              </a:rPr>
              <a:t>–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82870" y="4884420"/>
            <a:ext cx="3173730" cy="1780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436880" indent="-285750">
              <a:lnSpc>
                <a:spcPct val="100000"/>
              </a:lnSpc>
              <a:spcBef>
                <a:spcPts val="100"/>
              </a:spcBef>
              <a:tabLst>
                <a:tab pos="297815" algn="l"/>
              </a:tabLst>
            </a:pPr>
            <a:r>
              <a:rPr sz="1600" b="1" spc="-340" dirty="0">
                <a:latin typeface="Verdana"/>
                <a:cs typeface="Verdana"/>
              </a:rPr>
              <a:t>–</a:t>
            </a:r>
            <a:r>
              <a:rPr sz="1600" b="1" spc="-340" dirty="0">
                <a:solidFill>
                  <a:schemeClr val="bg1"/>
                </a:solidFill>
                <a:latin typeface="Verdana"/>
                <a:cs typeface="Verdana"/>
              </a:rPr>
              <a:t>	</a:t>
            </a:r>
            <a:r>
              <a:rPr sz="1600" i="1" spc="-100" dirty="0">
                <a:solidFill>
                  <a:schemeClr val="bg1"/>
                </a:solidFill>
                <a:latin typeface="Verdana"/>
                <a:cs typeface="Verdana"/>
              </a:rPr>
              <a:t>irr</a:t>
            </a:r>
            <a:r>
              <a:rPr sz="1600" i="1" spc="-16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70" dirty="0">
                <a:solidFill>
                  <a:schemeClr val="bg1"/>
                </a:solidFill>
                <a:latin typeface="Verdana"/>
                <a:cs typeface="Verdana"/>
              </a:rPr>
              <a:t>g</a:t>
            </a:r>
            <a:r>
              <a:rPr sz="1600" i="1" spc="-45" dirty="0">
                <a:solidFill>
                  <a:schemeClr val="bg1"/>
                </a:solidFill>
                <a:latin typeface="Verdana"/>
                <a:cs typeface="Verdana"/>
              </a:rPr>
              <a:t>u</a:t>
            </a:r>
            <a:r>
              <a:rPr sz="1600" i="1" spc="-114" dirty="0">
                <a:solidFill>
                  <a:schemeClr val="bg1"/>
                </a:solidFill>
                <a:latin typeface="Verdana"/>
                <a:cs typeface="Verdana"/>
              </a:rPr>
              <a:t>l</a:t>
            </a:r>
            <a:r>
              <a:rPr sz="1600" i="1" spc="125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sz="1600" i="1" spc="-140" dirty="0">
                <a:solidFill>
                  <a:schemeClr val="bg1"/>
                </a:solidFill>
                <a:latin typeface="Verdana"/>
                <a:cs typeface="Verdana"/>
              </a:rPr>
              <a:t>ri</a:t>
            </a:r>
            <a:r>
              <a:rPr sz="1600" i="1" spc="-135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1600" i="1" spc="-20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1600" i="1" spc="-3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-215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1600" i="1" spc="-114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-55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1600" i="1" spc="-110" dirty="0">
                <a:solidFill>
                  <a:schemeClr val="bg1"/>
                </a:solidFill>
                <a:latin typeface="Verdana"/>
                <a:cs typeface="Verdana"/>
              </a:rPr>
              <a:t>n</a:t>
            </a:r>
            <a:r>
              <a:rPr sz="1600" i="1" spc="-12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-85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1600" i="1" spc="-50" dirty="0">
                <a:solidFill>
                  <a:schemeClr val="bg1"/>
                </a:solidFill>
                <a:latin typeface="Verdana"/>
                <a:cs typeface="Verdana"/>
              </a:rPr>
              <a:t>h</a:t>
            </a:r>
            <a:r>
              <a:rPr sz="1600" i="1" spc="8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-12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-220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1600" i="1" spc="-114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1600" i="1" spc="85" dirty="0">
                <a:solidFill>
                  <a:schemeClr val="bg1"/>
                </a:solidFill>
                <a:latin typeface="Verdana"/>
                <a:cs typeface="Verdana"/>
              </a:rPr>
              <a:t>d</a:t>
            </a:r>
            <a:r>
              <a:rPr sz="1600" i="1" spc="7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-170" dirty="0">
                <a:solidFill>
                  <a:schemeClr val="bg1"/>
                </a:solidFill>
                <a:latin typeface="Verdana"/>
                <a:cs typeface="Verdana"/>
              </a:rPr>
              <a:t>s  </a:t>
            </a:r>
            <a:r>
              <a:rPr sz="1600" i="1" spc="-55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1600" i="1" spc="-120" dirty="0">
                <a:solidFill>
                  <a:schemeClr val="bg1"/>
                </a:solidFill>
                <a:latin typeface="Verdana"/>
                <a:cs typeface="Verdana"/>
              </a:rPr>
              <a:t>n</a:t>
            </a:r>
            <a:r>
              <a:rPr sz="1600" i="1" spc="85" dirty="0">
                <a:solidFill>
                  <a:schemeClr val="bg1"/>
                </a:solidFill>
                <a:latin typeface="Verdana"/>
                <a:cs typeface="Verdana"/>
              </a:rPr>
              <a:t>d</a:t>
            </a:r>
            <a:r>
              <a:rPr sz="1600" i="1" spc="-114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1600" i="1" spc="195" dirty="0">
                <a:solidFill>
                  <a:schemeClr val="bg1"/>
                </a:solidFill>
                <a:latin typeface="Verdana"/>
                <a:cs typeface="Verdana"/>
              </a:rPr>
              <a:t>c</a:t>
            </a:r>
            <a:r>
              <a:rPr sz="1600" i="1" spc="125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sz="1600" i="1" spc="-75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1600" i="1" spc="8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-13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130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sz="1600" i="1" spc="-12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85" dirty="0">
                <a:solidFill>
                  <a:schemeClr val="bg1"/>
                </a:solidFill>
                <a:latin typeface="Verdana"/>
                <a:cs typeface="Verdana"/>
              </a:rPr>
              <a:t>d</a:t>
            </a:r>
            <a:r>
              <a:rPr sz="1600" i="1" spc="7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-55" dirty="0">
                <a:solidFill>
                  <a:schemeClr val="bg1"/>
                </a:solidFill>
                <a:latin typeface="Verdana"/>
                <a:cs typeface="Verdana"/>
              </a:rPr>
              <a:t>m</a:t>
            </a:r>
            <a:r>
              <a:rPr sz="1600" i="1" spc="7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sz="1600" i="1" spc="70" dirty="0">
                <a:solidFill>
                  <a:schemeClr val="bg1"/>
                </a:solidFill>
                <a:latin typeface="Verdana"/>
                <a:cs typeface="Verdana"/>
              </a:rPr>
              <a:t>g</a:t>
            </a:r>
            <a:r>
              <a:rPr sz="1600" i="1" spc="-220" dirty="0">
                <a:solidFill>
                  <a:schemeClr val="bg1"/>
                </a:solidFill>
                <a:latin typeface="Verdana"/>
                <a:cs typeface="Verdana"/>
              </a:rPr>
              <a:t>r</a:t>
            </a:r>
            <a:r>
              <a:rPr sz="1600" i="1" spc="135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sz="1600" i="1" spc="85" dirty="0">
                <a:solidFill>
                  <a:schemeClr val="bg1"/>
                </a:solidFill>
                <a:latin typeface="Verdana"/>
                <a:cs typeface="Verdana"/>
              </a:rPr>
              <a:t>p</a:t>
            </a:r>
            <a:r>
              <a:rPr sz="1600" i="1" spc="-50" dirty="0">
                <a:solidFill>
                  <a:schemeClr val="bg1"/>
                </a:solidFill>
                <a:latin typeface="Verdana"/>
                <a:cs typeface="Verdana"/>
              </a:rPr>
              <a:t>h</a:t>
            </a:r>
            <a:r>
              <a:rPr sz="1600" i="1" spc="-114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1600" i="1" spc="155" dirty="0">
                <a:solidFill>
                  <a:schemeClr val="bg1"/>
                </a:solidFill>
                <a:latin typeface="Verdana"/>
                <a:cs typeface="Verdana"/>
              </a:rPr>
              <a:t>c  </a:t>
            </a:r>
            <a:r>
              <a:rPr sz="1600" i="1" dirty="0">
                <a:solidFill>
                  <a:schemeClr val="bg1"/>
                </a:solidFill>
                <a:latin typeface="Verdana"/>
                <a:cs typeface="Verdana"/>
              </a:rPr>
              <a:t>anomaly</a:t>
            </a:r>
            <a:endParaRPr sz="16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298450" marR="5080">
              <a:lnSpc>
                <a:spcPct val="100000"/>
              </a:lnSpc>
              <a:spcBef>
                <a:spcPts val="390"/>
              </a:spcBef>
            </a:pPr>
            <a:r>
              <a:rPr sz="1600" i="1" spc="-85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1600" i="1" spc="-50" dirty="0">
                <a:solidFill>
                  <a:schemeClr val="bg1"/>
                </a:solidFill>
                <a:latin typeface="Verdana"/>
                <a:cs typeface="Verdana"/>
              </a:rPr>
              <a:t>h</a:t>
            </a:r>
            <a:r>
              <a:rPr sz="1600" i="1" spc="8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-12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dirty="0">
                <a:solidFill>
                  <a:schemeClr val="bg1"/>
                </a:solidFill>
                <a:latin typeface="Verdana"/>
                <a:cs typeface="Verdana"/>
              </a:rPr>
              <a:t>la</a:t>
            </a:r>
            <a:r>
              <a:rPr sz="1600" i="1" spc="-55" dirty="0">
                <a:solidFill>
                  <a:schemeClr val="bg1"/>
                </a:solidFill>
                <a:latin typeface="Verdana"/>
                <a:cs typeface="Verdana"/>
              </a:rPr>
              <a:t>r</a:t>
            </a:r>
            <a:r>
              <a:rPr sz="1600" i="1" spc="-85" dirty="0">
                <a:solidFill>
                  <a:schemeClr val="bg1"/>
                </a:solidFill>
                <a:latin typeface="Verdana"/>
                <a:cs typeface="Verdana"/>
              </a:rPr>
              <a:t>g</a:t>
            </a:r>
            <a:r>
              <a:rPr sz="1600" i="1" spc="8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-12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-50" dirty="0">
                <a:solidFill>
                  <a:schemeClr val="bg1"/>
                </a:solidFill>
                <a:latin typeface="Verdana"/>
                <a:cs typeface="Verdana"/>
              </a:rPr>
              <a:t>n</a:t>
            </a:r>
            <a:r>
              <a:rPr sz="1600" i="1" spc="-45" dirty="0">
                <a:solidFill>
                  <a:schemeClr val="bg1"/>
                </a:solidFill>
                <a:latin typeface="Verdana"/>
                <a:cs typeface="Verdana"/>
              </a:rPr>
              <a:t>u</a:t>
            </a:r>
            <a:r>
              <a:rPr sz="1600" i="1" spc="-55" dirty="0">
                <a:solidFill>
                  <a:schemeClr val="bg1"/>
                </a:solidFill>
                <a:latin typeface="Verdana"/>
                <a:cs typeface="Verdana"/>
              </a:rPr>
              <a:t>m</a:t>
            </a:r>
            <a:r>
              <a:rPr sz="1600" i="1" spc="95" dirty="0">
                <a:solidFill>
                  <a:schemeClr val="bg1"/>
                </a:solidFill>
                <a:latin typeface="Verdana"/>
                <a:cs typeface="Verdana"/>
              </a:rPr>
              <a:t>b</a:t>
            </a:r>
            <a:r>
              <a:rPr sz="1600" i="1" spc="7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-195" dirty="0">
                <a:solidFill>
                  <a:schemeClr val="bg1"/>
                </a:solidFill>
                <a:latin typeface="Verdana"/>
                <a:cs typeface="Verdana"/>
              </a:rPr>
              <a:t>r</a:t>
            </a:r>
            <a:r>
              <a:rPr sz="1600" i="1" spc="-229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1600" i="1" spc="-13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7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sz="1600" i="1" spc="-65" dirty="0">
                <a:solidFill>
                  <a:schemeClr val="bg1"/>
                </a:solidFill>
                <a:latin typeface="Verdana"/>
                <a:cs typeface="Verdana"/>
              </a:rPr>
              <a:t>f</a:t>
            </a:r>
            <a:r>
              <a:rPr sz="1600" i="1" spc="-12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-25" dirty="0">
                <a:solidFill>
                  <a:schemeClr val="bg1"/>
                </a:solidFill>
                <a:latin typeface="Verdana"/>
                <a:cs typeface="Verdana"/>
              </a:rPr>
              <a:t>w</a:t>
            </a:r>
            <a:r>
              <a:rPr sz="1600" i="1" spc="7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sz="1600" i="1" spc="-175" dirty="0">
                <a:solidFill>
                  <a:schemeClr val="bg1"/>
                </a:solidFill>
                <a:latin typeface="Verdana"/>
                <a:cs typeface="Verdana"/>
              </a:rPr>
              <a:t>rk</a:t>
            </a:r>
            <a:r>
              <a:rPr sz="1600" i="1" spc="-114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1600" i="1" spc="-50" dirty="0">
                <a:solidFill>
                  <a:schemeClr val="bg1"/>
                </a:solidFill>
                <a:latin typeface="Verdana"/>
                <a:cs typeface="Verdana"/>
              </a:rPr>
              <a:t>n</a:t>
            </a:r>
            <a:r>
              <a:rPr sz="1600" i="1" spc="55" dirty="0">
                <a:solidFill>
                  <a:schemeClr val="bg1"/>
                </a:solidFill>
                <a:latin typeface="Verdana"/>
                <a:cs typeface="Verdana"/>
              </a:rPr>
              <a:t>g  </a:t>
            </a:r>
            <a:r>
              <a:rPr sz="1600" i="1" spc="125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sz="1600" i="1" spc="70" dirty="0">
                <a:solidFill>
                  <a:schemeClr val="bg1"/>
                </a:solidFill>
                <a:latin typeface="Verdana"/>
                <a:cs typeface="Verdana"/>
              </a:rPr>
              <a:t>g</a:t>
            </a:r>
            <a:r>
              <a:rPr sz="1600" i="1" spc="7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95" dirty="0">
                <a:solidFill>
                  <a:schemeClr val="bg1"/>
                </a:solidFill>
                <a:latin typeface="Verdana"/>
                <a:cs typeface="Verdana"/>
              </a:rPr>
              <a:t>d</a:t>
            </a:r>
            <a:r>
              <a:rPr sz="1600" i="1" spc="-12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-55" dirty="0">
                <a:solidFill>
                  <a:schemeClr val="bg1"/>
                </a:solidFill>
                <a:latin typeface="Verdana"/>
                <a:cs typeface="Verdana"/>
              </a:rPr>
              <a:t>m</a:t>
            </a:r>
            <a:r>
              <a:rPr sz="1600" i="1" spc="7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-40" dirty="0">
                <a:solidFill>
                  <a:schemeClr val="bg1"/>
                </a:solidFill>
                <a:latin typeface="Verdana"/>
                <a:cs typeface="Verdana"/>
              </a:rPr>
              <a:t>n</a:t>
            </a:r>
            <a:r>
              <a:rPr sz="1600" i="1" spc="-12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-55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1600" i="1" spc="-110" dirty="0">
                <a:solidFill>
                  <a:schemeClr val="bg1"/>
                </a:solidFill>
                <a:latin typeface="Verdana"/>
                <a:cs typeface="Verdana"/>
              </a:rPr>
              <a:t>n</a:t>
            </a:r>
            <a:r>
              <a:rPr sz="1600" i="1" spc="-12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-85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1600" i="1" spc="-50" dirty="0">
                <a:solidFill>
                  <a:schemeClr val="bg1"/>
                </a:solidFill>
                <a:latin typeface="Verdana"/>
                <a:cs typeface="Verdana"/>
              </a:rPr>
              <a:t>h</a:t>
            </a:r>
            <a:r>
              <a:rPr sz="1600" i="1" spc="8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-12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85" dirty="0">
                <a:solidFill>
                  <a:schemeClr val="bg1"/>
                </a:solidFill>
                <a:latin typeface="Verdana"/>
                <a:cs typeface="Verdana"/>
              </a:rPr>
              <a:t>p</a:t>
            </a:r>
            <a:r>
              <a:rPr sz="1600" i="1" spc="-100" dirty="0">
                <a:solidFill>
                  <a:schemeClr val="bg1"/>
                </a:solidFill>
                <a:latin typeface="Verdana"/>
                <a:cs typeface="Verdana"/>
              </a:rPr>
              <a:t>y</a:t>
            </a:r>
            <a:r>
              <a:rPr sz="1600" i="1" spc="-40" dirty="0">
                <a:solidFill>
                  <a:schemeClr val="bg1"/>
                </a:solidFill>
                <a:latin typeface="Verdana"/>
                <a:cs typeface="Verdana"/>
              </a:rPr>
              <a:t>ra</a:t>
            </a:r>
            <a:r>
              <a:rPr sz="1600" i="1" spc="-55" dirty="0">
                <a:solidFill>
                  <a:schemeClr val="bg1"/>
                </a:solidFill>
                <a:latin typeface="Verdana"/>
                <a:cs typeface="Verdana"/>
              </a:rPr>
              <a:t>m</a:t>
            </a:r>
            <a:r>
              <a:rPr sz="1600" i="1" spc="-114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1600" i="1" spc="95" dirty="0">
                <a:solidFill>
                  <a:schemeClr val="bg1"/>
                </a:solidFill>
                <a:latin typeface="Verdana"/>
                <a:cs typeface="Verdana"/>
              </a:rPr>
              <a:t>d</a:t>
            </a:r>
            <a:r>
              <a:rPr sz="1600" i="1" spc="-13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-75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1600" i="1" spc="55" dirty="0">
                <a:solidFill>
                  <a:schemeClr val="bg1"/>
                </a:solidFill>
                <a:latin typeface="Verdana"/>
                <a:cs typeface="Verdana"/>
              </a:rPr>
              <a:t>o  </a:t>
            </a:r>
            <a:r>
              <a:rPr sz="1600" i="1" spc="-85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1600" i="1" spc="-50" dirty="0">
                <a:solidFill>
                  <a:schemeClr val="bg1"/>
                </a:solidFill>
                <a:latin typeface="Verdana"/>
                <a:cs typeface="Verdana"/>
              </a:rPr>
              <a:t>h</a:t>
            </a:r>
            <a:r>
              <a:rPr sz="1600" i="1" spc="8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-12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-20" dirty="0">
                <a:solidFill>
                  <a:schemeClr val="bg1"/>
                </a:solidFill>
                <a:latin typeface="Verdana"/>
                <a:cs typeface="Verdana"/>
              </a:rPr>
              <a:t>l</a:t>
            </a:r>
            <a:r>
              <a:rPr sz="1600" i="1" spc="-3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-60" dirty="0">
                <a:solidFill>
                  <a:schemeClr val="bg1"/>
                </a:solidFill>
                <a:latin typeface="Verdana"/>
                <a:cs typeface="Verdana"/>
              </a:rPr>
              <a:t>f</a:t>
            </a:r>
            <a:r>
              <a:rPr sz="1600" i="1" spc="-90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1600" i="1" spc="-12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-114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1600" i="1" spc="-50" dirty="0">
                <a:solidFill>
                  <a:schemeClr val="bg1"/>
                </a:solidFill>
                <a:latin typeface="Verdana"/>
                <a:cs typeface="Verdana"/>
              </a:rPr>
              <a:t>n</a:t>
            </a:r>
            <a:r>
              <a:rPr sz="1600" i="1" spc="85" dirty="0">
                <a:solidFill>
                  <a:schemeClr val="bg1"/>
                </a:solidFill>
                <a:latin typeface="Verdana"/>
                <a:cs typeface="Verdana"/>
              </a:rPr>
              <a:t>d</a:t>
            </a:r>
            <a:r>
              <a:rPr sz="1600" i="1" spc="-114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1600" i="1" spc="195" dirty="0">
                <a:solidFill>
                  <a:schemeClr val="bg1"/>
                </a:solidFill>
                <a:latin typeface="Verdana"/>
                <a:cs typeface="Verdana"/>
              </a:rPr>
              <a:t>c</a:t>
            </a:r>
            <a:r>
              <a:rPr sz="1600" i="1" spc="125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sz="1600" i="1" spc="-85" dirty="0">
                <a:solidFill>
                  <a:schemeClr val="bg1"/>
                </a:solidFill>
                <a:latin typeface="Verdana"/>
                <a:cs typeface="Verdana"/>
              </a:rPr>
              <a:t>t</a:t>
            </a:r>
            <a:r>
              <a:rPr sz="1600" i="1" spc="75" dirty="0">
                <a:solidFill>
                  <a:schemeClr val="bg1"/>
                </a:solidFill>
                <a:latin typeface="Verdana"/>
                <a:cs typeface="Verdana"/>
              </a:rPr>
              <a:t>e</a:t>
            </a:r>
            <a:r>
              <a:rPr sz="1600" i="1" spc="-215" dirty="0">
                <a:solidFill>
                  <a:schemeClr val="bg1"/>
                </a:solidFill>
                <a:latin typeface="Verdana"/>
                <a:cs typeface="Verdana"/>
              </a:rPr>
              <a:t>s</a:t>
            </a:r>
            <a:r>
              <a:rPr sz="1600" i="1" spc="-114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130" dirty="0">
                <a:solidFill>
                  <a:schemeClr val="bg1"/>
                </a:solidFill>
                <a:latin typeface="Verdana"/>
                <a:cs typeface="Verdana"/>
              </a:rPr>
              <a:t>a</a:t>
            </a:r>
            <a:r>
              <a:rPr sz="1600" i="1" spc="-12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i="1" spc="-55" dirty="0">
                <a:solidFill>
                  <a:schemeClr val="bg1"/>
                </a:solidFill>
                <a:latin typeface="Verdana"/>
                <a:cs typeface="Verdana"/>
              </a:rPr>
              <a:t>m</a:t>
            </a:r>
            <a:r>
              <a:rPr sz="1600" i="1" spc="-20" dirty="0">
                <a:solidFill>
                  <a:schemeClr val="bg1"/>
                </a:solidFill>
                <a:latin typeface="Verdana"/>
                <a:cs typeface="Verdana"/>
              </a:rPr>
              <a:t>i</a:t>
            </a:r>
            <a:r>
              <a:rPr sz="1600" i="1" spc="-40" dirty="0">
                <a:solidFill>
                  <a:schemeClr val="bg1"/>
                </a:solidFill>
                <a:latin typeface="Verdana"/>
                <a:cs typeface="Verdana"/>
              </a:rPr>
              <a:t>gra</a:t>
            </a:r>
            <a:r>
              <a:rPr sz="1600" i="1" spc="-50" dirty="0">
                <a:solidFill>
                  <a:schemeClr val="bg1"/>
                </a:solidFill>
                <a:latin typeface="Verdana"/>
                <a:cs typeface="Verdana"/>
              </a:rPr>
              <a:t>n</a:t>
            </a:r>
            <a:r>
              <a:rPr sz="1600" i="1" spc="-85" dirty="0">
                <a:solidFill>
                  <a:schemeClr val="bg1"/>
                </a:solidFill>
                <a:latin typeface="Verdana"/>
                <a:cs typeface="Verdana"/>
              </a:rPr>
              <a:t>t  </a:t>
            </a:r>
            <a:r>
              <a:rPr sz="1600" i="1" spc="-25" dirty="0">
                <a:solidFill>
                  <a:schemeClr val="bg1"/>
                </a:solidFill>
                <a:latin typeface="Verdana"/>
                <a:cs typeface="Verdana"/>
              </a:rPr>
              <a:t>workforce</a:t>
            </a:r>
            <a:endParaRPr sz="16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694A30A4-20A0-E34B-60F1-2D3446CD10BD}"/>
              </a:ext>
            </a:extLst>
          </p:cNvPr>
          <p:cNvSpPr/>
          <p:nvPr/>
        </p:nvSpPr>
        <p:spPr>
          <a:xfrm>
            <a:off x="381000" y="304800"/>
            <a:ext cx="83820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solidFill>
                  <a:schemeClr val="bg1"/>
                </a:solidFill>
              </a:rPr>
              <a:t>HOW TO READ A POPULATION PYRAMID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EFFC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324</Words>
  <Application>Microsoft Office PowerPoint</Application>
  <PresentationFormat>Presentación en pantalla (4:3)</PresentationFormat>
  <Paragraphs>44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Arial MT</vt:lpstr>
      <vt:lpstr>Calibri</vt:lpstr>
      <vt:lpstr>Symbol</vt:lpstr>
      <vt:lpstr>Times New Roman</vt:lpstr>
      <vt:lpstr>Verdana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How to Read a Population Pyramid</vt:lpstr>
      <vt:lpstr>How to Read a Population  Pyramid</vt:lpstr>
      <vt:lpstr>How to Read a Population  Pyramid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Maria Sanz</cp:lastModifiedBy>
  <cp:revision>2</cp:revision>
  <dcterms:created xsi:type="dcterms:W3CDTF">2023-08-19T16:27:50Z</dcterms:created>
  <dcterms:modified xsi:type="dcterms:W3CDTF">2023-08-19T16:41:06Z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2014-12-04T00:00:00Z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2023-08-19T00:00:00Z</vt:filetime>
  </property>
</Properties>
</file>